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3.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7" r:id="rId2"/>
  </p:sldMasterIdLst>
  <p:notesMasterIdLst>
    <p:notesMasterId r:id="rId75"/>
  </p:notesMasterIdLst>
  <p:handoutMasterIdLst>
    <p:handoutMasterId r:id="rId76"/>
  </p:handoutMasterIdLst>
  <p:sldIdLst>
    <p:sldId id="578" r:id="rId3"/>
    <p:sldId id="304" r:id="rId4"/>
    <p:sldId id="615" r:id="rId5"/>
    <p:sldId id="505" r:id="rId6"/>
    <p:sldId id="681" r:id="rId7"/>
    <p:sldId id="706" r:id="rId8"/>
    <p:sldId id="668" r:id="rId9"/>
    <p:sldId id="669" r:id="rId10"/>
    <p:sldId id="727" r:id="rId11"/>
    <p:sldId id="646" r:id="rId12"/>
    <p:sldId id="655" r:id="rId13"/>
    <p:sldId id="656" r:id="rId14"/>
    <p:sldId id="677" r:id="rId15"/>
    <p:sldId id="678" r:id="rId16"/>
    <p:sldId id="659" r:id="rId17"/>
    <p:sldId id="654" r:id="rId18"/>
    <p:sldId id="652" r:id="rId19"/>
    <p:sldId id="651" r:id="rId20"/>
    <p:sldId id="650" r:id="rId21"/>
    <p:sldId id="746" r:id="rId22"/>
    <p:sldId id="747" r:id="rId23"/>
    <p:sldId id="660" r:id="rId24"/>
    <p:sldId id="661" r:id="rId25"/>
    <p:sldId id="662" r:id="rId26"/>
    <p:sldId id="596" r:id="rId27"/>
    <p:sldId id="720" r:id="rId28"/>
    <p:sldId id="725" r:id="rId29"/>
    <p:sldId id="671" r:id="rId30"/>
    <p:sldId id="685" r:id="rId31"/>
    <p:sldId id="672" r:id="rId32"/>
    <p:sldId id="673" r:id="rId33"/>
    <p:sldId id="674" r:id="rId34"/>
    <p:sldId id="675" r:id="rId35"/>
    <p:sldId id="759" r:id="rId36"/>
    <p:sldId id="760" r:id="rId37"/>
    <p:sldId id="690" r:id="rId38"/>
    <p:sldId id="691" r:id="rId39"/>
    <p:sldId id="726" r:id="rId40"/>
    <p:sldId id="547" r:id="rId41"/>
    <p:sldId id="749" r:id="rId42"/>
    <p:sldId id="750" r:id="rId43"/>
    <p:sldId id="751" r:id="rId44"/>
    <p:sldId id="752" r:id="rId45"/>
    <p:sldId id="753" r:id="rId46"/>
    <p:sldId id="754" r:id="rId47"/>
    <p:sldId id="755" r:id="rId48"/>
    <p:sldId id="756" r:id="rId49"/>
    <p:sldId id="762" r:id="rId50"/>
    <p:sldId id="744" r:id="rId51"/>
    <p:sldId id="745" r:id="rId52"/>
    <p:sldId id="698" r:id="rId53"/>
    <p:sldId id="645" r:id="rId54"/>
    <p:sldId id="763" r:id="rId55"/>
    <p:sldId id="699" r:id="rId56"/>
    <p:sldId id="742" r:id="rId57"/>
    <p:sldId id="700" r:id="rId58"/>
    <p:sldId id="701" r:id="rId59"/>
    <p:sldId id="702" r:id="rId60"/>
    <p:sldId id="703" r:id="rId61"/>
    <p:sldId id="704" r:id="rId62"/>
    <p:sldId id="764" r:id="rId63"/>
    <p:sldId id="765" r:id="rId64"/>
    <p:sldId id="767" r:id="rId65"/>
    <p:sldId id="770" r:id="rId66"/>
    <p:sldId id="769" r:id="rId67"/>
    <p:sldId id="773" r:id="rId68"/>
    <p:sldId id="774" r:id="rId69"/>
    <p:sldId id="771" r:id="rId70"/>
    <p:sldId id="775" r:id="rId71"/>
    <p:sldId id="776" r:id="rId72"/>
    <p:sldId id="778" r:id="rId73"/>
    <p:sldId id="633" r:id="rId74"/>
  </p:sldIdLst>
  <p:sldSz cx="12193588" cy="6858000"/>
  <p:notesSz cx="6858000" cy="9144000"/>
  <p:defaultTextStyle>
    <a:defPPr>
      <a:defRPr lang="zh-CN"/>
    </a:defPPr>
    <a:lvl1pPr marL="0" algn="l" defTabSz="914095" rtl="0" eaLnBrk="1" latinLnBrk="0" hangingPunct="1">
      <a:defRPr sz="1900" kern="1200">
        <a:solidFill>
          <a:schemeClr val="tx1"/>
        </a:solidFill>
        <a:latin typeface="+mn-lt"/>
        <a:ea typeface="+mn-ea"/>
        <a:cs typeface="+mn-cs"/>
      </a:defRPr>
    </a:lvl1pPr>
    <a:lvl2pPr marL="457047" algn="l" defTabSz="914095" rtl="0" eaLnBrk="1" latinLnBrk="0" hangingPunct="1">
      <a:defRPr sz="1900" kern="1200">
        <a:solidFill>
          <a:schemeClr val="tx1"/>
        </a:solidFill>
        <a:latin typeface="+mn-lt"/>
        <a:ea typeface="+mn-ea"/>
        <a:cs typeface="+mn-cs"/>
      </a:defRPr>
    </a:lvl2pPr>
    <a:lvl3pPr marL="914095" algn="l" defTabSz="914095" rtl="0" eaLnBrk="1" latinLnBrk="0" hangingPunct="1">
      <a:defRPr sz="1900" kern="1200">
        <a:solidFill>
          <a:schemeClr val="tx1"/>
        </a:solidFill>
        <a:latin typeface="+mn-lt"/>
        <a:ea typeface="+mn-ea"/>
        <a:cs typeface="+mn-cs"/>
      </a:defRPr>
    </a:lvl3pPr>
    <a:lvl4pPr marL="1371142" algn="l" defTabSz="914095" rtl="0" eaLnBrk="1" latinLnBrk="0" hangingPunct="1">
      <a:defRPr sz="1900" kern="1200">
        <a:solidFill>
          <a:schemeClr val="tx1"/>
        </a:solidFill>
        <a:latin typeface="+mn-lt"/>
        <a:ea typeface="+mn-ea"/>
        <a:cs typeface="+mn-cs"/>
      </a:defRPr>
    </a:lvl4pPr>
    <a:lvl5pPr marL="1828191" algn="l" defTabSz="914095" rtl="0" eaLnBrk="1" latinLnBrk="0" hangingPunct="1">
      <a:defRPr sz="1900" kern="1200">
        <a:solidFill>
          <a:schemeClr val="tx1"/>
        </a:solidFill>
        <a:latin typeface="+mn-lt"/>
        <a:ea typeface="+mn-ea"/>
        <a:cs typeface="+mn-cs"/>
      </a:defRPr>
    </a:lvl5pPr>
    <a:lvl6pPr marL="2285238" algn="l" defTabSz="914095" rtl="0" eaLnBrk="1" latinLnBrk="0" hangingPunct="1">
      <a:defRPr sz="1900" kern="1200">
        <a:solidFill>
          <a:schemeClr val="tx1"/>
        </a:solidFill>
        <a:latin typeface="+mn-lt"/>
        <a:ea typeface="+mn-ea"/>
        <a:cs typeface="+mn-cs"/>
      </a:defRPr>
    </a:lvl6pPr>
    <a:lvl7pPr marL="2742286" algn="l" defTabSz="914095" rtl="0" eaLnBrk="1" latinLnBrk="0" hangingPunct="1">
      <a:defRPr sz="1900" kern="1200">
        <a:solidFill>
          <a:schemeClr val="tx1"/>
        </a:solidFill>
        <a:latin typeface="+mn-lt"/>
        <a:ea typeface="+mn-ea"/>
        <a:cs typeface="+mn-cs"/>
      </a:defRPr>
    </a:lvl7pPr>
    <a:lvl8pPr marL="3199333" algn="l" defTabSz="914095" rtl="0" eaLnBrk="1" latinLnBrk="0" hangingPunct="1">
      <a:defRPr sz="1900" kern="1200">
        <a:solidFill>
          <a:schemeClr val="tx1"/>
        </a:solidFill>
        <a:latin typeface="+mn-lt"/>
        <a:ea typeface="+mn-ea"/>
        <a:cs typeface="+mn-cs"/>
      </a:defRPr>
    </a:lvl8pPr>
    <a:lvl9pPr marL="3656380" algn="l" defTabSz="91409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起始节" id="{923D98FD-3D29-46CF-A7DB-640E8941D3D8}">
          <p14:sldIdLst>
            <p14:sldId id="578"/>
            <p14:sldId id="304"/>
            <p14:sldId id="615"/>
          </p14:sldIdLst>
        </p14:section>
        <p14:section name="传播又散又乱" id="{4188A307-2177-4AF3-AF11-820A942F0A74}">
          <p14:sldIdLst>
            <p14:sldId id="505"/>
            <p14:sldId id="681"/>
            <p14:sldId id="706"/>
            <p14:sldId id="668"/>
            <p14:sldId id="669"/>
            <p14:sldId id="727"/>
          </p14:sldIdLst>
        </p14:section>
        <p14:section name="信息大爆炸下的传播本质" id="{63F6FE93-E4D0-4ED6-9DD9-3400F80076DA}">
          <p14:sldIdLst>
            <p14:sldId id="646"/>
            <p14:sldId id="655"/>
            <p14:sldId id="656"/>
            <p14:sldId id="677"/>
            <p14:sldId id="678"/>
            <p14:sldId id="659"/>
            <p14:sldId id="654"/>
            <p14:sldId id="652"/>
            <p14:sldId id="651"/>
            <p14:sldId id="650"/>
            <p14:sldId id="746"/>
            <p14:sldId id="747"/>
            <p14:sldId id="660"/>
            <p14:sldId id="661"/>
            <p14:sldId id="662"/>
          </p14:sldIdLst>
        </p14:section>
        <p14:section name="提升品牌触达率" id="{34E9A491-78CF-4259-A3FC-D89B707E2D64}">
          <p14:sldIdLst>
            <p14:sldId id="596"/>
            <p14:sldId id="720"/>
            <p14:sldId id="725"/>
            <p14:sldId id="671"/>
            <p14:sldId id="685"/>
            <p14:sldId id="672"/>
            <p14:sldId id="673"/>
            <p14:sldId id="674"/>
            <p14:sldId id="675"/>
            <p14:sldId id="759"/>
            <p14:sldId id="760"/>
            <p14:sldId id="690"/>
            <p14:sldId id="691"/>
            <p14:sldId id="726"/>
          </p14:sldIdLst>
        </p14:section>
        <p14:section name="避免传播方案的坑" id="{B3907580-4288-47B0-AC19-004669E4FBDB}">
          <p14:sldIdLst>
            <p14:sldId id="547"/>
            <p14:sldId id="749"/>
            <p14:sldId id="750"/>
            <p14:sldId id="751"/>
            <p14:sldId id="752"/>
            <p14:sldId id="753"/>
            <p14:sldId id="754"/>
            <p14:sldId id="755"/>
            <p14:sldId id="756"/>
            <p14:sldId id="762"/>
            <p14:sldId id="744"/>
            <p14:sldId id="745"/>
            <p14:sldId id="698"/>
          </p14:sldIdLst>
        </p14:section>
        <p14:section name="用户自传播" id="{94FED081-6A40-49CB-9B3F-1C0D8BAEA22A}">
          <p14:sldIdLst>
            <p14:sldId id="645"/>
            <p14:sldId id="763"/>
            <p14:sldId id="699"/>
            <p14:sldId id="742"/>
            <p14:sldId id="700"/>
            <p14:sldId id="701"/>
            <p14:sldId id="702"/>
            <p14:sldId id="703"/>
            <p14:sldId id="704"/>
            <p14:sldId id="764"/>
            <p14:sldId id="765"/>
            <p14:sldId id="767"/>
            <p14:sldId id="770"/>
            <p14:sldId id="769"/>
            <p14:sldId id="773"/>
            <p14:sldId id="774"/>
            <p14:sldId id="771"/>
            <p14:sldId id="775"/>
            <p14:sldId id="776"/>
            <p14:sldId id="778"/>
          </p14:sldIdLst>
        </p14:section>
        <p14:section name="结论页" id="{B58D7E99-93FB-4D87-9EC7-F06F45190BE8}">
          <p14:sldIdLst>
            <p14:sldId id="633"/>
          </p14:sldIdLst>
        </p14:section>
      </p14:sectionLst>
    </p:ext>
    <p:ext uri="{EFAFB233-063F-42B5-8137-9DF3F51BA10A}">
      <p15:sldGuideLst xmlns:p15="http://schemas.microsoft.com/office/powerpoint/2012/main">
        <p15:guide id="1" orient="horz" pos="436" userDrawn="1">
          <p15:clr>
            <a:srgbClr val="A4A3A4"/>
          </p15:clr>
        </p15:guide>
        <p15:guide id="2" pos="386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314A"/>
    <a:srgbClr val="A6A6A6"/>
    <a:srgbClr val="FF2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2"/>
    <p:restoredTop sz="92114" autoAdjust="0"/>
  </p:normalViewPr>
  <p:slideViewPr>
    <p:cSldViewPr snapToGrid="0" snapToObjects="1">
      <p:cViewPr>
        <p:scale>
          <a:sx n="70" d="100"/>
          <a:sy n="70" d="100"/>
        </p:scale>
        <p:origin x="504" y="600"/>
      </p:cViewPr>
      <p:guideLst>
        <p:guide orient="horz" pos="436"/>
        <p:guide pos="3863"/>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68F995-0D48-44E7-815C-9379E525418A}" type="datetimeFigureOut">
              <a:rPr lang="zh-CN" altLang="en-US" smtClean="0"/>
              <a:pPr/>
              <a:t>2018/3/27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DCA6BF-BB4A-4DF9-86C8-7E3333C44518}" type="slidenum">
              <a:rPr lang="zh-CN" altLang="en-US" smtClean="0"/>
              <a:pPr/>
              <a:t>‹#›</a:t>
            </a:fld>
            <a:endParaRPr lang="zh-CN" altLang="en-US"/>
          </a:p>
        </p:txBody>
      </p:sp>
    </p:spTree>
    <p:extLst>
      <p:ext uri="{BB962C8B-B14F-4D97-AF65-F5344CB8AC3E}">
        <p14:creationId xmlns:p14="http://schemas.microsoft.com/office/powerpoint/2010/main" val="1692500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8CDE81-F9D4-437D-B348-A62909690B29}" type="datetimeFigureOut">
              <a:rPr lang="zh-CN" altLang="en-US" smtClean="0"/>
              <a:pPr/>
              <a:t>2018/3/27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D508D2-B926-47B2-9D15-B85F07772782}" type="slidenum">
              <a:rPr lang="zh-CN" altLang="en-US" smtClean="0"/>
              <a:pPr/>
              <a:t>‹#›</a:t>
            </a:fld>
            <a:endParaRPr lang="zh-CN" altLang="en-US"/>
          </a:p>
        </p:txBody>
      </p:sp>
    </p:spTree>
    <p:extLst>
      <p:ext uri="{BB962C8B-B14F-4D97-AF65-F5344CB8AC3E}">
        <p14:creationId xmlns:p14="http://schemas.microsoft.com/office/powerpoint/2010/main" val="355373614"/>
      </p:ext>
    </p:extLst>
  </p:cSld>
  <p:clrMap bg1="lt1" tx1="dk1" bg2="lt2" tx2="dk2" accent1="accent1" accent2="accent2" accent3="accent3" accent4="accent4" accent5="accent5" accent6="accent6" hlink="hlink" folHlink="folHlink"/>
  <p:notesStyle>
    <a:lvl1pPr marL="0" algn="l" defTabSz="1218793" rtl="0" eaLnBrk="1" latinLnBrk="0" hangingPunct="1">
      <a:defRPr sz="1600" kern="1200">
        <a:solidFill>
          <a:schemeClr val="tx1"/>
        </a:solidFill>
        <a:latin typeface="+mn-lt"/>
        <a:ea typeface="+mn-ea"/>
        <a:cs typeface="+mn-cs"/>
      </a:defRPr>
    </a:lvl1pPr>
    <a:lvl2pPr marL="609397" algn="l" defTabSz="1218793" rtl="0" eaLnBrk="1" latinLnBrk="0" hangingPunct="1">
      <a:defRPr sz="1600" kern="1200">
        <a:solidFill>
          <a:schemeClr val="tx1"/>
        </a:solidFill>
        <a:latin typeface="+mn-lt"/>
        <a:ea typeface="+mn-ea"/>
        <a:cs typeface="+mn-cs"/>
      </a:defRPr>
    </a:lvl2pPr>
    <a:lvl3pPr marL="1218793" algn="l" defTabSz="1218793" rtl="0" eaLnBrk="1" latinLnBrk="0" hangingPunct="1">
      <a:defRPr sz="1600" kern="1200">
        <a:solidFill>
          <a:schemeClr val="tx1"/>
        </a:solidFill>
        <a:latin typeface="+mn-lt"/>
        <a:ea typeface="+mn-ea"/>
        <a:cs typeface="+mn-cs"/>
      </a:defRPr>
    </a:lvl3pPr>
    <a:lvl4pPr marL="1828191" algn="l" defTabSz="1218793" rtl="0" eaLnBrk="1" latinLnBrk="0" hangingPunct="1">
      <a:defRPr sz="1600" kern="1200">
        <a:solidFill>
          <a:schemeClr val="tx1"/>
        </a:solidFill>
        <a:latin typeface="+mn-lt"/>
        <a:ea typeface="+mn-ea"/>
        <a:cs typeface="+mn-cs"/>
      </a:defRPr>
    </a:lvl4pPr>
    <a:lvl5pPr marL="2437588" algn="l" defTabSz="1218793" rtl="0" eaLnBrk="1" latinLnBrk="0" hangingPunct="1">
      <a:defRPr sz="1600" kern="1200">
        <a:solidFill>
          <a:schemeClr val="tx1"/>
        </a:solidFill>
        <a:latin typeface="+mn-lt"/>
        <a:ea typeface="+mn-ea"/>
        <a:cs typeface="+mn-cs"/>
      </a:defRPr>
    </a:lvl5pPr>
    <a:lvl6pPr marL="3046983" algn="l" defTabSz="1218793" rtl="0" eaLnBrk="1" latinLnBrk="0" hangingPunct="1">
      <a:defRPr sz="1600" kern="1200">
        <a:solidFill>
          <a:schemeClr val="tx1"/>
        </a:solidFill>
        <a:latin typeface="+mn-lt"/>
        <a:ea typeface="+mn-ea"/>
        <a:cs typeface="+mn-cs"/>
      </a:defRPr>
    </a:lvl6pPr>
    <a:lvl7pPr marL="3656380" algn="l" defTabSz="1218793" rtl="0" eaLnBrk="1" latinLnBrk="0" hangingPunct="1">
      <a:defRPr sz="1600" kern="1200">
        <a:solidFill>
          <a:schemeClr val="tx1"/>
        </a:solidFill>
        <a:latin typeface="+mn-lt"/>
        <a:ea typeface="+mn-ea"/>
        <a:cs typeface="+mn-cs"/>
      </a:defRPr>
    </a:lvl7pPr>
    <a:lvl8pPr marL="4265776" algn="l" defTabSz="1218793" rtl="0" eaLnBrk="1" latinLnBrk="0" hangingPunct="1">
      <a:defRPr sz="1600" kern="1200">
        <a:solidFill>
          <a:schemeClr val="tx1"/>
        </a:solidFill>
        <a:latin typeface="+mn-lt"/>
        <a:ea typeface="+mn-ea"/>
        <a:cs typeface="+mn-cs"/>
      </a:defRPr>
    </a:lvl8pPr>
    <a:lvl9pPr marL="4875174" algn="l" defTabSz="121879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notesMaster" Target="../notesMasters/notesMaster1.xml"/><Relationship Id="rId3" Type="http://schemas.openxmlformats.org/officeDocument/2006/relationships/slide" Target="../slides/slide5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 Id="rId3" Type="http://schemas.openxmlformats.org/officeDocument/2006/relationships/hyperlink" Target="http://www.ayfuture.org/aboutus/intro.php"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notesMaster" Target="../notesMasters/notesMaster1.xml"/><Relationship Id="rId3" Type="http://schemas.openxmlformats.org/officeDocument/2006/relationships/slide" Target="../slides/slide6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notesMaster" Target="../notesMasters/notesMaster1.xml"/><Relationship Id="rId3"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1</a:t>
            </a:fld>
            <a:endParaRPr lang="zh-CN" altLang="en-US"/>
          </a:p>
        </p:txBody>
      </p:sp>
    </p:spTree>
    <p:extLst>
      <p:ext uri="{BB962C8B-B14F-4D97-AF65-F5344CB8AC3E}">
        <p14:creationId xmlns:p14="http://schemas.microsoft.com/office/powerpoint/2010/main" val="1740171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52</a:t>
            </a:fld>
            <a:endParaRPr lang="zh-CN" altLang="en-US"/>
          </a:p>
        </p:txBody>
      </p:sp>
    </p:spTree>
    <p:extLst>
      <p:ext uri="{BB962C8B-B14F-4D97-AF65-F5344CB8AC3E}">
        <p14:creationId xmlns:p14="http://schemas.microsoft.com/office/powerpoint/2010/main" val="1445291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53</a:t>
            </a:fld>
            <a:endParaRPr lang="zh-CN" altLang="en-US"/>
          </a:p>
        </p:txBody>
      </p:sp>
    </p:spTree>
    <p:extLst>
      <p:ext uri="{BB962C8B-B14F-4D97-AF65-F5344CB8AC3E}">
        <p14:creationId xmlns:p14="http://schemas.microsoft.com/office/powerpoint/2010/main" val="1220941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7106" name="幻灯片图像占位符 1"/>
          <p:cNvSpPr>
            <a:spLocks noGrp="1" noRot="1" noChangeAspect="1" noChangeArrowheads="1" noTextEdit="1"/>
          </p:cNvSpPr>
          <p:nvPr>
            <p:ph type="sldImg" idx="4294967295"/>
          </p:nvPr>
        </p:nvSpPr>
        <p:spPr>
          <a:xfrm>
            <a:off x="-3481388" y="0"/>
            <a:ext cx="9251951" cy="5203825"/>
          </a:xfrm>
        </p:spPr>
      </p:sp>
      <p:sp>
        <p:nvSpPr>
          <p:cNvPr id="47107" name="备注占位符 2"/>
          <p:cNvSpPr>
            <a:spLocks noGrp="1" noRot="1" noChangeAspect="1" noChangeArrowheads="1"/>
          </p:cNvSpPr>
          <p:nvPr>
            <p:ph type="body" idx="1"/>
          </p:nvPr>
        </p:nvSpPr>
        <p:spPr bwMode="auto">
          <a:xfrm>
            <a:off x="457200" y="1200150"/>
            <a:ext cx="8229600" cy="3394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zh-CN" altLang="en-US" dirty="0" smtClean="0">
                <a:latin typeface="微软雅黑" charset="-122"/>
                <a:ea typeface="微软雅黑" charset="-122"/>
              </a:rPr>
              <a:t>图</a:t>
            </a:r>
            <a:r>
              <a:rPr lang="en-US" altLang="zh-CN" dirty="0" smtClean="0">
                <a:latin typeface="微软雅黑" charset="-122"/>
                <a:ea typeface="微软雅黑" charset="-122"/>
              </a:rPr>
              <a:t>2</a:t>
            </a:r>
            <a:r>
              <a:rPr lang="zh-CN" altLang="en-US" dirty="0" smtClean="0">
                <a:latin typeface="微软雅黑" charset="-122"/>
                <a:ea typeface="微软雅黑" charset="-122"/>
              </a:rPr>
              <a:t>：支付宝的蚂蚁财富：年纪越大，越没有人原谅你的穷。但有人认为太过锐利。“</a:t>
            </a:r>
            <a:r>
              <a:rPr lang="zh-CN" altLang="en-US" sz="1600" b="0" i="0" u="none" strike="noStrike" kern="1200" dirty="0" smtClean="0">
                <a:solidFill>
                  <a:schemeClr val="tx1"/>
                </a:solidFill>
                <a:effectLst/>
                <a:latin typeface="+mn-lt"/>
                <a:ea typeface="+mn-ea"/>
                <a:cs typeface="+mn-cs"/>
              </a:rPr>
              <a:t>品牌就是立场，传播需要断言，断言可能是偏见，也可能饱含洞察。</a:t>
            </a:r>
            <a:r>
              <a:rPr lang="zh-CN" altLang="en-US" dirty="0" smtClean="0">
                <a:latin typeface="微软雅黑" charset="-122"/>
                <a:ea typeface="微软雅黑" charset="-122"/>
              </a:rPr>
              <a:t>”（</a:t>
            </a:r>
            <a:r>
              <a:rPr lang="en-US" altLang="zh-CN" dirty="0" smtClean="0">
                <a:latin typeface="微软雅黑" charset="-122"/>
                <a:ea typeface="微软雅黑" charset="-122"/>
              </a:rPr>
              <a:t>http://www.shichangbu.com/article-31004-1.html</a:t>
            </a:r>
            <a:r>
              <a:rPr lang="zh-CN" altLang="en-US" dirty="0" smtClean="0">
                <a:latin typeface="微软雅黑" charset="-122"/>
                <a:ea typeface="微软雅黑" charset="-122"/>
              </a:rPr>
              <a:t>）</a:t>
            </a:r>
            <a:endParaRPr lang="en-US" altLang="zh-CN" dirty="0" smtClean="0">
              <a:latin typeface="微软雅黑" charset="-122"/>
              <a:ea typeface="微软雅黑" charset="-122"/>
            </a:endParaRPr>
          </a:p>
          <a:p>
            <a:r>
              <a:rPr lang="zh-CN" altLang="en-US" dirty="0" smtClean="0">
                <a:latin typeface="微软雅黑" charset="-122"/>
                <a:ea typeface="微软雅黑" charset="-122"/>
              </a:rPr>
              <a:t>图</a:t>
            </a:r>
            <a:r>
              <a:rPr lang="en-US" altLang="zh-CN" dirty="0" smtClean="0">
                <a:latin typeface="微软雅黑" charset="-122"/>
                <a:ea typeface="微软雅黑" charset="-122"/>
              </a:rPr>
              <a:t>3</a:t>
            </a:r>
            <a:r>
              <a:rPr lang="zh-CN" altLang="en-US" dirty="0" smtClean="0">
                <a:latin typeface="微软雅黑" charset="-122"/>
                <a:ea typeface="微软雅黑" charset="-122"/>
              </a:rPr>
              <a:t>：丧茶：</a:t>
            </a:r>
            <a:r>
              <a:rPr lang="zh-CN" altLang="en-US" sz="1600" b="1" i="0" u="none" strike="noStrike" kern="1200" dirty="0" smtClean="0">
                <a:solidFill>
                  <a:schemeClr val="tx1"/>
                </a:solidFill>
                <a:effectLst/>
                <a:latin typeface="+mn-lt"/>
                <a:ea typeface="+mn-ea"/>
                <a:cs typeface="+mn-cs"/>
              </a:rPr>
              <a:t>这种“丧文化”深得年轻人喜欢。</a:t>
            </a:r>
            <a:r>
              <a:rPr lang="zh-CN" altLang="en-US" sz="1600" b="0" i="0" u="none" strike="noStrike" kern="1200" dirty="0" smtClean="0">
                <a:solidFill>
                  <a:schemeClr val="tx1"/>
                </a:solidFill>
                <a:effectLst/>
                <a:latin typeface="+mn-lt"/>
                <a:ea typeface="+mn-ea"/>
                <a:cs typeface="+mn-cs"/>
              </a:rPr>
              <a:t>很多人都自发为“丧茶”店设计店铺，制作宣传海报。就在今年五一期间，</a:t>
            </a:r>
            <a:r>
              <a:rPr lang="zh-CN" altLang="en-US" sz="1600" b="1" i="0" u="none" strike="noStrike" kern="1200" dirty="0" smtClean="0">
                <a:solidFill>
                  <a:schemeClr val="tx1"/>
                </a:solidFill>
                <a:effectLst/>
                <a:latin typeface="+mn-lt"/>
                <a:ea typeface="+mn-ea"/>
                <a:cs typeface="+mn-cs"/>
              </a:rPr>
              <a:t>饿了么携手网易新闻就开了一家 </a:t>
            </a:r>
            <a:r>
              <a:rPr lang="en-US" altLang="zh-CN" sz="1600" b="1" i="0" u="none" strike="noStrike" kern="1200" dirty="0" smtClean="0">
                <a:solidFill>
                  <a:schemeClr val="tx1"/>
                </a:solidFill>
                <a:effectLst/>
                <a:latin typeface="+mn-lt"/>
                <a:ea typeface="+mn-ea"/>
                <a:cs typeface="+mn-cs"/>
              </a:rPr>
              <a:t>“ </a:t>
            </a:r>
            <a:r>
              <a:rPr lang="zh-CN" altLang="en-US" sz="1600" b="1" i="0" u="none" strike="noStrike" kern="1200" dirty="0" smtClean="0">
                <a:solidFill>
                  <a:schemeClr val="tx1"/>
                </a:solidFill>
                <a:effectLst/>
                <a:latin typeface="+mn-lt"/>
                <a:ea typeface="+mn-ea"/>
                <a:cs typeface="+mn-cs"/>
              </a:rPr>
              <a:t>丧茶 </a:t>
            </a:r>
            <a:r>
              <a:rPr lang="en-US" altLang="zh-CN" sz="1600" b="1" i="0" u="none" strike="noStrike" kern="1200" dirty="0" smtClean="0">
                <a:solidFill>
                  <a:schemeClr val="tx1"/>
                </a:solidFill>
                <a:effectLst/>
                <a:latin typeface="+mn-lt"/>
                <a:ea typeface="+mn-ea"/>
                <a:cs typeface="+mn-cs"/>
              </a:rPr>
              <a:t>” </a:t>
            </a:r>
            <a:r>
              <a:rPr lang="zh-CN" altLang="en-US" sz="1600" b="1" i="0" u="none" strike="noStrike" kern="1200" dirty="0" smtClean="0">
                <a:solidFill>
                  <a:schemeClr val="tx1"/>
                </a:solidFill>
                <a:effectLst/>
                <a:latin typeface="+mn-lt"/>
                <a:ea typeface="+mn-ea"/>
                <a:cs typeface="+mn-cs"/>
              </a:rPr>
              <a:t>快闪店</a:t>
            </a:r>
            <a:r>
              <a:rPr lang="zh-CN" altLang="en-US" sz="1600" b="0" i="0" u="none" strike="noStrike" kern="1200" dirty="0" smtClean="0">
                <a:solidFill>
                  <a:schemeClr val="tx1"/>
                </a:solidFill>
                <a:effectLst/>
                <a:latin typeface="+mn-lt"/>
                <a:ea typeface="+mn-ea"/>
                <a:cs typeface="+mn-cs"/>
              </a:rPr>
              <a:t>，推出</a:t>
            </a:r>
            <a:r>
              <a:rPr lang="en-US" altLang="zh-CN" sz="1600" b="0" i="0" u="none" strike="noStrike" kern="1200" dirty="0" smtClean="0">
                <a:solidFill>
                  <a:schemeClr val="tx1"/>
                </a:solidFill>
                <a:effectLst/>
                <a:latin typeface="+mn-lt"/>
                <a:ea typeface="+mn-ea"/>
                <a:cs typeface="+mn-cs"/>
              </a:rPr>
              <a:t>6</a:t>
            </a:r>
            <a:r>
              <a:rPr lang="zh-CN" altLang="en-US" sz="1600" b="0" i="0" u="none" strike="noStrike" kern="1200" dirty="0" smtClean="0">
                <a:solidFill>
                  <a:schemeClr val="tx1"/>
                </a:solidFill>
                <a:effectLst/>
                <a:latin typeface="+mn-lt"/>
                <a:ea typeface="+mn-ea"/>
                <a:cs typeface="+mn-cs"/>
              </a:rPr>
              <a:t>款起着很“丧”名字的奶茶，还有网易新闻主编王三三代言。世界充满恶意，请丧着活下去！（</a:t>
            </a:r>
            <a:r>
              <a:rPr lang="en-US" altLang="zh-CN" sz="1600" b="0" i="0" u="none" strike="noStrike" kern="1200" dirty="0" smtClean="0">
                <a:solidFill>
                  <a:schemeClr val="tx1"/>
                </a:solidFill>
                <a:effectLst/>
                <a:latin typeface="+mn-lt"/>
                <a:ea typeface="+mn-ea"/>
                <a:cs typeface="+mn-cs"/>
              </a:rPr>
              <a:t>http://www.sohu.com/a/213663615_364808</a:t>
            </a:r>
            <a:r>
              <a:rPr lang="zh-CN" altLang="en-US" sz="1600" b="0" i="0" u="none" strike="noStrike" kern="1200" dirty="0" smtClean="0">
                <a:solidFill>
                  <a:schemeClr val="tx1"/>
                </a:solidFill>
                <a:effectLst/>
                <a:latin typeface="+mn-lt"/>
                <a:ea typeface="+mn-ea"/>
                <a:cs typeface="+mn-cs"/>
              </a:rPr>
              <a:t>）</a:t>
            </a:r>
            <a:endParaRPr lang="zh-CN" altLang="en-US" dirty="0">
              <a:latin typeface="微软雅黑" charset="-122"/>
              <a:ea typeface="微软雅黑" charset="-122"/>
            </a:endParaRPr>
          </a:p>
        </p:txBody>
      </p:sp>
    </p:spTree>
    <p:extLst>
      <p:ext uri="{BB962C8B-B14F-4D97-AF65-F5344CB8AC3E}">
        <p14:creationId xmlns:p14="http://schemas.microsoft.com/office/powerpoint/2010/main" val="343122050"/>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zh-CN" altLang="en-US" dirty="0" smtClean="0"/>
              <a:t>腾讯</a:t>
            </a:r>
            <a:r>
              <a:rPr lang="en-US" altLang="zh-CN" dirty="0" smtClean="0"/>
              <a:t>1</a:t>
            </a:r>
            <a:r>
              <a:rPr lang="zh-CN" altLang="en-US" dirty="0" smtClean="0"/>
              <a:t>元儿童画（</a:t>
            </a:r>
            <a:r>
              <a:rPr lang="en-US" altLang="zh-CN" dirty="0" smtClean="0"/>
              <a:t>2017</a:t>
            </a:r>
            <a:r>
              <a:rPr lang="zh-CN" altLang="en-US" dirty="0" smtClean="0"/>
              <a:t>年</a:t>
            </a:r>
            <a:r>
              <a:rPr lang="en-US" altLang="zh-CN" dirty="0" smtClean="0"/>
              <a:t>8</a:t>
            </a:r>
            <a:r>
              <a:rPr lang="zh-CN" altLang="en-US" dirty="0" smtClean="0"/>
              <a:t>月）：</a:t>
            </a:r>
            <a:r>
              <a:rPr lang="zh-CN" altLang="en-US" sz="1600" b="0" i="0" u="none" strike="noStrike" kern="1200" dirty="0" smtClean="0">
                <a:solidFill>
                  <a:schemeClr val="tx1"/>
                </a:solidFill>
                <a:effectLst/>
                <a:latin typeface="+mn-lt"/>
                <a:ea typeface="+mn-ea"/>
                <a:cs typeface="+mn-cs"/>
              </a:rPr>
              <a:t>据介绍，“用艺术点亮生命”由上海艺途公益基金会</a:t>
            </a:r>
            <a:r>
              <a:rPr lang="en-US" altLang="zh-CN" sz="1600" b="0" i="0" u="none" strike="noStrike" kern="1200" dirty="0" smtClean="0">
                <a:solidFill>
                  <a:schemeClr val="tx1"/>
                </a:solidFill>
                <a:effectLst/>
                <a:latin typeface="+mn-lt"/>
                <a:ea typeface="+mn-ea"/>
                <a:cs typeface="+mn-cs"/>
              </a:rPr>
              <a:t>(WABC</a:t>
            </a:r>
            <a:r>
              <a:rPr lang="zh-CN" altLang="en-US" sz="1600" b="0" i="0" u="none" strike="noStrike" kern="1200" dirty="0" smtClean="0">
                <a:solidFill>
                  <a:schemeClr val="tx1"/>
                </a:solidFill>
                <a:effectLst/>
                <a:latin typeface="+mn-lt"/>
                <a:ea typeface="+mn-ea"/>
                <a:cs typeface="+mn-cs"/>
              </a:rPr>
              <a:t>）在腾讯公益平台上发起、由具有公募资质的</a:t>
            </a:r>
            <a:r>
              <a:rPr lang="zh-CN" altLang="en-US" sz="1600" b="0" i="0" u="none" strike="noStrike" kern="1200" dirty="0" smtClean="0">
                <a:solidFill>
                  <a:schemeClr val="tx1"/>
                </a:solidFill>
                <a:effectLst/>
                <a:latin typeface="+mn-lt"/>
                <a:ea typeface="+mn-ea"/>
                <a:cs typeface="+mn-cs"/>
                <a:hlinkClick r:id="rId3"/>
              </a:rPr>
              <a:t>深圳市爱佑未来慈善基金会</a:t>
            </a:r>
            <a:r>
              <a:rPr lang="zh-CN" altLang="en-US" sz="1600" b="0" i="0" u="none" strike="noStrike" kern="1200" dirty="0" smtClean="0">
                <a:solidFill>
                  <a:schemeClr val="tx1"/>
                </a:solidFill>
                <a:effectLst/>
                <a:latin typeface="+mn-lt"/>
                <a:ea typeface="+mn-ea"/>
                <a:cs typeface="+mn-cs"/>
              </a:rPr>
              <a:t>负责善款接受。而且大家捐赠的善款不会进入腾讯公益，将直接存入接受善款的公募机构账户。另外，大家也可以通过腾讯公益平台直接查询善款的后续使用情况。（</a:t>
            </a:r>
            <a:r>
              <a:rPr lang="en-US" altLang="zh-CN" sz="1600" b="0" i="0" u="none" strike="noStrike" kern="1200" dirty="0" smtClean="0">
                <a:solidFill>
                  <a:schemeClr val="tx1"/>
                </a:solidFill>
                <a:effectLst/>
                <a:latin typeface="+mn-lt"/>
                <a:ea typeface="+mn-ea"/>
                <a:cs typeface="+mn-cs"/>
              </a:rPr>
              <a:t>http://36kr.com/p/5090349.html</a:t>
            </a:r>
            <a:r>
              <a:rPr lang="zh-CN" altLang="en-US" sz="1600" b="0" i="0" u="none" strike="noStrike" kern="1200" dirty="0" smtClean="0">
                <a:solidFill>
                  <a:schemeClr val="tx1"/>
                </a:solidFill>
                <a:effectLst/>
                <a:latin typeface="+mn-lt"/>
                <a:ea typeface="+mn-ea"/>
                <a:cs typeface="+mn-cs"/>
              </a:rPr>
              <a:t>）</a:t>
            </a:r>
            <a:endParaRPr lang="en-US" altLang="zh-CN" sz="1600" b="0" i="0" u="none" strike="noStrike" kern="1200" dirty="0" smtClean="0">
              <a:solidFill>
                <a:schemeClr val="tx1"/>
              </a:solidFill>
              <a:effectLst/>
              <a:latin typeface="+mn-lt"/>
              <a:ea typeface="+mn-ea"/>
              <a:cs typeface="+mn-cs"/>
            </a:endParaRPr>
          </a:p>
          <a:p>
            <a:endParaRPr lang="en-US" altLang="zh-CN" dirty="0" smtClean="0"/>
          </a:p>
          <a:p>
            <a:r>
              <a:rPr lang="zh-CN" altLang="en-US" dirty="0" smtClean="0"/>
              <a:t>有道翻译（</a:t>
            </a:r>
            <a:r>
              <a:rPr lang="en-US" altLang="zh-CN" dirty="0" smtClean="0"/>
              <a:t>2017</a:t>
            </a:r>
            <a:r>
              <a:rPr lang="zh-CN" altLang="en-US" dirty="0" smtClean="0"/>
              <a:t>年</a:t>
            </a:r>
            <a:r>
              <a:rPr lang="en-US" altLang="zh-CN" dirty="0" smtClean="0"/>
              <a:t>9</a:t>
            </a:r>
            <a:r>
              <a:rPr lang="zh-CN" altLang="en-US" dirty="0" smtClean="0"/>
              <a:t>月）</a:t>
            </a:r>
            <a:r>
              <a:rPr lang="en-US" altLang="zh-CN" dirty="0" smtClean="0"/>
              <a:t>—</a:t>
            </a:r>
            <a:r>
              <a:rPr lang="zh-CN" altLang="en-US" dirty="0" smtClean="0"/>
              <a:t>深夜，男同事问我睡了吗：</a:t>
            </a:r>
            <a:r>
              <a:rPr lang="zh-CN" altLang="en-US" sz="1600" b="0" i="0" u="none" strike="noStrike" kern="1200" dirty="0" smtClean="0">
                <a:solidFill>
                  <a:schemeClr val="tx1"/>
                </a:solidFill>
                <a:effectLst/>
                <a:latin typeface="+mn-lt"/>
                <a:ea typeface="+mn-ea"/>
                <a:cs typeface="+mn-cs"/>
              </a:rPr>
              <a:t>作品以视频方式呈现，内容却是有着“深夜八卦”意味的微信对话框聊天记录。剧情具有趣味性，同时也顺其自然地引出有道翻译官这一产品。虽然技术本身并不复杂，但它完胜在创意呈现上，巧妙的利用了人们的八卦心理。（</a:t>
            </a:r>
            <a:r>
              <a:rPr lang="en-US" altLang="zh-CN" sz="1600" b="0" i="0" u="none" strike="noStrike" kern="1200" dirty="0" smtClean="0">
                <a:solidFill>
                  <a:schemeClr val="tx1"/>
                </a:solidFill>
                <a:effectLst/>
                <a:latin typeface="+mn-lt"/>
                <a:ea typeface="+mn-ea"/>
                <a:cs typeface="+mn-cs"/>
              </a:rPr>
              <a:t>www.sohu.com/a/192438208_441449</a:t>
            </a:r>
            <a:r>
              <a:rPr lang="zh-CN" altLang="en-US" sz="1600" b="0" i="0" u="none" strike="noStrike" kern="1200" dirty="0" smtClean="0">
                <a:solidFill>
                  <a:schemeClr val="tx1"/>
                </a:solidFill>
                <a:effectLst/>
                <a:latin typeface="+mn-lt"/>
                <a:ea typeface="+mn-ea"/>
                <a:cs typeface="+mn-cs"/>
              </a:rPr>
              <a:t>） </a:t>
            </a:r>
            <a:endParaRPr lang="en-US" altLang="zh-CN" sz="1600" b="0" i="0" u="none" strike="noStrike" kern="1200" dirty="0" smtClean="0">
              <a:solidFill>
                <a:schemeClr val="tx1"/>
              </a:solidFill>
              <a:effectLst/>
              <a:latin typeface="+mn-lt"/>
              <a:ea typeface="+mn-ea"/>
              <a:cs typeface="+mn-cs"/>
            </a:endParaRPr>
          </a:p>
          <a:p>
            <a:r>
              <a:rPr lang="zh-CN" altLang="en-US" sz="1600" b="0" i="0" u="none" strike="noStrike" kern="1200" dirty="0" smtClean="0">
                <a:solidFill>
                  <a:schemeClr val="tx1"/>
                </a:solidFill>
                <a:effectLst/>
                <a:latin typeface="+mn-lt"/>
                <a:ea typeface="+mn-ea"/>
                <a:cs typeface="+mn-cs"/>
              </a:rPr>
              <a:t>网易云音乐：</a:t>
            </a:r>
            <a:r>
              <a:rPr lang="en-US" altLang="zh-CN" sz="1600" b="0" i="0" u="none" strike="noStrike" kern="1200" dirty="0" smtClean="0">
                <a:solidFill>
                  <a:schemeClr val="tx1"/>
                </a:solidFill>
                <a:effectLst/>
                <a:latin typeface="+mn-lt"/>
                <a:ea typeface="+mn-ea"/>
                <a:cs typeface="+mn-cs"/>
              </a:rPr>
              <a:t>《2017</a:t>
            </a:r>
            <a:r>
              <a:rPr lang="zh-CN" altLang="en-US" sz="1600" b="0" i="0" u="none" strike="noStrike" kern="1200" dirty="0" smtClean="0">
                <a:solidFill>
                  <a:schemeClr val="tx1"/>
                </a:solidFill>
                <a:effectLst/>
                <a:latin typeface="+mn-lt"/>
                <a:ea typeface="+mn-ea"/>
                <a:cs typeface="+mn-cs"/>
              </a:rPr>
              <a:t>网易云音乐用户年度听歌报告</a:t>
            </a:r>
            <a:r>
              <a:rPr lang="en-US" altLang="zh-CN" sz="1600" b="0" i="0" u="none" strike="noStrike" kern="1200" dirty="0" smtClean="0">
                <a:solidFill>
                  <a:schemeClr val="tx1"/>
                </a:solidFill>
                <a:effectLst/>
                <a:latin typeface="+mn-lt"/>
                <a:ea typeface="+mn-ea"/>
                <a:cs typeface="+mn-cs"/>
              </a:rPr>
              <a:t>》H5</a:t>
            </a:r>
            <a:r>
              <a:rPr lang="zh-CN" altLang="en-US" sz="1600" b="0" i="0" u="none" strike="noStrike" kern="1200" dirty="0" smtClean="0">
                <a:solidFill>
                  <a:schemeClr val="tx1"/>
                </a:solidFill>
                <a:effectLst/>
                <a:latin typeface="+mn-lt"/>
                <a:ea typeface="+mn-ea"/>
                <a:cs typeface="+mn-cs"/>
              </a:rPr>
              <a:t>，是网易云音乐新年策划的一部分。通过</a:t>
            </a:r>
            <a:r>
              <a:rPr lang="en-US" altLang="zh-CN" sz="1600" b="0" i="0" u="none" strike="noStrike" kern="1200" dirty="0" smtClean="0">
                <a:solidFill>
                  <a:schemeClr val="tx1"/>
                </a:solidFill>
                <a:effectLst/>
                <a:latin typeface="+mn-lt"/>
                <a:ea typeface="+mn-ea"/>
                <a:cs typeface="+mn-cs"/>
              </a:rPr>
              <a:t>2017</a:t>
            </a:r>
            <a:r>
              <a:rPr lang="zh-CN" altLang="en-US" sz="1600" b="0" i="0" u="none" strike="noStrike" kern="1200" dirty="0" smtClean="0">
                <a:solidFill>
                  <a:schemeClr val="tx1"/>
                </a:solidFill>
                <a:effectLst/>
                <a:latin typeface="+mn-lt"/>
                <a:ea typeface="+mn-ea"/>
                <a:cs typeface="+mn-cs"/>
              </a:rPr>
              <a:t>年的听歌“足迹”，使用户回忆起那些有音乐相伴的日子。你一共听过多少首歌曲？听过最多的歌是哪一首？你欣赏怎样的音乐曲风？甚至连你单曲循环最多的日子是哪一天等等一些细微细节，网易云音乐都铭记在心。这种始终陪伴用户温暖同行的感觉，激发了网友们分享的情愫。（</a:t>
            </a:r>
            <a:r>
              <a:rPr lang="en-US" altLang="zh-CN" sz="1600" b="0" i="0" u="none" strike="noStrike" kern="1200" dirty="0" smtClean="0">
                <a:solidFill>
                  <a:schemeClr val="tx1"/>
                </a:solidFill>
                <a:effectLst/>
                <a:latin typeface="+mn-lt"/>
                <a:ea typeface="+mn-ea"/>
                <a:cs typeface="+mn-cs"/>
              </a:rPr>
              <a:t>https://www.digitaling.com/articles/42810.html</a:t>
            </a:r>
            <a:r>
              <a:rPr lang="zh-CN" altLang="en-US" sz="1600" b="0" i="0" u="none" strike="noStrike" kern="1200" dirty="0" smtClean="0">
                <a:solidFill>
                  <a:schemeClr val="tx1"/>
                </a:solidFill>
                <a:effectLst/>
                <a:latin typeface="+mn-lt"/>
                <a:ea typeface="+mn-ea"/>
                <a:cs typeface="+mn-cs"/>
              </a:rPr>
              <a:t>）</a:t>
            </a:r>
          </a:p>
          <a:p>
            <a:endParaRPr lang="en-US" altLang="zh-CN" dirty="0"/>
          </a:p>
          <a:p>
            <a:r>
              <a:rPr lang="zh-CN" altLang="en-US" dirty="0" smtClean="0"/>
              <a:t>人民网：“我的军装照”：</a:t>
            </a:r>
            <a:r>
              <a:rPr lang="zh-CN" altLang="en-US" sz="1600" b="0" i="0" u="none" strike="noStrike" kern="1200" dirty="0" smtClean="0">
                <a:solidFill>
                  <a:schemeClr val="tx1"/>
                </a:solidFill>
                <a:effectLst/>
                <a:latin typeface="+mn-lt"/>
                <a:ea typeface="+mn-ea"/>
                <a:cs typeface="+mn-cs"/>
              </a:rPr>
              <a:t>人民日报客户端策划出品并主导开发的</a:t>
            </a:r>
            <a:r>
              <a:rPr lang="en-US" altLang="zh-CN" sz="1600" b="0" i="0" u="none" strike="noStrike" kern="1200" dirty="0" smtClean="0">
                <a:solidFill>
                  <a:schemeClr val="tx1"/>
                </a:solidFill>
                <a:effectLst/>
                <a:latin typeface="+mn-lt"/>
                <a:ea typeface="+mn-ea"/>
                <a:cs typeface="+mn-cs"/>
              </a:rPr>
              <a:t>H5</a:t>
            </a:r>
            <a:r>
              <a:rPr lang="zh-CN" altLang="en-US" sz="1600" b="0" i="0" u="none" strike="noStrike" kern="1200" dirty="0" smtClean="0">
                <a:solidFill>
                  <a:schemeClr val="tx1"/>
                </a:solidFill>
                <a:effectLst/>
                <a:latin typeface="+mn-lt"/>
                <a:ea typeface="+mn-ea"/>
                <a:cs typeface="+mn-cs"/>
              </a:rPr>
              <a:t>产品“这是我的军装照”在朋友圈刷屏了。在建军</a:t>
            </a:r>
            <a:r>
              <a:rPr lang="en-US" altLang="zh-CN" sz="1600" b="0" i="0" u="none" strike="noStrike" kern="1200" dirty="0" smtClean="0">
                <a:solidFill>
                  <a:schemeClr val="tx1"/>
                </a:solidFill>
                <a:effectLst/>
                <a:latin typeface="+mn-lt"/>
                <a:ea typeface="+mn-ea"/>
                <a:cs typeface="+mn-cs"/>
              </a:rPr>
              <a:t>90</a:t>
            </a:r>
            <a:r>
              <a:rPr lang="zh-CN" altLang="en-US" sz="1600" b="0" i="0" u="none" strike="noStrike" kern="1200" dirty="0" smtClean="0">
                <a:solidFill>
                  <a:schemeClr val="tx1"/>
                </a:solidFill>
                <a:effectLst/>
                <a:latin typeface="+mn-lt"/>
                <a:ea typeface="+mn-ea"/>
                <a:cs typeface="+mn-cs"/>
              </a:rPr>
              <a:t>周年的时间节点上，这款</a:t>
            </a:r>
            <a:r>
              <a:rPr lang="en-US" altLang="zh-CN" sz="1600" b="0" i="0" u="none" strike="noStrike" kern="1200" dirty="0" smtClean="0">
                <a:solidFill>
                  <a:schemeClr val="tx1"/>
                </a:solidFill>
                <a:effectLst/>
                <a:latin typeface="+mn-lt"/>
                <a:ea typeface="+mn-ea"/>
                <a:cs typeface="+mn-cs"/>
              </a:rPr>
              <a:t>H5</a:t>
            </a:r>
            <a:r>
              <a:rPr lang="zh-CN" altLang="en-US" sz="1600" b="0" i="0" u="none" strike="noStrike" kern="1200" dirty="0" smtClean="0">
                <a:solidFill>
                  <a:schemeClr val="tx1"/>
                </a:solidFill>
                <a:effectLst/>
                <a:latin typeface="+mn-lt"/>
                <a:ea typeface="+mn-ea"/>
                <a:cs typeface="+mn-cs"/>
              </a:rPr>
              <a:t>融媒体产品成了传播红色军旅文化的载体，是一次把爱国主义题材植入现象级融媒体产品的典型案例。（</a:t>
            </a:r>
            <a:r>
              <a:rPr lang="en-US" altLang="zh-CN" sz="1600" b="0" i="0" u="none" strike="noStrike" kern="1200" dirty="0" smtClean="0">
                <a:solidFill>
                  <a:schemeClr val="tx1"/>
                </a:solidFill>
                <a:effectLst/>
                <a:latin typeface="+mn-lt"/>
                <a:ea typeface="+mn-ea"/>
                <a:cs typeface="+mn-cs"/>
              </a:rPr>
              <a:t>http://media.people.com.cn/n1/2017/0817/c40606-29475566.html</a:t>
            </a:r>
            <a:r>
              <a:rPr lang="zh-CN" altLang="en-US" sz="1600" b="0" i="0" u="none" strike="noStrike" kern="1200" dirty="0" smtClean="0">
                <a:solidFill>
                  <a:schemeClr val="tx1"/>
                </a:solidFill>
                <a:effectLst/>
                <a:latin typeface="+mn-lt"/>
                <a:ea typeface="+mn-ea"/>
                <a:cs typeface="+mn-cs"/>
              </a:rPr>
              <a:t>）</a:t>
            </a:r>
            <a:endParaRPr lang="en-US" altLang="zh-CN" dirty="0" smtClean="0"/>
          </a:p>
        </p:txBody>
      </p:sp>
      <p:sp>
        <p:nvSpPr>
          <p:cNvPr id="4" name="灯片编号占位符 3"/>
          <p:cNvSpPr>
            <a:spLocks noGrp="1"/>
          </p:cNvSpPr>
          <p:nvPr>
            <p:ph type="sldNum" sz="quarter" idx="10"/>
          </p:nvPr>
        </p:nvSpPr>
        <p:spPr/>
        <p:txBody>
          <a:bodyPr/>
          <a:lstStyle/>
          <a:p>
            <a:fld id="{A0D508D2-B926-47B2-9D15-B85F07772782}" type="slidenum">
              <a:rPr lang="zh-CN" altLang="en-US" smtClean="0"/>
              <a:pPr/>
              <a:t>59</a:t>
            </a:fld>
            <a:endParaRPr lang="zh-CN" altLang="en-US"/>
          </a:p>
        </p:txBody>
      </p:sp>
    </p:spTree>
    <p:extLst>
      <p:ext uri="{BB962C8B-B14F-4D97-AF65-F5344CB8AC3E}">
        <p14:creationId xmlns:p14="http://schemas.microsoft.com/office/powerpoint/2010/main" val="2746856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idx="4294967295"/>
          </p:nvPr>
        </p:nvSpPr>
        <p:spPr>
          <a:xfrm>
            <a:off x="-1366838" y="0"/>
            <a:ext cx="5886451" cy="3311525"/>
          </a:xfrm>
        </p:spPr>
      </p:sp>
      <p:sp>
        <p:nvSpPr>
          <p:cNvPr id="50179" name="备注占位符 2"/>
          <p:cNvSpPr>
            <a:spLocks noGrp="1" noRot="1" noChangeAspect="1" noChangeArrowheads="1"/>
          </p:cNvSpPr>
          <p:nvPr>
            <p:ph type="body" idx="1"/>
          </p:nvPr>
        </p:nvSpPr>
        <p:spPr bwMode="auto">
          <a:xfrm>
            <a:off x="457200" y="1200150"/>
            <a:ext cx="8229600" cy="3394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微软雅黑" charset="-122"/>
              <a:ea typeface="微软雅黑" charset="-122"/>
            </a:endParaRPr>
          </a:p>
        </p:txBody>
      </p:sp>
    </p:spTree>
    <p:extLst>
      <p:ext uri="{BB962C8B-B14F-4D97-AF65-F5344CB8AC3E}">
        <p14:creationId xmlns:p14="http://schemas.microsoft.com/office/powerpoint/2010/main" val="305952641"/>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64</a:t>
            </a:fld>
            <a:endParaRPr lang="zh-CN" altLang="en-US"/>
          </a:p>
        </p:txBody>
      </p:sp>
    </p:spTree>
    <p:extLst>
      <p:ext uri="{BB962C8B-B14F-4D97-AF65-F5344CB8AC3E}">
        <p14:creationId xmlns:p14="http://schemas.microsoft.com/office/powerpoint/2010/main" val="1593890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456565" rtl="0" eaLnBrk="1" fontAlgn="auto" latinLnBrk="0" hangingPunct="1">
              <a:lnSpc>
                <a:spcPct val="100000"/>
              </a:lnSpc>
              <a:spcBef>
                <a:spcPts val="0"/>
              </a:spcBef>
              <a:spcAft>
                <a:spcPts val="0"/>
              </a:spcAft>
              <a:buClrTx/>
              <a:buSzTx/>
              <a:buFontTx/>
              <a:buNone/>
              <a:tabLst/>
              <a:defRPr/>
            </a:pPr>
            <a:r>
              <a:rPr kumimoji="1" lang="zh-CN" altLang="en-US" dirty="0" smtClean="0">
                <a:latin typeface="微软雅黑" pitchFamily="34" charset="-122"/>
                <a:ea typeface="微软雅黑" pitchFamily="34" charset="-122"/>
              </a:rPr>
              <a:t>理解最重要的，做好最需要的</a:t>
            </a:r>
            <a:endParaRPr kumimoji="1" lang="en-US" altLang="zh-CN" dirty="0" smtClean="0">
              <a:latin typeface="微软雅黑" pitchFamily="34" charset="-122"/>
              <a:ea typeface="微软雅黑" pitchFamily="34" charset="-122"/>
            </a:endParaRPr>
          </a:p>
          <a:p>
            <a:pPr marL="0" marR="0" indent="0" algn="l" defTabSz="456565" rtl="0" eaLnBrk="1" fontAlgn="auto" latinLnBrk="0" hangingPunct="1">
              <a:lnSpc>
                <a:spcPct val="100000"/>
              </a:lnSpc>
              <a:spcBef>
                <a:spcPts val="0"/>
              </a:spcBef>
              <a:spcAft>
                <a:spcPts val="0"/>
              </a:spcAft>
              <a:buClrTx/>
              <a:buSzTx/>
              <a:buFontTx/>
              <a:buNone/>
              <a:tabLst/>
              <a:defRPr/>
            </a:pPr>
            <a:r>
              <a:rPr kumimoji="1" lang="zh-CN" altLang="en-US" dirty="0" smtClean="0">
                <a:solidFill>
                  <a:srgbClr val="FF3E36"/>
                </a:solidFill>
                <a:latin typeface="微软雅黑" pitchFamily="34" charset="-122"/>
                <a:ea typeface="微软雅黑" pitchFamily="34" charset="-122"/>
              </a:rPr>
              <a:t>品牌营销之间的“战略”与“战术”</a:t>
            </a:r>
          </a:p>
          <a:p>
            <a:pPr marL="0" marR="0" indent="0" algn="l" defTabSz="456565" rtl="0" eaLnBrk="1" fontAlgn="auto" latinLnBrk="0" hangingPunct="1">
              <a:lnSpc>
                <a:spcPct val="100000"/>
              </a:lnSpc>
              <a:spcBef>
                <a:spcPts val="0"/>
              </a:spcBef>
              <a:spcAft>
                <a:spcPts val="0"/>
              </a:spcAft>
              <a:buClrTx/>
              <a:buSzTx/>
              <a:buFontTx/>
              <a:buNone/>
              <a:tabLst/>
              <a:defRPr/>
            </a:pP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66</a:t>
            </a:fld>
            <a:endParaRPr lang="zh-CN" altLang="en-US"/>
          </a:p>
        </p:txBody>
      </p:sp>
    </p:spTree>
    <p:extLst>
      <p:ext uri="{BB962C8B-B14F-4D97-AF65-F5344CB8AC3E}">
        <p14:creationId xmlns:p14="http://schemas.microsoft.com/office/powerpoint/2010/main" val="664958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baseline="0" dirty="0" smtClean="0"/>
              <a:t> </a:t>
            </a:r>
            <a:r>
              <a:rPr kumimoji="1" lang="zh-CN" altLang="en-US" baseline="0" dirty="0" smtClean="0"/>
              <a:t>奥迪 </a:t>
            </a:r>
            <a:r>
              <a:rPr kumimoji="1" lang="en-US" altLang="zh-CN" baseline="0" dirty="0" err="1" smtClean="0"/>
              <a:t>tt</a:t>
            </a:r>
            <a:r>
              <a:rPr kumimoji="1" lang="en-US" altLang="zh-CN" baseline="0" dirty="0" smtClean="0"/>
              <a:t> </a:t>
            </a:r>
            <a:r>
              <a:rPr kumimoji="1" lang="zh-CN" altLang="en-US" baseline="0" dirty="0" smtClean="0"/>
              <a:t>！！！！</a:t>
            </a:r>
            <a:r>
              <a:rPr kumimoji="1" lang="en-US" altLang="zh-CN" baseline="0" dirty="0" smtClean="0"/>
              <a:t> </a:t>
            </a:r>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68</a:t>
            </a:fld>
            <a:endParaRPr lang="zh-CN" altLang="en-US"/>
          </a:p>
        </p:txBody>
      </p:sp>
    </p:spTree>
    <p:extLst>
      <p:ext uri="{BB962C8B-B14F-4D97-AF65-F5344CB8AC3E}">
        <p14:creationId xmlns:p14="http://schemas.microsoft.com/office/powerpoint/2010/main" val="46001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a:t>
            </a:fld>
            <a:endParaRPr lang="zh-CN" altLang="en-US"/>
          </a:p>
        </p:txBody>
      </p:sp>
    </p:spTree>
    <p:extLst>
      <p:ext uri="{BB962C8B-B14F-4D97-AF65-F5344CB8AC3E}">
        <p14:creationId xmlns:p14="http://schemas.microsoft.com/office/powerpoint/2010/main" val="1932494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4</a:t>
            </a:fld>
            <a:endParaRPr lang="zh-CN" altLang="en-US"/>
          </a:p>
        </p:txBody>
      </p:sp>
    </p:spTree>
    <p:extLst>
      <p:ext uri="{BB962C8B-B14F-4D97-AF65-F5344CB8AC3E}">
        <p14:creationId xmlns:p14="http://schemas.microsoft.com/office/powerpoint/2010/main" val="131294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与飞流合作：</a:t>
            </a:r>
            <a:r>
              <a:rPr lang="en-US" altLang="zh-CN" dirty="0" smtClean="0"/>
              <a:t>http://gameonline.yesky.com/345/73128345.shtml</a:t>
            </a:r>
          </a:p>
          <a:p>
            <a:r>
              <a:rPr lang="zh-CN" altLang="en-US" dirty="0" smtClean="0"/>
              <a:t>与</a:t>
            </a:r>
            <a:r>
              <a:rPr lang="en-US" altLang="zh-CN" dirty="0" smtClean="0"/>
              <a:t>《</a:t>
            </a:r>
            <a:r>
              <a:rPr lang="zh-CN" altLang="en-US" dirty="0" smtClean="0"/>
              <a:t>男人装</a:t>
            </a:r>
            <a:r>
              <a:rPr lang="en-US" altLang="zh-CN" dirty="0" smtClean="0"/>
              <a:t>》</a:t>
            </a:r>
            <a:r>
              <a:rPr lang="zh-CN" altLang="en-US" dirty="0" smtClean="0"/>
              <a:t>合作：</a:t>
            </a:r>
            <a:r>
              <a:rPr lang="en-US" altLang="zh-CN" dirty="0" smtClean="0"/>
              <a:t>http://news.ifeng.com/a/20160217/47468391_0.shtml</a:t>
            </a:r>
          </a:p>
          <a:p>
            <a:r>
              <a:rPr lang="en-US" altLang="zh-CN" dirty="0" err="1" smtClean="0"/>
              <a:t>Ucloud</a:t>
            </a:r>
            <a:r>
              <a:rPr lang="zh-CN" altLang="en-US" dirty="0" smtClean="0"/>
              <a:t>为易到在地铁中打广告：</a:t>
            </a:r>
            <a:r>
              <a:rPr lang="en-US" altLang="zh-CN" dirty="0" smtClean="0"/>
              <a:t>http://tech.huanqiu.com/news/2015-08/7267662.html</a:t>
            </a:r>
          </a:p>
          <a:p>
            <a:r>
              <a:rPr lang="zh-CN" altLang="en-US" dirty="0" smtClean="0"/>
              <a:t>与沃尔沃合作：</a:t>
            </a:r>
            <a:r>
              <a:rPr lang="en-US" altLang="zh-CN" dirty="0" smtClean="0"/>
              <a:t>https://www.leiphone.com/news/201406/yongche-car-mobile-ad-platform.html</a:t>
            </a:r>
          </a:p>
          <a:p>
            <a:r>
              <a:rPr lang="zh-CN" altLang="en-US" dirty="0" smtClean="0"/>
              <a:t>专车节投放广告：</a:t>
            </a:r>
            <a:r>
              <a:rPr lang="en-US" altLang="zh-CN" dirty="0" smtClean="0"/>
              <a:t>http://software.it168.com/a2016/0108/1819/000001819129.shtml</a:t>
            </a:r>
            <a:endParaRPr lang="zh-CN" altLang="en-US" dirty="0"/>
          </a:p>
        </p:txBody>
      </p:sp>
      <p:sp>
        <p:nvSpPr>
          <p:cNvPr id="4" name="灯片编号占位符 3"/>
          <p:cNvSpPr>
            <a:spLocks noGrp="1"/>
          </p:cNvSpPr>
          <p:nvPr>
            <p:ph type="sldNum" sz="quarter" idx="10"/>
          </p:nvPr>
        </p:nvSpPr>
        <p:spPr/>
        <p:txBody>
          <a:bodyPr/>
          <a:lstStyle/>
          <a:p>
            <a:fld id="{A0D508D2-B926-47B2-9D15-B85F07772782}" type="slidenum">
              <a:rPr lang="zh-CN" altLang="en-US" smtClean="0"/>
              <a:pPr/>
              <a:t>5</a:t>
            </a:fld>
            <a:endParaRPr lang="zh-CN" altLang="en-US"/>
          </a:p>
        </p:txBody>
      </p:sp>
    </p:spTree>
    <p:extLst>
      <p:ext uri="{BB962C8B-B14F-4D97-AF65-F5344CB8AC3E}">
        <p14:creationId xmlns:p14="http://schemas.microsoft.com/office/powerpoint/2010/main" val="166332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latin typeface="+mn-lt"/>
                <a:ea typeface="Microsoft YaHei Regular" charset="-122"/>
                <a:cs typeface="+mn-cs"/>
              </a:rPr>
              <a:t>先是豪掷</a:t>
            </a:r>
            <a:r>
              <a:rPr lang="en-US" altLang="zh-CN" sz="1600" b="0" i="0" kern="1200" dirty="0" smtClean="0">
                <a:solidFill>
                  <a:schemeClr val="tx1"/>
                </a:solidFill>
                <a:latin typeface="+mn-lt"/>
                <a:ea typeface="Microsoft YaHei Regular" charset="-122"/>
                <a:cs typeface="+mn-cs"/>
              </a:rPr>
              <a:t>2</a:t>
            </a:r>
            <a:r>
              <a:rPr lang="zh-CN" altLang="en-US" sz="1600" b="0" i="0" kern="1200" dirty="0" smtClean="0">
                <a:solidFill>
                  <a:schemeClr val="tx1"/>
                </a:solidFill>
                <a:latin typeface="+mn-lt"/>
                <a:ea typeface="Microsoft YaHei Regular" charset="-122"/>
                <a:cs typeface="+mn-cs"/>
              </a:rPr>
              <a:t>亿元把广告深度植入热门综艺节目</a:t>
            </a:r>
            <a:r>
              <a:rPr lang="en-US" altLang="zh-CN" sz="1600" b="0" i="0" kern="1200" dirty="0" smtClean="0">
                <a:solidFill>
                  <a:schemeClr val="tx1"/>
                </a:solidFill>
                <a:latin typeface="+mn-lt"/>
                <a:ea typeface="Microsoft YaHei Regular" charset="-122"/>
                <a:cs typeface="+mn-cs"/>
              </a:rPr>
              <a:t>《</a:t>
            </a:r>
            <a:r>
              <a:rPr lang="zh-CN" altLang="en-US" sz="1600" b="0" i="0" kern="1200" dirty="0" smtClean="0">
                <a:solidFill>
                  <a:schemeClr val="tx1"/>
                </a:solidFill>
                <a:latin typeface="+mn-lt"/>
                <a:ea typeface="Microsoft YaHei Regular" charset="-122"/>
                <a:cs typeface="+mn-cs"/>
              </a:rPr>
              <a:t>奔跑吧兄弟</a:t>
            </a:r>
            <a:r>
              <a:rPr lang="en-US" altLang="zh-CN" sz="1600" b="0" i="0" kern="1200" dirty="0" smtClean="0">
                <a:solidFill>
                  <a:schemeClr val="tx1"/>
                </a:solidFill>
                <a:latin typeface="+mn-lt"/>
                <a:ea typeface="Microsoft YaHei Regular" charset="-122"/>
                <a:cs typeface="+mn-cs"/>
              </a:rPr>
              <a:t>》</a:t>
            </a:r>
            <a:r>
              <a:rPr lang="zh-CN" altLang="en-US" sz="1600" b="0" i="0" kern="1200" dirty="0" smtClean="0">
                <a:solidFill>
                  <a:schemeClr val="tx1"/>
                </a:solidFill>
                <a:latin typeface="+mn-lt"/>
                <a:ea typeface="Microsoft YaHei Regular" charset="-122"/>
                <a:cs typeface="+mn-cs"/>
              </a:rPr>
              <a:t>，结果无处不在的</a:t>
            </a:r>
            <a:r>
              <a:rPr lang="en-US" altLang="zh-CN" sz="1600" b="0" i="0" kern="1200" dirty="0" smtClean="0">
                <a:solidFill>
                  <a:schemeClr val="tx1"/>
                </a:solidFill>
                <a:latin typeface="+mn-lt"/>
                <a:ea typeface="Microsoft YaHei Regular" charset="-122"/>
                <a:cs typeface="+mn-cs"/>
              </a:rPr>
              <a:t>RIO</a:t>
            </a:r>
            <a:r>
              <a:rPr lang="zh-CN" altLang="en-US" sz="1600" b="0" i="0" kern="1200" dirty="0" smtClean="0">
                <a:solidFill>
                  <a:schemeClr val="tx1"/>
                </a:solidFill>
                <a:latin typeface="+mn-lt"/>
                <a:ea typeface="Microsoft YaHei Regular" charset="-122"/>
                <a:cs typeface="+mn-cs"/>
              </a:rPr>
              <a:t>成功洗脑了观众，当年的销售额迅速飙升至</a:t>
            </a:r>
            <a:r>
              <a:rPr lang="en-US" altLang="zh-CN" sz="1600" b="0" i="0" kern="1200" dirty="0" smtClean="0">
                <a:solidFill>
                  <a:schemeClr val="tx1"/>
                </a:solidFill>
                <a:latin typeface="+mn-lt"/>
                <a:ea typeface="Microsoft YaHei Regular" charset="-122"/>
                <a:cs typeface="+mn-cs"/>
              </a:rPr>
              <a:t>9.8</a:t>
            </a:r>
            <a:r>
              <a:rPr lang="zh-CN" altLang="en-US" sz="1600" b="0" i="0" kern="1200" dirty="0" smtClean="0">
                <a:solidFill>
                  <a:schemeClr val="tx1"/>
                </a:solidFill>
                <a:latin typeface="+mn-lt"/>
                <a:ea typeface="Microsoft YaHei Regular" charset="-122"/>
                <a:cs typeface="+mn-cs"/>
              </a:rPr>
              <a:t>亿元，比上年增长了近</a:t>
            </a:r>
            <a:r>
              <a:rPr lang="en-US" altLang="zh-CN" sz="1600" b="0" i="0" kern="1200" dirty="0" smtClean="0">
                <a:solidFill>
                  <a:schemeClr val="tx1"/>
                </a:solidFill>
                <a:latin typeface="+mn-lt"/>
                <a:ea typeface="Microsoft YaHei Regular" charset="-122"/>
                <a:cs typeface="+mn-cs"/>
              </a:rPr>
              <a:t>8</a:t>
            </a:r>
            <a:r>
              <a:rPr lang="zh-CN" altLang="en-US" sz="1600" b="0" i="0" kern="1200" dirty="0" smtClean="0">
                <a:solidFill>
                  <a:schemeClr val="tx1"/>
                </a:solidFill>
                <a:latin typeface="+mn-lt"/>
                <a:ea typeface="Microsoft YaHei Regular" charset="-122"/>
                <a:cs typeface="+mn-cs"/>
              </a:rPr>
              <a:t>倍。</a:t>
            </a:r>
            <a:endParaRPr lang="en-US" altLang="zh-CN" sz="1600" b="0" i="0" kern="1200" dirty="0" smtClean="0">
              <a:solidFill>
                <a:schemeClr val="tx1"/>
              </a:solidFill>
              <a:latin typeface="+mn-lt"/>
              <a:ea typeface="Microsoft YaHei Regular" charset="-122"/>
              <a:cs typeface="+mn-cs"/>
            </a:endParaRPr>
          </a:p>
          <a:p>
            <a:r>
              <a:rPr lang="zh-CN" altLang="en-US" sz="1600" b="0" i="0" kern="1200" dirty="0" smtClean="0">
                <a:solidFill>
                  <a:schemeClr val="tx1"/>
                </a:solidFill>
                <a:latin typeface="+mn-lt"/>
                <a:ea typeface="Microsoft YaHei Regular" charset="-122"/>
                <a:cs typeface="+mn-cs"/>
              </a:rPr>
              <a:t>尝到甜头的</a:t>
            </a:r>
            <a:r>
              <a:rPr lang="en-US" altLang="zh-CN" sz="1600" b="0" i="0" kern="1200" dirty="0" smtClean="0">
                <a:solidFill>
                  <a:schemeClr val="tx1"/>
                </a:solidFill>
                <a:latin typeface="+mn-lt"/>
                <a:ea typeface="Microsoft YaHei Regular" charset="-122"/>
                <a:cs typeface="+mn-cs"/>
              </a:rPr>
              <a:t>RIO</a:t>
            </a:r>
            <a:r>
              <a:rPr lang="zh-CN" altLang="en-US" sz="1600" b="0" i="0" kern="1200" dirty="0" smtClean="0">
                <a:solidFill>
                  <a:schemeClr val="tx1"/>
                </a:solidFill>
                <a:latin typeface="+mn-lt"/>
                <a:ea typeface="Microsoft YaHei Regular" charset="-122"/>
                <a:cs typeface="+mn-cs"/>
              </a:rPr>
              <a:t>随后又冠名了</a:t>
            </a:r>
            <a:r>
              <a:rPr lang="en-US" altLang="zh-CN" sz="1600" b="0" i="0" kern="1200" dirty="0" smtClean="0">
                <a:solidFill>
                  <a:schemeClr val="tx1"/>
                </a:solidFill>
                <a:latin typeface="+mn-lt"/>
                <a:ea typeface="Microsoft YaHei Regular" charset="-122"/>
                <a:cs typeface="+mn-cs"/>
              </a:rPr>
              <a:t>《</a:t>
            </a:r>
            <a:r>
              <a:rPr lang="zh-CN" altLang="en-US" sz="1600" b="0" i="0" kern="1200" dirty="0" smtClean="0">
                <a:solidFill>
                  <a:schemeClr val="tx1"/>
                </a:solidFill>
                <a:latin typeface="+mn-lt"/>
                <a:ea typeface="Microsoft YaHei Regular" charset="-122"/>
                <a:cs typeface="+mn-cs"/>
              </a:rPr>
              <a:t>天天向上</a:t>
            </a:r>
            <a:r>
              <a:rPr lang="en-US" altLang="zh-CN" sz="1600" b="0" i="0" kern="1200" dirty="0" smtClean="0">
                <a:solidFill>
                  <a:schemeClr val="tx1"/>
                </a:solidFill>
                <a:latin typeface="+mn-lt"/>
                <a:ea typeface="Microsoft YaHei Regular" charset="-122"/>
                <a:cs typeface="+mn-cs"/>
              </a:rPr>
              <a:t>》</a:t>
            </a:r>
            <a:r>
              <a:rPr lang="zh-CN" altLang="en-US" sz="1600" b="0" i="0" kern="1200" dirty="0" smtClean="0">
                <a:solidFill>
                  <a:schemeClr val="tx1"/>
                </a:solidFill>
                <a:latin typeface="+mn-lt"/>
                <a:ea typeface="Microsoft YaHei Regular" charset="-122"/>
                <a:cs typeface="+mn-cs"/>
              </a:rPr>
              <a:t>，并先后在</a:t>
            </a:r>
            <a:r>
              <a:rPr lang="en-US" altLang="zh-CN" sz="1600" b="0" i="0" kern="1200" dirty="0" smtClean="0">
                <a:solidFill>
                  <a:schemeClr val="tx1"/>
                </a:solidFill>
                <a:latin typeface="+mn-lt"/>
                <a:ea typeface="Microsoft YaHei Regular" charset="-122"/>
                <a:cs typeface="+mn-cs"/>
              </a:rPr>
              <a:t>《</a:t>
            </a:r>
            <a:r>
              <a:rPr lang="zh-CN" altLang="en-US" sz="1600" b="0" i="0" kern="1200" dirty="0" smtClean="0">
                <a:solidFill>
                  <a:schemeClr val="tx1"/>
                </a:solidFill>
                <a:latin typeface="+mn-lt"/>
                <a:ea typeface="Microsoft YaHei Regular" charset="-122"/>
                <a:cs typeface="+mn-cs"/>
              </a:rPr>
              <a:t>何以笙箫默</a:t>
            </a:r>
            <a:r>
              <a:rPr lang="en-US" altLang="zh-CN" sz="1600" b="0" i="0" kern="1200" dirty="0" smtClean="0">
                <a:solidFill>
                  <a:schemeClr val="tx1"/>
                </a:solidFill>
                <a:latin typeface="+mn-lt"/>
                <a:ea typeface="Microsoft YaHei Regular" charset="-122"/>
                <a:cs typeface="+mn-cs"/>
              </a:rPr>
              <a:t>》</a:t>
            </a:r>
            <a:r>
              <a:rPr lang="zh-CN" altLang="en-US" sz="1600" b="0" i="0" kern="1200" dirty="0" smtClean="0">
                <a:solidFill>
                  <a:schemeClr val="tx1"/>
                </a:solidFill>
                <a:latin typeface="+mn-lt"/>
                <a:ea typeface="Microsoft YaHei Regular" charset="-122"/>
                <a:cs typeface="+mn-cs"/>
              </a:rPr>
              <a:t>、</a:t>
            </a:r>
            <a:r>
              <a:rPr lang="en-US" altLang="zh-CN" sz="1600" b="0" i="0" kern="1200" dirty="0" smtClean="0">
                <a:solidFill>
                  <a:schemeClr val="tx1"/>
                </a:solidFill>
                <a:latin typeface="+mn-lt"/>
                <a:ea typeface="Microsoft YaHei Regular" charset="-122"/>
                <a:cs typeface="+mn-cs"/>
              </a:rPr>
              <a:t>《</a:t>
            </a:r>
            <a:r>
              <a:rPr lang="zh-CN" altLang="en-US" sz="1600" b="0" i="0" kern="1200" dirty="0" smtClean="0">
                <a:solidFill>
                  <a:schemeClr val="tx1"/>
                </a:solidFill>
                <a:latin typeface="+mn-lt"/>
                <a:ea typeface="Microsoft YaHei Regular" charset="-122"/>
                <a:cs typeface="+mn-cs"/>
              </a:rPr>
              <a:t>杉杉来了</a:t>
            </a:r>
            <a:r>
              <a:rPr lang="en-US" altLang="zh-CN" sz="1600" b="0" i="0" kern="1200" dirty="0" smtClean="0">
                <a:solidFill>
                  <a:schemeClr val="tx1"/>
                </a:solidFill>
                <a:latin typeface="+mn-lt"/>
                <a:ea typeface="Microsoft YaHei Regular" charset="-122"/>
                <a:cs typeface="+mn-cs"/>
              </a:rPr>
              <a:t>》</a:t>
            </a:r>
            <a:r>
              <a:rPr lang="zh-CN" altLang="en-US" sz="1600" b="0" i="0" kern="1200" dirty="0" smtClean="0">
                <a:solidFill>
                  <a:schemeClr val="tx1"/>
                </a:solidFill>
                <a:latin typeface="+mn-lt"/>
                <a:ea typeface="Microsoft YaHei Regular" charset="-122"/>
                <a:cs typeface="+mn-cs"/>
              </a:rPr>
              <a:t>、</a:t>
            </a:r>
            <a:r>
              <a:rPr lang="en-US" altLang="zh-CN" sz="1600" b="0" i="0" kern="1200" dirty="0" smtClean="0">
                <a:solidFill>
                  <a:schemeClr val="tx1"/>
                </a:solidFill>
                <a:latin typeface="+mn-lt"/>
                <a:ea typeface="Microsoft YaHei Regular" charset="-122"/>
                <a:cs typeface="+mn-cs"/>
              </a:rPr>
              <a:t>《</a:t>
            </a:r>
            <a:r>
              <a:rPr lang="zh-CN" altLang="en-US" sz="1600" b="0" i="0" kern="1200" dirty="0" smtClean="0">
                <a:solidFill>
                  <a:schemeClr val="tx1"/>
                </a:solidFill>
                <a:latin typeface="+mn-lt"/>
                <a:ea typeface="Microsoft YaHei Regular" charset="-122"/>
                <a:cs typeface="+mn-cs"/>
              </a:rPr>
              <a:t>对我而言可爱的她</a:t>
            </a:r>
            <a:r>
              <a:rPr lang="en-US" altLang="zh-CN" sz="1600" b="0" i="0" kern="1200" dirty="0" smtClean="0">
                <a:solidFill>
                  <a:schemeClr val="tx1"/>
                </a:solidFill>
                <a:latin typeface="+mn-lt"/>
                <a:ea typeface="Microsoft YaHei Regular" charset="-122"/>
                <a:cs typeface="+mn-cs"/>
              </a:rPr>
              <a:t>》</a:t>
            </a:r>
            <a:r>
              <a:rPr lang="zh-CN" altLang="en-US" sz="1600" b="0" i="0" kern="1200" dirty="0" smtClean="0">
                <a:solidFill>
                  <a:schemeClr val="tx1"/>
                </a:solidFill>
                <a:latin typeface="+mn-lt"/>
                <a:ea typeface="Microsoft YaHei Regular" charset="-122"/>
                <a:cs typeface="+mn-cs"/>
              </a:rPr>
              <a:t>等</a:t>
            </a:r>
            <a:r>
              <a:rPr lang="en-US" altLang="zh-CN" sz="1600" b="0" i="0" kern="1200" dirty="0" smtClean="0">
                <a:solidFill>
                  <a:schemeClr val="tx1"/>
                </a:solidFill>
                <a:latin typeface="+mn-lt"/>
                <a:ea typeface="Microsoft YaHei Regular" charset="-122"/>
                <a:cs typeface="+mn-cs"/>
              </a:rPr>
              <a:t>10</a:t>
            </a:r>
            <a:r>
              <a:rPr lang="zh-CN" altLang="en-US" sz="1600" b="0" i="0" kern="1200" dirty="0" smtClean="0">
                <a:solidFill>
                  <a:schemeClr val="tx1"/>
                </a:solidFill>
                <a:latin typeface="+mn-lt"/>
                <a:ea typeface="Microsoft YaHei Regular" charset="-122"/>
                <a:cs typeface="+mn-cs"/>
              </a:rPr>
              <a:t>余部中外电视剧中植入许多硬到尴尬的广告。</a:t>
            </a:r>
            <a:r>
              <a:rPr lang="en-US" altLang="zh-CN" sz="1600" b="0" i="0" kern="1200" dirty="0" smtClean="0">
                <a:solidFill>
                  <a:schemeClr val="tx1"/>
                </a:solidFill>
                <a:latin typeface="+mn-lt"/>
                <a:ea typeface="Microsoft YaHei Regular" charset="-122"/>
                <a:cs typeface="+mn-cs"/>
              </a:rPr>
              <a:t>2015</a:t>
            </a:r>
            <a:r>
              <a:rPr lang="zh-CN" altLang="en-US" sz="1600" b="0" i="0" kern="1200" dirty="0" smtClean="0">
                <a:solidFill>
                  <a:schemeClr val="tx1"/>
                </a:solidFill>
                <a:latin typeface="+mn-lt"/>
                <a:ea typeface="Microsoft YaHei Regular" charset="-122"/>
                <a:cs typeface="+mn-cs"/>
              </a:rPr>
              <a:t>年就烧掉了</a:t>
            </a:r>
            <a:r>
              <a:rPr lang="en-US" altLang="zh-CN" sz="1600" b="0" i="0" kern="1200" dirty="0" smtClean="0">
                <a:solidFill>
                  <a:schemeClr val="tx1"/>
                </a:solidFill>
                <a:latin typeface="+mn-lt"/>
                <a:ea typeface="Microsoft YaHei Regular" charset="-122"/>
                <a:cs typeface="+mn-cs"/>
              </a:rPr>
              <a:t>3.3</a:t>
            </a:r>
            <a:r>
              <a:rPr lang="zh-CN" altLang="en-US" sz="1600" b="0" i="0" kern="1200" dirty="0" smtClean="0">
                <a:solidFill>
                  <a:schemeClr val="tx1"/>
                </a:solidFill>
                <a:latin typeface="+mn-lt"/>
                <a:ea typeface="Microsoft YaHei Regular" charset="-122"/>
                <a:cs typeface="+mn-cs"/>
              </a:rPr>
              <a:t>亿元，即便是在营收和净利大幅度降低的时候，广告费用也依然高达</a:t>
            </a:r>
            <a:r>
              <a:rPr lang="en-US" altLang="zh-CN" sz="1600" b="0" i="0" kern="1200" dirty="0" smtClean="0">
                <a:solidFill>
                  <a:schemeClr val="tx1"/>
                </a:solidFill>
                <a:latin typeface="+mn-lt"/>
                <a:ea typeface="Microsoft YaHei Regular" charset="-122"/>
                <a:cs typeface="+mn-cs"/>
              </a:rPr>
              <a:t>1.54</a:t>
            </a:r>
            <a:r>
              <a:rPr lang="zh-CN" altLang="en-US" sz="1600" b="0" i="0" kern="1200" dirty="0" smtClean="0">
                <a:solidFill>
                  <a:schemeClr val="tx1"/>
                </a:solidFill>
                <a:latin typeface="+mn-lt"/>
                <a:ea typeface="Microsoft YaHei Regular" charset="-122"/>
                <a:cs typeface="+mn-cs"/>
              </a:rPr>
              <a:t>亿元</a:t>
            </a:r>
            <a:endParaRPr lang="zh-CN" altLang="en-US" dirty="0" smtClean="0"/>
          </a:p>
        </p:txBody>
      </p:sp>
      <p:sp>
        <p:nvSpPr>
          <p:cNvPr id="4" name="灯片编号占位符 3"/>
          <p:cNvSpPr>
            <a:spLocks noGrp="1"/>
          </p:cNvSpPr>
          <p:nvPr>
            <p:ph type="sldNum" sz="quarter" idx="10"/>
          </p:nvPr>
        </p:nvSpPr>
        <p:spPr/>
        <p:txBody>
          <a:bodyPr/>
          <a:lstStyle/>
          <a:p>
            <a:fld id="{A0D508D2-B926-47B2-9D15-B85F07772782}" type="slidenum">
              <a:rPr lang="zh-CN" altLang="en-US" smtClean="0"/>
              <a:pPr/>
              <a:t>6</a:t>
            </a:fld>
            <a:endParaRPr lang="zh-CN" altLang="en-US"/>
          </a:p>
        </p:txBody>
      </p:sp>
    </p:spTree>
    <p:extLst>
      <p:ext uri="{BB962C8B-B14F-4D97-AF65-F5344CB8AC3E}">
        <p14:creationId xmlns:p14="http://schemas.microsoft.com/office/powerpoint/2010/main" val="368310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10</a:t>
            </a:fld>
            <a:endParaRPr lang="zh-CN" altLang="en-US"/>
          </a:p>
        </p:txBody>
      </p:sp>
    </p:spTree>
    <p:extLst>
      <p:ext uri="{BB962C8B-B14F-4D97-AF65-F5344CB8AC3E}">
        <p14:creationId xmlns:p14="http://schemas.microsoft.com/office/powerpoint/2010/main" val="1312949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25</a:t>
            </a:fld>
            <a:endParaRPr lang="zh-CN" altLang="en-US"/>
          </a:p>
        </p:txBody>
      </p:sp>
    </p:spTree>
    <p:extLst>
      <p:ext uri="{BB962C8B-B14F-4D97-AF65-F5344CB8AC3E}">
        <p14:creationId xmlns:p14="http://schemas.microsoft.com/office/powerpoint/2010/main" val="169675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D508D2-B926-47B2-9D15-B85F07772782}" type="slidenum">
              <a:rPr lang="zh-CN" altLang="en-US" smtClean="0"/>
              <a:pPr/>
              <a:t>39</a:t>
            </a:fld>
            <a:endParaRPr lang="zh-CN" altLang="en-US"/>
          </a:p>
        </p:txBody>
      </p:sp>
    </p:spTree>
    <p:extLst>
      <p:ext uri="{BB962C8B-B14F-4D97-AF65-F5344CB8AC3E}">
        <p14:creationId xmlns:p14="http://schemas.microsoft.com/office/powerpoint/2010/main" val="225474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2"/>
          </p:nvPr>
        </p:nvSpPr>
        <p:spPr>
          <a:xfrm>
            <a:off x="-2603500" y="2146300"/>
            <a:ext cx="1136650" cy="639763"/>
          </a:xfrm>
        </p:spPr>
      </p:sp>
      <p:sp>
        <p:nvSpPr>
          <p:cNvPr id="37891" name="文本占位符 2"/>
          <p:cNvSpPr>
            <a:spLocks noGrp="1" noRot="1" noChangeAspect="1" noChangeArrowheads="1"/>
          </p:cNvSpPr>
          <p:nvPr>
            <p:ph type="body" idx="3"/>
          </p:nvPr>
        </p:nvSpPr>
        <p:spPr bwMode="auto">
          <a:xfrm>
            <a:off x="457200" y="1200150"/>
            <a:ext cx="8229600" cy="3394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ea typeface="微软雅黑" charset="-122"/>
            </a:endParaRPr>
          </a:p>
        </p:txBody>
      </p:sp>
    </p:spTree>
    <p:extLst>
      <p:ext uri="{BB962C8B-B14F-4D97-AF65-F5344CB8AC3E}">
        <p14:creationId xmlns:p14="http://schemas.microsoft.com/office/powerpoint/2010/main" val="499757054"/>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202" y="1122365"/>
            <a:ext cx="9145191" cy="2387600"/>
          </a:xfrm>
          <a:prstGeom prst="rect">
            <a:avLst/>
          </a:prstGeom>
        </p:spPr>
        <p:txBody>
          <a:bodyPr lIns="91418" tIns="45710" rIns="91418" bIns="45710"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202" y="3602039"/>
            <a:ext cx="9145191" cy="1655762"/>
          </a:xfrm>
        </p:spPr>
        <p:txBody>
          <a:bodyPr/>
          <a:lstStyle>
            <a:lvl1pPr marL="0" indent="0" algn="ctr">
              <a:buNone/>
              <a:defRPr sz="2400"/>
            </a:lvl1pPr>
            <a:lvl2pPr marL="457094" indent="0" algn="ctr">
              <a:buNone/>
              <a:defRPr sz="2000"/>
            </a:lvl2pPr>
            <a:lvl3pPr marL="914186" indent="0" algn="ctr">
              <a:buNone/>
              <a:defRPr sz="1900"/>
            </a:lvl3pPr>
            <a:lvl4pPr marL="1371280" indent="0" algn="ctr">
              <a:buNone/>
              <a:defRPr sz="1600"/>
            </a:lvl4pPr>
            <a:lvl5pPr marL="1828373" indent="0" algn="ctr">
              <a:buNone/>
              <a:defRPr sz="1600"/>
            </a:lvl5pPr>
            <a:lvl6pPr marL="2285467" indent="0" algn="ctr">
              <a:buNone/>
              <a:defRPr sz="1600"/>
            </a:lvl6pPr>
            <a:lvl7pPr marL="2742560" indent="0" algn="ctr">
              <a:buNone/>
              <a:defRPr sz="1600"/>
            </a:lvl7pPr>
            <a:lvl8pPr marL="3199653" indent="0" algn="ctr">
              <a:buNone/>
              <a:defRPr sz="1600"/>
            </a:lvl8pPr>
            <a:lvl9pPr marL="3656746"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58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a:xfrm>
            <a:off x="838311" y="365129"/>
            <a:ext cx="10516970" cy="1325563"/>
          </a:xfrm>
          <a:prstGeom prst="rect">
            <a:avLst/>
          </a:prstGeom>
        </p:spPr>
        <p:txBody>
          <a:bodyPr lIns="91418" tIns="45710" rIns="91418" bIns="4571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pPr/>
              <a:t>2018/3/27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862511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6038" y="365124"/>
            <a:ext cx="2629242" cy="5811838"/>
          </a:xfrm>
          <a:prstGeom prst="rect">
            <a:avLst/>
          </a:prstGeom>
        </p:spPr>
        <p:txBody>
          <a:bodyPr vert="eaVert" lIns="91418" tIns="45710" rIns="91418" bIns="4571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311" y="365124"/>
            <a:ext cx="7735307"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pPr/>
              <a:t>2018/3/27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710600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56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09682" y="6356351"/>
            <a:ext cx="2845171" cy="366183"/>
          </a:xfrm>
          <a:prstGeom prst="rect">
            <a:avLst/>
          </a:prstGeom>
        </p:spPr>
        <p:txBody>
          <a:bodyPr lIns="91417" tIns="45709" rIns="91417" bIns="45709"/>
          <a:lstStyle>
            <a:lvl1pPr>
              <a:defRPr/>
            </a:lvl1pPr>
          </a:lstStyle>
          <a:p>
            <a:pPr>
              <a:defRPr/>
            </a:pPr>
            <a:endParaRPr lang="zh-CN" altLang="en-US"/>
          </a:p>
        </p:txBody>
      </p:sp>
      <p:sp>
        <p:nvSpPr>
          <p:cNvPr id="3" name="页脚占位符 4"/>
          <p:cNvSpPr>
            <a:spLocks noGrp="1"/>
          </p:cNvSpPr>
          <p:nvPr>
            <p:ph type="ftr" sz="quarter" idx="11"/>
          </p:nvPr>
        </p:nvSpPr>
        <p:spPr>
          <a:xfrm>
            <a:off x="4166143" y="6356351"/>
            <a:ext cx="3861304" cy="366183"/>
          </a:xfrm>
          <a:prstGeom prst="rect">
            <a:avLst/>
          </a:prstGeom>
        </p:spPr>
        <p:txBody>
          <a:bodyPr lIns="91417" tIns="45709" rIns="91417" bIns="45709"/>
          <a:lstStyle>
            <a:lvl1pPr>
              <a:defRPr/>
            </a:lvl1pPr>
          </a:lstStyle>
          <a:p>
            <a:pPr>
              <a:defRPr/>
            </a:pPr>
            <a:endParaRPr lang="zh-CN" altLang="en-US"/>
          </a:p>
        </p:txBody>
      </p:sp>
      <p:sp>
        <p:nvSpPr>
          <p:cNvPr id="4" name="灯片编号占位符 5"/>
          <p:cNvSpPr>
            <a:spLocks noGrp="1"/>
          </p:cNvSpPr>
          <p:nvPr>
            <p:ph type="sldNum" sz="quarter" idx="12"/>
          </p:nvPr>
        </p:nvSpPr>
        <p:spPr>
          <a:xfrm>
            <a:off x="8738741" y="6356351"/>
            <a:ext cx="2845171" cy="366183"/>
          </a:xfrm>
          <a:prstGeom prst="rect">
            <a:avLst/>
          </a:prstGeom>
        </p:spPr>
        <p:txBody>
          <a:bodyPr lIns="91417" tIns="45709" rIns="91417" bIns="45709"/>
          <a:lstStyle>
            <a:lvl1pPr>
              <a:defRPr/>
            </a:lvl1pPr>
          </a:lstStyle>
          <a:p>
            <a:pPr>
              <a:defRPr/>
            </a:pPr>
            <a:fld id="{C68D73D6-A2E8-1841-9E0A-1A23291B0898}" type="slidenum">
              <a:rPr lang="zh-CN" altLang="en-US"/>
              <a:pPr>
                <a:defRPr/>
              </a:pPr>
              <a:t>‹#›</a:t>
            </a:fld>
            <a:endParaRPr lang="zh-CN" altLang="en-US"/>
          </a:p>
        </p:txBody>
      </p:sp>
    </p:spTree>
    <p:extLst>
      <p:ext uri="{BB962C8B-B14F-4D97-AF65-F5344CB8AC3E}">
        <p14:creationId xmlns:p14="http://schemas.microsoft.com/office/powerpoint/2010/main" val="1008186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199" y="1122364"/>
            <a:ext cx="9145191"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199" y="3602039"/>
            <a:ext cx="9145191" cy="1655762"/>
          </a:xfrm>
        </p:spPr>
        <p:txBody>
          <a:bodyPr/>
          <a:lstStyle>
            <a:lvl1pPr marL="0" indent="0" algn="ctr">
              <a:buNone/>
              <a:defRPr sz="2400"/>
            </a:lvl1pPr>
            <a:lvl2pPr marL="457207" indent="0" algn="ctr">
              <a:buNone/>
              <a:defRPr sz="2000"/>
            </a:lvl2pPr>
            <a:lvl3pPr marL="914415" indent="0" algn="ctr">
              <a:buNone/>
              <a:defRPr sz="1800"/>
            </a:lvl3pPr>
            <a:lvl4pPr marL="1371622" indent="0" algn="ctr">
              <a:buNone/>
              <a:defRPr sz="1600"/>
            </a:lvl4pPr>
            <a:lvl5pPr marL="1828831" indent="0" algn="ctr">
              <a:buNone/>
              <a:defRPr sz="1600"/>
            </a:lvl5pPr>
            <a:lvl6pPr marL="2286038" indent="0" algn="ctr">
              <a:buNone/>
              <a:defRPr sz="1600"/>
            </a:lvl6pPr>
            <a:lvl7pPr marL="2743246" indent="0" algn="ctr">
              <a:buNone/>
              <a:defRPr sz="1600"/>
            </a:lvl7pPr>
            <a:lvl8pPr marL="3200453" indent="0" algn="ctr">
              <a:buNone/>
              <a:defRPr sz="1600"/>
            </a:lvl8pPr>
            <a:lvl9pPr marL="3657661"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solidFill>
                  <a:prstClr val="black">
                    <a:tint val="75000"/>
                  </a:prstClr>
                </a:solidFill>
              </a:rPr>
              <a:pPr/>
              <a:t>3/27/18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56934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solidFill>
                  <a:prstClr val="black">
                    <a:tint val="75000"/>
                  </a:prstClr>
                </a:solidFill>
              </a:rPr>
              <a:pPr/>
              <a:t>2018/3/27</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18070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958" y="1709739"/>
            <a:ext cx="10516969"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958" y="4589463"/>
            <a:ext cx="10516969" cy="1500188"/>
          </a:xfrm>
        </p:spPr>
        <p:txBody>
          <a:bodyPr/>
          <a:lstStyle>
            <a:lvl1pPr marL="0" indent="0">
              <a:buNone/>
              <a:defRPr sz="2400">
                <a:solidFill>
                  <a:schemeClr val="tx1">
                    <a:tint val="75000"/>
                  </a:schemeClr>
                </a:solidFill>
              </a:defRPr>
            </a:lvl1pPr>
            <a:lvl2pPr marL="457207" indent="0">
              <a:buNone/>
              <a:defRPr sz="2000">
                <a:solidFill>
                  <a:schemeClr val="tx1">
                    <a:tint val="75000"/>
                  </a:schemeClr>
                </a:solidFill>
              </a:defRPr>
            </a:lvl2pPr>
            <a:lvl3pPr marL="914415" indent="0">
              <a:buNone/>
              <a:defRPr sz="1800">
                <a:solidFill>
                  <a:schemeClr val="tx1">
                    <a:tint val="75000"/>
                  </a:schemeClr>
                </a:solidFill>
              </a:defRPr>
            </a:lvl3pPr>
            <a:lvl4pPr marL="1371622" indent="0">
              <a:buNone/>
              <a:defRPr sz="1600">
                <a:solidFill>
                  <a:schemeClr val="tx1">
                    <a:tint val="75000"/>
                  </a:schemeClr>
                </a:solidFill>
              </a:defRPr>
            </a:lvl4pPr>
            <a:lvl5pPr marL="1828831" indent="0">
              <a:buNone/>
              <a:defRPr sz="1600">
                <a:solidFill>
                  <a:schemeClr val="tx1">
                    <a:tint val="75000"/>
                  </a:schemeClr>
                </a:solidFill>
              </a:defRPr>
            </a:lvl5pPr>
            <a:lvl6pPr marL="2286038" indent="0">
              <a:buNone/>
              <a:defRPr sz="1600">
                <a:solidFill>
                  <a:schemeClr val="tx1">
                    <a:tint val="75000"/>
                  </a:schemeClr>
                </a:solidFill>
              </a:defRPr>
            </a:lvl6pPr>
            <a:lvl7pPr marL="2743246" indent="0">
              <a:buNone/>
              <a:defRPr sz="1600">
                <a:solidFill>
                  <a:schemeClr val="tx1">
                    <a:tint val="75000"/>
                  </a:schemeClr>
                </a:solidFill>
              </a:defRPr>
            </a:lvl7pPr>
            <a:lvl8pPr marL="3200453" indent="0">
              <a:buNone/>
              <a:defRPr sz="1600">
                <a:solidFill>
                  <a:schemeClr val="tx1">
                    <a:tint val="75000"/>
                  </a:schemeClr>
                </a:solidFill>
              </a:defRPr>
            </a:lvl8pPr>
            <a:lvl9pPr marL="3657661"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solidFill>
                  <a:prstClr val="black">
                    <a:tint val="75000"/>
                  </a:prstClr>
                </a:solidFill>
              </a:rPr>
              <a:pPr/>
              <a:t>2018/3/27</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045301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310" y="1825626"/>
            <a:ext cx="5182274"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73006" y="1825626"/>
            <a:ext cx="5182274"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46DCE68A-2FF2-484D-9CFE-F9AFCE7718BC}" type="datetimeFigureOut">
              <a:rPr kumimoji="1" lang="zh-CN" altLang="en-US" smtClean="0">
                <a:solidFill>
                  <a:prstClr val="black">
                    <a:tint val="75000"/>
                  </a:prstClr>
                </a:solidFill>
              </a:rPr>
              <a:pPr/>
              <a:t>2018/3/27</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B14169-22F4-CC44-9740-26083596810A}"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139998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898" y="365126"/>
            <a:ext cx="10516969"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899" y="1681163"/>
            <a:ext cx="5158458" cy="823912"/>
          </a:xfrm>
        </p:spPr>
        <p:txBody>
          <a:bodyPr anchor="b"/>
          <a:lstStyle>
            <a:lvl1pPr marL="0" indent="0">
              <a:buNone/>
              <a:defRPr sz="2400" b="1"/>
            </a:lvl1pPr>
            <a:lvl2pPr marL="457207" indent="0">
              <a:buNone/>
              <a:defRPr sz="2000" b="1"/>
            </a:lvl2pPr>
            <a:lvl3pPr marL="914415" indent="0">
              <a:buNone/>
              <a:defRPr sz="1800" b="1"/>
            </a:lvl3pPr>
            <a:lvl4pPr marL="1371622" indent="0">
              <a:buNone/>
              <a:defRPr sz="1600" b="1"/>
            </a:lvl4pPr>
            <a:lvl5pPr marL="1828831" indent="0">
              <a:buNone/>
              <a:defRPr sz="1600" b="1"/>
            </a:lvl5pPr>
            <a:lvl6pPr marL="2286038" indent="0">
              <a:buNone/>
              <a:defRPr sz="1600" b="1"/>
            </a:lvl6pPr>
            <a:lvl7pPr marL="2743246" indent="0">
              <a:buNone/>
              <a:defRPr sz="1600" b="1"/>
            </a:lvl7pPr>
            <a:lvl8pPr marL="3200453" indent="0">
              <a:buNone/>
              <a:defRPr sz="1600" b="1"/>
            </a:lvl8pPr>
            <a:lvl9pPr marL="3657661"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899" y="2505074"/>
            <a:ext cx="515845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73004" y="1681163"/>
            <a:ext cx="5183863" cy="823912"/>
          </a:xfrm>
        </p:spPr>
        <p:txBody>
          <a:bodyPr anchor="b"/>
          <a:lstStyle>
            <a:lvl1pPr marL="0" indent="0">
              <a:buNone/>
              <a:defRPr sz="2400" b="1"/>
            </a:lvl1pPr>
            <a:lvl2pPr marL="457207" indent="0">
              <a:buNone/>
              <a:defRPr sz="2000" b="1"/>
            </a:lvl2pPr>
            <a:lvl3pPr marL="914415" indent="0">
              <a:buNone/>
              <a:defRPr sz="1800" b="1"/>
            </a:lvl3pPr>
            <a:lvl4pPr marL="1371622" indent="0">
              <a:buNone/>
              <a:defRPr sz="1600" b="1"/>
            </a:lvl4pPr>
            <a:lvl5pPr marL="1828831" indent="0">
              <a:buNone/>
              <a:defRPr sz="1600" b="1"/>
            </a:lvl5pPr>
            <a:lvl6pPr marL="2286038" indent="0">
              <a:buNone/>
              <a:defRPr sz="1600" b="1"/>
            </a:lvl6pPr>
            <a:lvl7pPr marL="2743246" indent="0">
              <a:buNone/>
              <a:defRPr sz="1600" b="1"/>
            </a:lvl7pPr>
            <a:lvl8pPr marL="3200453" indent="0">
              <a:buNone/>
              <a:defRPr sz="1600" b="1"/>
            </a:lvl8pPr>
            <a:lvl9pPr marL="3657661"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3004" y="2505074"/>
            <a:ext cx="5183863"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46DCE68A-2FF2-484D-9CFE-F9AFCE7718BC}" type="datetimeFigureOut">
              <a:rPr kumimoji="1" lang="zh-CN" altLang="en-US" smtClean="0">
                <a:solidFill>
                  <a:prstClr val="black">
                    <a:tint val="75000"/>
                  </a:prstClr>
                </a:solidFill>
              </a:rPr>
              <a:pPr/>
              <a:t>2018/3/27</a:t>
            </a:fld>
            <a:endParaRPr kumimoji="1"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FB14169-22F4-CC44-9740-26083596810A}"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094412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6DCE68A-2FF2-484D-9CFE-F9AFCE7718BC}" type="datetimeFigureOut">
              <a:rPr kumimoji="1" lang="zh-CN" altLang="en-US" smtClean="0">
                <a:solidFill>
                  <a:prstClr val="black">
                    <a:tint val="75000"/>
                  </a:prstClr>
                </a:solidFill>
              </a:rPr>
              <a:pPr/>
              <a:t>2018/3/27</a:t>
            </a:fld>
            <a:endParaRPr kumimoji="1"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FB14169-22F4-CC44-9740-26083596810A}"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521078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pPr/>
              <a:t>2018/3/27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
        <p:nvSpPr>
          <p:cNvPr id="7" name="标题 1"/>
          <p:cNvSpPr>
            <a:spLocks noGrp="1"/>
          </p:cNvSpPr>
          <p:nvPr>
            <p:ph type="title"/>
          </p:nvPr>
        </p:nvSpPr>
        <p:spPr>
          <a:xfrm>
            <a:off x="643907" y="962247"/>
            <a:ext cx="4453620" cy="370451"/>
          </a:xfrm>
          <a:prstGeom prst="rect">
            <a:avLst/>
          </a:prstGeom>
          <a:noFill/>
          <a:ln>
            <a:noFill/>
          </a:ln>
        </p:spPr>
        <p:txBody>
          <a:bodyPr wrap="none" lIns="46263" tIns="46263" rIns="46263" bIns="46263" anchor="ctr">
            <a:spAutoFit/>
          </a:bodyPr>
          <a:lstStyle>
            <a:lvl1pPr defTabSz="1218774">
              <a:buFont typeface="Arial" charset="0"/>
              <a:defRPr/>
            </a:lvl1pPr>
          </a:lstStyle>
          <a:p>
            <a:pPr defTabSz="914309">
              <a:buFont typeface="Arial" charset="0"/>
            </a:pPr>
            <a:r>
              <a:rPr lang="zh-CN" altLang="en-US" sz="2000" b="1" dirty="0">
                <a:solidFill>
                  <a:schemeClr val="tx1">
                    <a:lumMod val="65000"/>
                    <a:lumOff val="35000"/>
                  </a:schemeClr>
                </a:solidFill>
                <a:latin typeface="微软雅黑" pitchFamily="34" charset="-122"/>
                <a:ea typeface="微软雅黑" pitchFamily="34" charset="-122"/>
                <a:cs typeface="Helvetica Light" charset="0"/>
              </a:rPr>
              <a:t>网易刷屏级传播背后到底做对了什么？</a:t>
            </a:r>
          </a:p>
        </p:txBody>
      </p:sp>
    </p:spTree>
    <p:extLst>
      <p:ext uri="{BB962C8B-B14F-4D97-AF65-F5344CB8AC3E}">
        <p14:creationId xmlns:p14="http://schemas.microsoft.com/office/powerpoint/2010/main" val="182135284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DCE68A-2FF2-484D-9CFE-F9AFCE7718BC}" type="datetimeFigureOut">
              <a:rPr kumimoji="1" lang="zh-CN" altLang="en-US" smtClean="0">
                <a:solidFill>
                  <a:prstClr val="black">
                    <a:tint val="75000"/>
                  </a:prstClr>
                </a:solidFill>
              </a:rPr>
              <a:pPr/>
              <a:t>2018/3/27</a:t>
            </a:fld>
            <a:endParaRPr kumimoji="1"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FB14169-22F4-CC44-9740-26083596810A}"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790884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898" y="457201"/>
            <a:ext cx="3932749" cy="1600201"/>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864" y="987426"/>
            <a:ext cx="61730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39898" y="2057399"/>
            <a:ext cx="3932749" cy="3811589"/>
          </a:xfrm>
        </p:spPr>
        <p:txBody>
          <a:bodyPr/>
          <a:lstStyle>
            <a:lvl1pPr marL="0" indent="0">
              <a:buNone/>
              <a:defRPr sz="1600"/>
            </a:lvl1pPr>
            <a:lvl2pPr marL="457207" indent="0">
              <a:buNone/>
              <a:defRPr sz="1400"/>
            </a:lvl2pPr>
            <a:lvl3pPr marL="914415" indent="0">
              <a:buNone/>
              <a:defRPr sz="1200"/>
            </a:lvl3pPr>
            <a:lvl4pPr marL="1371622" indent="0">
              <a:buNone/>
              <a:defRPr sz="1000"/>
            </a:lvl4pPr>
            <a:lvl5pPr marL="1828831" indent="0">
              <a:buNone/>
              <a:defRPr sz="1000"/>
            </a:lvl5pPr>
            <a:lvl6pPr marL="2286038" indent="0">
              <a:buNone/>
              <a:defRPr sz="1000"/>
            </a:lvl6pPr>
            <a:lvl7pPr marL="2743246" indent="0">
              <a:buNone/>
              <a:defRPr sz="1000"/>
            </a:lvl7pPr>
            <a:lvl8pPr marL="3200453" indent="0">
              <a:buNone/>
              <a:defRPr sz="1000"/>
            </a:lvl8pPr>
            <a:lvl9pPr marL="3657661"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6DCE68A-2FF2-484D-9CFE-F9AFCE7718BC}" type="datetimeFigureOut">
              <a:rPr kumimoji="1" lang="zh-CN" altLang="en-US" smtClean="0">
                <a:solidFill>
                  <a:prstClr val="black">
                    <a:tint val="75000"/>
                  </a:prstClr>
                </a:solidFill>
              </a:rPr>
              <a:pPr/>
              <a:t>2018/3/27</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B14169-22F4-CC44-9740-26083596810A}"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799398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898" y="457201"/>
            <a:ext cx="3932749" cy="1600201"/>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864" y="987426"/>
            <a:ext cx="6173003" cy="4873625"/>
          </a:xfrm>
        </p:spPr>
        <p:txBody>
          <a:bodyPr anchor="t"/>
          <a:lstStyle>
            <a:lvl1pPr marL="0" indent="0">
              <a:buNone/>
              <a:defRPr sz="3200"/>
            </a:lvl1pPr>
            <a:lvl2pPr marL="457207" indent="0">
              <a:buNone/>
              <a:defRPr sz="2800"/>
            </a:lvl2pPr>
            <a:lvl3pPr marL="914415" indent="0">
              <a:buNone/>
              <a:defRPr sz="2400"/>
            </a:lvl3pPr>
            <a:lvl4pPr marL="1371622" indent="0">
              <a:buNone/>
              <a:defRPr sz="2000"/>
            </a:lvl4pPr>
            <a:lvl5pPr marL="1828831" indent="0">
              <a:buNone/>
              <a:defRPr sz="2000"/>
            </a:lvl5pPr>
            <a:lvl6pPr marL="2286038" indent="0">
              <a:buNone/>
              <a:defRPr sz="2000"/>
            </a:lvl6pPr>
            <a:lvl7pPr marL="2743246" indent="0">
              <a:buNone/>
              <a:defRPr sz="2000"/>
            </a:lvl7pPr>
            <a:lvl8pPr marL="3200453" indent="0">
              <a:buNone/>
              <a:defRPr sz="2000"/>
            </a:lvl8pPr>
            <a:lvl9pPr marL="3657661"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898" y="2057399"/>
            <a:ext cx="3932749" cy="3811589"/>
          </a:xfrm>
        </p:spPr>
        <p:txBody>
          <a:bodyPr/>
          <a:lstStyle>
            <a:lvl1pPr marL="0" indent="0">
              <a:buNone/>
              <a:defRPr sz="1600"/>
            </a:lvl1pPr>
            <a:lvl2pPr marL="457207" indent="0">
              <a:buNone/>
              <a:defRPr sz="1400"/>
            </a:lvl2pPr>
            <a:lvl3pPr marL="914415" indent="0">
              <a:buNone/>
              <a:defRPr sz="1200"/>
            </a:lvl3pPr>
            <a:lvl4pPr marL="1371622" indent="0">
              <a:buNone/>
              <a:defRPr sz="1000"/>
            </a:lvl4pPr>
            <a:lvl5pPr marL="1828831" indent="0">
              <a:buNone/>
              <a:defRPr sz="1000"/>
            </a:lvl5pPr>
            <a:lvl6pPr marL="2286038" indent="0">
              <a:buNone/>
              <a:defRPr sz="1000"/>
            </a:lvl6pPr>
            <a:lvl7pPr marL="2743246" indent="0">
              <a:buNone/>
              <a:defRPr sz="1000"/>
            </a:lvl7pPr>
            <a:lvl8pPr marL="3200453" indent="0">
              <a:buNone/>
              <a:defRPr sz="1000"/>
            </a:lvl8pPr>
            <a:lvl9pPr marL="3657661"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6DCE68A-2FF2-484D-9CFE-F9AFCE7718BC}" type="datetimeFigureOut">
              <a:rPr kumimoji="1" lang="zh-CN" altLang="en-US" smtClean="0">
                <a:solidFill>
                  <a:prstClr val="black">
                    <a:tint val="75000"/>
                  </a:prstClr>
                </a:solidFill>
              </a:rPr>
              <a:pPr/>
              <a:t>2018/3/27</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B14169-22F4-CC44-9740-26083596810A}"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456137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solidFill>
                  <a:prstClr val="black">
                    <a:tint val="75000"/>
                  </a:prstClr>
                </a:solidFill>
              </a:rPr>
              <a:pPr/>
              <a:t>2018/3/27</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463002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6036" y="365124"/>
            <a:ext cx="2629243"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310" y="365124"/>
            <a:ext cx="7735307"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solidFill>
                  <a:prstClr val="black">
                    <a:tint val="75000"/>
                  </a:prstClr>
                </a:solidFill>
              </a:rPr>
              <a:pPr/>
              <a:t>2018/3/27</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15942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310" y="364069"/>
            <a:ext cx="10516969" cy="132715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xfrm>
            <a:off x="838309" y="6356354"/>
            <a:ext cx="2743557" cy="365126"/>
          </a:xfrm>
          <a:prstGeom prst="rect">
            <a:avLst/>
          </a:prstGeom>
        </p:spPr>
        <p:txBody>
          <a:bodyPr/>
          <a:lstStyle>
            <a:lvl1pPr>
              <a:defRPr/>
            </a:lvl1pPr>
          </a:lstStyle>
          <a:p>
            <a:fld id="{E1608216-77A5-DF43-93A5-BFD0B58F5E13}" type="datetime1">
              <a:rPr lang="zh-TW" altLang="en-US" smtClean="0">
                <a:solidFill>
                  <a:prstClr val="black">
                    <a:tint val="75000"/>
                  </a:prstClr>
                </a:solidFill>
              </a:rPr>
              <a:pPr/>
              <a:t>2018/3/27</a:t>
            </a:fld>
            <a:endParaRPr lang="zh-CN" altLang="en-US" sz="2400" dirty="0">
              <a:solidFill>
                <a:prstClr val="black"/>
              </a:solidFill>
              <a:cs typeface="宋体" charset="0"/>
              <a:sym typeface="Arial" charset="0"/>
            </a:endParaRPr>
          </a:p>
        </p:txBody>
      </p:sp>
      <p:sp>
        <p:nvSpPr>
          <p:cNvPr id="4" name="页脚占位符 4"/>
          <p:cNvSpPr>
            <a:spLocks noGrp="1" noChangeArrowheads="1"/>
          </p:cNvSpPr>
          <p:nvPr>
            <p:ph type="ftr" sz="quarter" idx="11"/>
          </p:nvPr>
        </p:nvSpPr>
        <p:spPr>
          <a:xfrm>
            <a:off x="4039126" y="6356354"/>
            <a:ext cx="4115337" cy="365126"/>
          </a:xfrm>
          <a:prstGeom prst="rect">
            <a:avLst/>
          </a:prstGeom>
        </p:spPr>
        <p:txBody>
          <a:bodyPr/>
          <a:lstStyle>
            <a:lvl1pPr>
              <a:defRPr/>
            </a:lvl1pPr>
          </a:lstStyle>
          <a:p>
            <a:endParaRPr lang="zh-CN" altLang="en-US">
              <a:solidFill>
                <a:prstClr val="black">
                  <a:tint val="75000"/>
                </a:prstClr>
              </a:solidFill>
            </a:endParaRPr>
          </a:p>
        </p:txBody>
      </p:sp>
      <p:sp>
        <p:nvSpPr>
          <p:cNvPr id="5" name="灯片编号占位符 5"/>
          <p:cNvSpPr>
            <a:spLocks noGrp="1" noChangeArrowheads="1"/>
          </p:cNvSpPr>
          <p:nvPr>
            <p:ph type="sldNum" sz="quarter" idx="12"/>
          </p:nvPr>
        </p:nvSpPr>
        <p:spPr>
          <a:xfrm>
            <a:off x="8611722" y="6356354"/>
            <a:ext cx="2743557" cy="365126"/>
          </a:xfrm>
          <a:prstGeom prst="rect">
            <a:avLst/>
          </a:prstGeom>
        </p:spPr>
        <p:txBody>
          <a:bodyPr/>
          <a:lstStyle>
            <a:lvl1pPr>
              <a:defRPr/>
            </a:lvl1pPr>
          </a:lstStyle>
          <a:p>
            <a:fld id="{54CD1FCD-EA11-D54D-80AB-AC41BB249C20}" type="slidenum">
              <a:rPr lang="zh-CN" altLang="en-US">
                <a:solidFill>
                  <a:prstClr val="black">
                    <a:tint val="75000"/>
                  </a:prstClr>
                </a:solidFill>
              </a:rPr>
              <a:pPr/>
              <a:t>‹#›</a:t>
            </a:fld>
            <a:endParaRPr lang="zh-CN" altLang="en-US" sz="2400" dirty="0">
              <a:solidFill>
                <a:prstClr val="black"/>
              </a:solidFill>
              <a:cs typeface="宋体" charset="0"/>
              <a:sym typeface="Arial" charset="0"/>
            </a:endParaRPr>
          </a:p>
        </p:txBody>
      </p:sp>
    </p:spTree>
    <p:extLst>
      <p:ext uri="{BB962C8B-B14F-4D97-AF65-F5344CB8AC3E}">
        <p14:creationId xmlns:p14="http://schemas.microsoft.com/office/powerpoint/2010/main" val="1901369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64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09680" y="6356351"/>
            <a:ext cx="2845171" cy="366183"/>
          </a:xfrm>
          <a:prstGeom prst="rect">
            <a:avLst/>
          </a:prstGeom>
        </p:spPr>
        <p:txBody>
          <a:bodyPr lIns="121887" tIns="60943" rIns="121887" bIns="60943"/>
          <a:lstStyle>
            <a:lvl1pPr>
              <a:defRPr/>
            </a:lvl1pPr>
          </a:lstStyle>
          <a:p>
            <a:pPr>
              <a:defRPr/>
            </a:pPr>
            <a:endParaRPr lang="zh-CN" altLang="en-US">
              <a:solidFill>
                <a:prstClr val="black">
                  <a:tint val="75000"/>
                </a:prstClr>
              </a:solidFill>
            </a:endParaRPr>
          </a:p>
        </p:txBody>
      </p:sp>
      <p:sp>
        <p:nvSpPr>
          <p:cNvPr id="3" name="页脚占位符 4"/>
          <p:cNvSpPr>
            <a:spLocks noGrp="1"/>
          </p:cNvSpPr>
          <p:nvPr>
            <p:ph type="ftr" sz="quarter" idx="11"/>
          </p:nvPr>
        </p:nvSpPr>
        <p:spPr>
          <a:xfrm>
            <a:off x="4166144" y="6356351"/>
            <a:ext cx="3861302" cy="366183"/>
          </a:xfrm>
          <a:prstGeom prst="rect">
            <a:avLst/>
          </a:prstGeom>
        </p:spPr>
        <p:txBody>
          <a:bodyPr lIns="121887" tIns="60943" rIns="121887" bIns="60943"/>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a:xfrm>
            <a:off x="8738738" y="6356351"/>
            <a:ext cx="2845171" cy="366183"/>
          </a:xfrm>
          <a:prstGeom prst="rect">
            <a:avLst/>
          </a:prstGeom>
        </p:spPr>
        <p:txBody>
          <a:bodyPr lIns="121887" tIns="60943" rIns="121887" bIns="60943"/>
          <a:lstStyle>
            <a:lvl1pPr>
              <a:defRPr/>
            </a:lvl1pPr>
          </a:lstStyle>
          <a:p>
            <a:pPr>
              <a:defRPr/>
            </a:pPr>
            <a:fld id="{C68D73D6-A2E8-1841-9E0A-1A23291B089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18341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959" y="1709742"/>
            <a:ext cx="10516970" cy="2852737"/>
          </a:xfrm>
          <a:prstGeom prst="rect">
            <a:avLst/>
          </a:prstGeom>
        </p:spPr>
        <p:txBody>
          <a:bodyPr lIns="91418" tIns="45710" rIns="91418" bIns="45710"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959" y="4589464"/>
            <a:ext cx="10516970" cy="1500188"/>
          </a:xfrm>
        </p:spPr>
        <p:txBody>
          <a:bodyPr/>
          <a:lstStyle>
            <a:lvl1pPr marL="0" indent="0">
              <a:buNone/>
              <a:defRPr sz="2400">
                <a:solidFill>
                  <a:schemeClr val="tx1">
                    <a:tint val="75000"/>
                  </a:schemeClr>
                </a:solidFill>
              </a:defRPr>
            </a:lvl1pPr>
            <a:lvl2pPr marL="457094" indent="0">
              <a:buNone/>
              <a:defRPr sz="2000">
                <a:solidFill>
                  <a:schemeClr val="tx1">
                    <a:tint val="75000"/>
                  </a:schemeClr>
                </a:solidFill>
              </a:defRPr>
            </a:lvl2pPr>
            <a:lvl3pPr marL="914186" indent="0">
              <a:buNone/>
              <a:defRPr sz="1900">
                <a:solidFill>
                  <a:schemeClr val="tx1">
                    <a:tint val="75000"/>
                  </a:schemeClr>
                </a:solidFill>
              </a:defRPr>
            </a:lvl3pPr>
            <a:lvl4pPr marL="1371280" indent="0">
              <a:buNone/>
              <a:defRPr sz="1600">
                <a:solidFill>
                  <a:schemeClr val="tx1">
                    <a:tint val="75000"/>
                  </a:schemeClr>
                </a:solidFill>
              </a:defRPr>
            </a:lvl4pPr>
            <a:lvl5pPr marL="1828373" indent="0">
              <a:buNone/>
              <a:defRPr sz="1600">
                <a:solidFill>
                  <a:schemeClr val="tx1">
                    <a:tint val="75000"/>
                  </a:schemeClr>
                </a:solidFill>
              </a:defRPr>
            </a:lvl5pPr>
            <a:lvl6pPr marL="2285467" indent="0">
              <a:buNone/>
              <a:defRPr sz="1600">
                <a:solidFill>
                  <a:schemeClr val="tx1">
                    <a:tint val="75000"/>
                  </a:schemeClr>
                </a:solidFill>
              </a:defRPr>
            </a:lvl6pPr>
            <a:lvl7pPr marL="2742560" indent="0">
              <a:buNone/>
              <a:defRPr sz="1600">
                <a:solidFill>
                  <a:schemeClr val="tx1">
                    <a:tint val="75000"/>
                  </a:schemeClr>
                </a:solidFill>
              </a:defRPr>
            </a:lvl7pPr>
            <a:lvl8pPr marL="3199653" indent="0">
              <a:buNone/>
              <a:defRPr sz="1600">
                <a:solidFill>
                  <a:schemeClr val="tx1">
                    <a:tint val="75000"/>
                  </a:schemeClr>
                </a:solidFill>
              </a:defRPr>
            </a:lvl8pPr>
            <a:lvl9pPr marL="3656746"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6DCE68A-2FF2-484D-9CFE-F9AFCE7718BC}" type="datetimeFigureOut">
              <a:rPr kumimoji="1" lang="zh-CN" altLang="en-US" smtClean="0"/>
              <a:pPr/>
              <a:t>2018/3/27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1245311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838311" y="365129"/>
            <a:ext cx="10516970" cy="1325563"/>
          </a:xfrm>
          <a:prstGeom prst="rect">
            <a:avLst/>
          </a:prstGeom>
        </p:spPr>
        <p:txBody>
          <a:bodyPr lIns="91418" tIns="45710" rIns="91418" bIns="45710"/>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312" y="1825626"/>
            <a:ext cx="5182274"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73007" y="1825626"/>
            <a:ext cx="5182274"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46DCE68A-2FF2-484D-9CFE-F9AFCE7718BC}" type="datetimeFigureOut">
              <a:rPr kumimoji="1" lang="zh-CN" altLang="en-US" smtClean="0"/>
              <a:pPr/>
              <a:t>2018/3/27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5689752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897" y="365129"/>
            <a:ext cx="10516970" cy="1325563"/>
          </a:xfrm>
          <a:prstGeom prst="rect">
            <a:avLst/>
          </a:prstGeom>
        </p:spPr>
        <p:txBody>
          <a:bodyPr lIns="91418" tIns="45710" rIns="91418" bIns="45710"/>
          <a:lstStyle/>
          <a:p>
            <a:r>
              <a:rPr lang="zh-CN" altLang="en-US" smtClean="0"/>
              <a:t>单击此处编辑母版标题样式</a:t>
            </a:r>
            <a:endParaRPr lang="en-US" dirty="0"/>
          </a:p>
        </p:txBody>
      </p:sp>
      <p:sp>
        <p:nvSpPr>
          <p:cNvPr id="3" name="Text Placeholder 2"/>
          <p:cNvSpPr>
            <a:spLocks noGrp="1"/>
          </p:cNvSpPr>
          <p:nvPr>
            <p:ph type="body" idx="1"/>
          </p:nvPr>
        </p:nvSpPr>
        <p:spPr>
          <a:xfrm>
            <a:off x="839898" y="1681163"/>
            <a:ext cx="5158460" cy="823912"/>
          </a:xfrm>
        </p:spPr>
        <p:txBody>
          <a:bodyPr anchor="b"/>
          <a:lstStyle>
            <a:lvl1pPr marL="0" indent="0">
              <a:buNone/>
              <a:defRPr sz="2400" b="1"/>
            </a:lvl1pPr>
            <a:lvl2pPr marL="457094" indent="0">
              <a:buNone/>
              <a:defRPr sz="2000" b="1"/>
            </a:lvl2pPr>
            <a:lvl3pPr marL="914186" indent="0">
              <a:buNone/>
              <a:defRPr sz="1900" b="1"/>
            </a:lvl3pPr>
            <a:lvl4pPr marL="1371280" indent="0">
              <a:buNone/>
              <a:defRPr sz="1600" b="1"/>
            </a:lvl4pPr>
            <a:lvl5pPr marL="1828373" indent="0">
              <a:buNone/>
              <a:defRPr sz="1600" b="1"/>
            </a:lvl5pPr>
            <a:lvl6pPr marL="2285467" indent="0">
              <a:buNone/>
              <a:defRPr sz="1600" b="1"/>
            </a:lvl6pPr>
            <a:lvl7pPr marL="2742560" indent="0">
              <a:buNone/>
              <a:defRPr sz="1600" b="1"/>
            </a:lvl7pPr>
            <a:lvl8pPr marL="3199653" indent="0">
              <a:buNone/>
              <a:defRPr sz="1600" b="1"/>
            </a:lvl8pPr>
            <a:lvl9pPr marL="3656746"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898" y="2505074"/>
            <a:ext cx="515846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73007" y="1681163"/>
            <a:ext cx="5183863" cy="823912"/>
          </a:xfrm>
        </p:spPr>
        <p:txBody>
          <a:bodyPr anchor="b"/>
          <a:lstStyle>
            <a:lvl1pPr marL="0" indent="0">
              <a:buNone/>
              <a:defRPr sz="2400" b="1"/>
            </a:lvl1pPr>
            <a:lvl2pPr marL="457094" indent="0">
              <a:buNone/>
              <a:defRPr sz="2000" b="1"/>
            </a:lvl2pPr>
            <a:lvl3pPr marL="914186" indent="0">
              <a:buNone/>
              <a:defRPr sz="1900" b="1"/>
            </a:lvl3pPr>
            <a:lvl4pPr marL="1371280" indent="0">
              <a:buNone/>
              <a:defRPr sz="1600" b="1"/>
            </a:lvl4pPr>
            <a:lvl5pPr marL="1828373" indent="0">
              <a:buNone/>
              <a:defRPr sz="1600" b="1"/>
            </a:lvl5pPr>
            <a:lvl6pPr marL="2285467" indent="0">
              <a:buNone/>
              <a:defRPr sz="1600" b="1"/>
            </a:lvl6pPr>
            <a:lvl7pPr marL="2742560" indent="0">
              <a:buNone/>
              <a:defRPr sz="1600" b="1"/>
            </a:lvl7pPr>
            <a:lvl8pPr marL="3199653" indent="0">
              <a:buNone/>
              <a:defRPr sz="1600" b="1"/>
            </a:lvl8pPr>
            <a:lvl9pPr marL="3656746"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3007" y="2505074"/>
            <a:ext cx="5183863"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46DCE68A-2FF2-484D-9CFE-F9AFCE7718BC}" type="datetimeFigureOut">
              <a:rPr kumimoji="1" lang="zh-CN" altLang="en-US" smtClean="0"/>
              <a:pPr/>
              <a:t>2018/3/27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22010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311" y="365129"/>
            <a:ext cx="10516970" cy="1325563"/>
          </a:xfrm>
          <a:prstGeom prst="rect">
            <a:avLst/>
          </a:prstGeom>
        </p:spPr>
        <p:txBody>
          <a:bodyPr lIns="91418" tIns="45710" rIns="91418" bIns="45710"/>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6DCE68A-2FF2-484D-9CFE-F9AFCE7718BC}" type="datetimeFigureOut">
              <a:rPr kumimoji="1" lang="zh-CN" altLang="en-US" smtClean="0"/>
              <a:pPr/>
              <a:t>2018/3/27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563605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DCE68A-2FF2-484D-9CFE-F9AFCE7718BC}" type="datetimeFigureOut">
              <a:rPr kumimoji="1" lang="zh-CN" altLang="en-US" smtClean="0"/>
              <a:pPr/>
              <a:t>2018/3/27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2115578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898" y="457202"/>
            <a:ext cx="3932749" cy="1600201"/>
          </a:xfrm>
          <a:prstGeom prst="rect">
            <a:avLst/>
          </a:prstGeom>
        </p:spPr>
        <p:txBody>
          <a:bodyPr lIns="91418" tIns="45710" rIns="91418" bIns="45710"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866" y="987429"/>
            <a:ext cx="61730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39898" y="2057399"/>
            <a:ext cx="3932749" cy="3811589"/>
          </a:xfrm>
        </p:spPr>
        <p:txBody>
          <a:bodyPr/>
          <a:lstStyle>
            <a:lvl1pPr marL="0" indent="0">
              <a:buNone/>
              <a:defRPr sz="1600"/>
            </a:lvl1pPr>
            <a:lvl2pPr marL="457094" indent="0">
              <a:buNone/>
              <a:defRPr sz="1500"/>
            </a:lvl2pPr>
            <a:lvl3pPr marL="914186" indent="0">
              <a:buNone/>
              <a:defRPr sz="1200"/>
            </a:lvl3pPr>
            <a:lvl4pPr marL="1371280" indent="0">
              <a:buNone/>
              <a:defRPr sz="1100"/>
            </a:lvl4pPr>
            <a:lvl5pPr marL="1828373" indent="0">
              <a:buNone/>
              <a:defRPr sz="1100"/>
            </a:lvl5pPr>
            <a:lvl6pPr marL="2285467" indent="0">
              <a:buNone/>
              <a:defRPr sz="1100"/>
            </a:lvl6pPr>
            <a:lvl7pPr marL="2742560" indent="0">
              <a:buNone/>
              <a:defRPr sz="1100"/>
            </a:lvl7pPr>
            <a:lvl8pPr marL="3199653" indent="0">
              <a:buNone/>
              <a:defRPr sz="1100"/>
            </a:lvl8pPr>
            <a:lvl9pPr marL="3656746" indent="0">
              <a:buNone/>
              <a:defRPr sz="11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6DCE68A-2FF2-484D-9CFE-F9AFCE7718BC}" type="datetimeFigureOut">
              <a:rPr kumimoji="1" lang="zh-CN" altLang="en-US" smtClean="0"/>
              <a:pPr/>
              <a:t>2018/3/27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645694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898" y="457202"/>
            <a:ext cx="3932749" cy="1600201"/>
          </a:xfrm>
          <a:prstGeom prst="rect">
            <a:avLst/>
          </a:prstGeom>
        </p:spPr>
        <p:txBody>
          <a:bodyPr lIns="91418" tIns="45710" rIns="91418" bIns="45710"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866" y="987429"/>
            <a:ext cx="6173003" cy="4873625"/>
          </a:xfrm>
        </p:spPr>
        <p:txBody>
          <a:bodyPr anchor="t"/>
          <a:lstStyle>
            <a:lvl1pPr marL="0" indent="0">
              <a:buNone/>
              <a:defRPr sz="3200"/>
            </a:lvl1pPr>
            <a:lvl2pPr marL="457094" indent="0">
              <a:buNone/>
              <a:defRPr sz="2800"/>
            </a:lvl2pPr>
            <a:lvl3pPr marL="914186" indent="0">
              <a:buNone/>
              <a:defRPr sz="2400"/>
            </a:lvl3pPr>
            <a:lvl4pPr marL="1371280" indent="0">
              <a:buNone/>
              <a:defRPr sz="2000"/>
            </a:lvl4pPr>
            <a:lvl5pPr marL="1828373" indent="0">
              <a:buNone/>
              <a:defRPr sz="2000"/>
            </a:lvl5pPr>
            <a:lvl6pPr marL="2285467" indent="0">
              <a:buNone/>
              <a:defRPr sz="2000"/>
            </a:lvl6pPr>
            <a:lvl7pPr marL="2742560" indent="0">
              <a:buNone/>
              <a:defRPr sz="2000"/>
            </a:lvl7pPr>
            <a:lvl8pPr marL="3199653" indent="0">
              <a:buNone/>
              <a:defRPr sz="2000"/>
            </a:lvl8pPr>
            <a:lvl9pPr marL="3656746"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898" y="2057399"/>
            <a:ext cx="3932749" cy="3811589"/>
          </a:xfrm>
        </p:spPr>
        <p:txBody>
          <a:bodyPr/>
          <a:lstStyle>
            <a:lvl1pPr marL="0" indent="0">
              <a:buNone/>
              <a:defRPr sz="1600"/>
            </a:lvl1pPr>
            <a:lvl2pPr marL="457094" indent="0">
              <a:buNone/>
              <a:defRPr sz="1500"/>
            </a:lvl2pPr>
            <a:lvl3pPr marL="914186" indent="0">
              <a:buNone/>
              <a:defRPr sz="1200"/>
            </a:lvl3pPr>
            <a:lvl4pPr marL="1371280" indent="0">
              <a:buNone/>
              <a:defRPr sz="1100"/>
            </a:lvl4pPr>
            <a:lvl5pPr marL="1828373" indent="0">
              <a:buNone/>
              <a:defRPr sz="1100"/>
            </a:lvl5pPr>
            <a:lvl6pPr marL="2285467" indent="0">
              <a:buNone/>
              <a:defRPr sz="1100"/>
            </a:lvl6pPr>
            <a:lvl7pPr marL="2742560" indent="0">
              <a:buNone/>
              <a:defRPr sz="1100"/>
            </a:lvl7pPr>
            <a:lvl8pPr marL="3199653" indent="0">
              <a:buNone/>
              <a:defRPr sz="1100"/>
            </a:lvl8pPr>
            <a:lvl9pPr marL="3656746" indent="0">
              <a:buNone/>
              <a:defRPr sz="11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6DCE68A-2FF2-484D-9CFE-F9AFCE7718BC}" type="datetimeFigureOut">
              <a:rPr kumimoji="1" lang="zh-CN" altLang="en-US" smtClean="0"/>
              <a:pPr/>
              <a:t>2018/3/27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FB14169-22F4-CC44-9740-26083596810A}" type="slidenum">
              <a:rPr kumimoji="1" lang="zh-CN" altLang="en-US" smtClean="0"/>
              <a:pPr/>
              <a:t>‹#›</a:t>
            </a:fld>
            <a:endParaRPr kumimoji="1" lang="zh-CN" altLang="en-US"/>
          </a:p>
        </p:txBody>
      </p:sp>
    </p:spTree>
    <p:extLst>
      <p:ext uri="{BB962C8B-B14F-4D97-AF65-F5344CB8AC3E}">
        <p14:creationId xmlns:p14="http://schemas.microsoft.com/office/powerpoint/2010/main" val="9514503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6" Type="http://schemas.openxmlformats.org/officeDocument/2006/relationships/image" Target="../media/image3.png"/><Relationship Id="rId17"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311" y="1825626"/>
            <a:ext cx="10516970" cy="4351338"/>
          </a:xfrm>
          <a:prstGeom prst="rect">
            <a:avLst/>
          </a:prstGeom>
        </p:spPr>
        <p:txBody>
          <a:bodyPr vert="horz" lIns="91418" tIns="45710" rIns="91418" bIns="4571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38310" y="6356352"/>
            <a:ext cx="2743557" cy="365125"/>
          </a:xfrm>
          <a:prstGeom prst="rect">
            <a:avLst/>
          </a:prstGeom>
        </p:spPr>
        <p:txBody>
          <a:bodyPr vert="horz" lIns="91418" tIns="45710" rIns="91418" bIns="45710" rtlCol="0" anchor="ctr"/>
          <a:lstStyle>
            <a:lvl1pPr algn="l">
              <a:defRPr sz="1200">
                <a:solidFill>
                  <a:schemeClr val="tx1">
                    <a:tint val="75000"/>
                  </a:schemeClr>
                </a:solidFill>
              </a:defRPr>
            </a:lvl1pPr>
          </a:lstStyle>
          <a:p>
            <a:fld id="{C764DE79-268F-4C1A-8933-263129D2AF90}" type="datetimeFigureOut">
              <a:rPr lang="en-US" dirty="0"/>
              <a:t>3/27/18</a:t>
            </a:fld>
            <a:endParaRPr lang="en-US" dirty="0"/>
          </a:p>
        </p:txBody>
      </p:sp>
      <p:sp>
        <p:nvSpPr>
          <p:cNvPr id="5" name="Footer Placeholder 4"/>
          <p:cNvSpPr>
            <a:spLocks noGrp="1"/>
          </p:cNvSpPr>
          <p:nvPr>
            <p:ph type="ftr" sz="quarter" idx="3"/>
          </p:nvPr>
        </p:nvSpPr>
        <p:spPr>
          <a:xfrm>
            <a:off x="4039126" y="6356352"/>
            <a:ext cx="4115337" cy="365125"/>
          </a:xfrm>
          <a:prstGeom prst="rect">
            <a:avLst/>
          </a:prstGeom>
        </p:spPr>
        <p:txBody>
          <a:bodyPr vert="horz" lIns="91418" tIns="45710" rIns="91418" bIns="4571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1722" y="6356352"/>
            <a:ext cx="2743557" cy="365125"/>
          </a:xfrm>
          <a:prstGeom prst="rect">
            <a:avLst/>
          </a:prstGeom>
        </p:spPr>
        <p:txBody>
          <a:bodyPr vert="horz" lIns="91418" tIns="45710" rIns="91418" bIns="4571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grpSp>
        <p:nvGrpSpPr>
          <p:cNvPr id="10" name="组 9"/>
          <p:cNvGrpSpPr/>
          <p:nvPr userDrawn="1"/>
        </p:nvGrpSpPr>
        <p:grpSpPr>
          <a:xfrm>
            <a:off x="0" y="4981"/>
            <a:ext cx="11978401" cy="1449071"/>
            <a:chOff x="0" y="4978"/>
            <a:chExt cx="11978402" cy="1449071"/>
          </a:xfrm>
        </p:grpSpPr>
        <p:pic>
          <p:nvPicPr>
            <p:cNvPr id="11" name="Picture 22" descr="C:\Users\Administrator\Desktop\思创客LOGO-英文版0616-01.png"/>
            <p:cNvPicPr>
              <a:picLocks noChangeAspect="1" noChangeArrowheads="1"/>
            </p:cNvPicPr>
            <p:nvPr userDrawn="1"/>
          </p:nvPicPr>
          <p:blipFill>
            <a:blip r:embed="rId15" cstate="screen">
              <a:extLst>
                <a:ext uri="{28A0092B-C50C-407E-A947-70E740481C1C}">
                  <a14:useLocalDpi xmlns:a14="http://schemas.microsoft.com/office/drawing/2010/main"/>
                </a:ext>
              </a:extLst>
            </a:blip>
            <a:srcRect/>
            <a:stretch>
              <a:fillRect/>
            </a:stretch>
          </p:blipFill>
          <p:spPr bwMode="auto">
            <a:xfrm>
              <a:off x="10260822" y="231387"/>
              <a:ext cx="1717580" cy="1050136"/>
            </a:xfrm>
            <a:prstGeom prst="rect">
              <a:avLst/>
            </a:prstGeom>
            <a:noFill/>
            <a:ln>
              <a:noFill/>
            </a:ln>
          </p:spPr>
        </p:pic>
        <p:sp>
          <p:nvSpPr>
            <p:cNvPr id="12" name="三角形 11"/>
            <p:cNvSpPr/>
            <p:nvPr userDrawn="1"/>
          </p:nvSpPr>
          <p:spPr>
            <a:xfrm rot="5400000">
              <a:off x="-48110" y="804566"/>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3" name="三角形 12"/>
            <p:cNvSpPr/>
            <p:nvPr userDrawn="1"/>
          </p:nvSpPr>
          <p:spPr>
            <a:xfrm rot="5400000">
              <a:off x="-76750" y="81728"/>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pic>
        <p:nvPicPr>
          <p:cNvPr id="14" name="图片 13"/>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0260822" y="6099957"/>
            <a:ext cx="1716024" cy="512788"/>
          </a:xfrm>
          <a:prstGeom prst="rect">
            <a:avLst/>
          </a:prstGeom>
        </p:spPr>
      </p:pic>
    </p:spTree>
    <p:extLst>
      <p:ext uri="{BB962C8B-B14F-4D97-AF65-F5344CB8AC3E}">
        <p14:creationId xmlns:p14="http://schemas.microsoft.com/office/powerpoint/2010/main" val="177428009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1" r:id="rId12"/>
    <p:sldLayoutId id="2147483686" r:id="rId13"/>
  </p:sldLayoutIdLst>
  <p:txStyles>
    <p:titleStyle>
      <a:lvl1pPr algn="l" defTabSz="91418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47" indent="-228547" algn="l" defTabSz="9141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41" indent="-228547" algn="l" defTabSz="9141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33" indent="-228547" algn="l" defTabSz="9141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27" indent="-228547" algn="l" defTabSz="91418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6920" indent="-228547" algn="l" defTabSz="91418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013" indent="-228547" algn="l" defTabSz="91418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106" indent="-228547" algn="l" defTabSz="91418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200" indent="-228547" algn="l" defTabSz="91418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294" indent="-228547" algn="l" defTabSz="91418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86" rtl="0" eaLnBrk="1" latinLnBrk="0" hangingPunct="1">
        <a:defRPr sz="1900" kern="1200">
          <a:solidFill>
            <a:schemeClr val="tx1"/>
          </a:solidFill>
          <a:latin typeface="+mn-lt"/>
          <a:ea typeface="+mn-ea"/>
          <a:cs typeface="+mn-cs"/>
        </a:defRPr>
      </a:lvl1pPr>
      <a:lvl2pPr marL="457094" algn="l" defTabSz="914186" rtl="0" eaLnBrk="1" latinLnBrk="0" hangingPunct="1">
        <a:defRPr sz="1900" kern="1200">
          <a:solidFill>
            <a:schemeClr val="tx1"/>
          </a:solidFill>
          <a:latin typeface="+mn-lt"/>
          <a:ea typeface="+mn-ea"/>
          <a:cs typeface="+mn-cs"/>
        </a:defRPr>
      </a:lvl2pPr>
      <a:lvl3pPr marL="914186" algn="l" defTabSz="914186" rtl="0" eaLnBrk="1" latinLnBrk="0" hangingPunct="1">
        <a:defRPr sz="1900" kern="1200">
          <a:solidFill>
            <a:schemeClr val="tx1"/>
          </a:solidFill>
          <a:latin typeface="+mn-lt"/>
          <a:ea typeface="+mn-ea"/>
          <a:cs typeface="+mn-cs"/>
        </a:defRPr>
      </a:lvl3pPr>
      <a:lvl4pPr marL="1371280" algn="l" defTabSz="914186" rtl="0" eaLnBrk="1" latinLnBrk="0" hangingPunct="1">
        <a:defRPr sz="1900" kern="1200">
          <a:solidFill>
            <a:schemeClr val="tx1"/>
          </a:solidFill>
          <a:latin typeface="+mn-lt"/>
          <a:ea typeface="+mn-ea"/>
          <a:cs typeface="+mn-cs"/>
        </a:defRPr>
      </a:lvl4pPr>
      <a:lvl5pPr marL="1828373" algn="l" defTabSz="914186" rtl="0" eaLnBrk="1" latinLnBrk="0" hangingPunct="1">
        <a:defRPr sz="1900" kern="1200">
          <a:solidFill>
            <a:schemeClr val="tx1"/>
          </a:solidFill>
          <a:latin typeface="+mn-lt"/>
          <a:ea typeface="+mn-ea"/>
          <a:cs typeface="+mn-cs"/>
        </a:defRPr>
      </a:lvl5pPr>
      <a:lvl6pPr marL="2285467" algn="l" defTabSz="914186" rtl="0" eaLnBrk="1" latinLnBrk="0" hangingPunct="1">
        <a:defRPr sz="1900" kern="1200">
          <a:solidFill>
            <a:schemeClr val="tx1"/>
          </a:solidFill>
          <a:latin typeface="+mn-lt"/>
          <a:ea typeface="+mn-ea"/>
          <a:cs typeface="+mn-cs"/>
        </a:defRPr>
      </a:lvl6pPr>
      <a:lvl7pPr marL="2742560" algn="l" defTabSz="914186" rtl="0" eaLnBrk="1" latinLnBrk="0" hangingPunct="1">
        <a:defRPr sz="1900" kern="1200">
          <a:solidFill>
            <a:schemeClr val="tx1"/>
          </a:solidFill>
          <a:latin typeface="+mn-lt"/>
          <a:ea typeface="+mn-ea"/>
          <a:cs typeface="+mn-cs"/>
        </a:defRPr>
      </a:lvl7pPr>
      <a:lvl8pPr marL="3199653" algn="l" defTabSz="914186" rtl="0" eaLnBrk="1" latinLnBrk="0" hangingPunct="1">
        <a:defRPr sz="1900" kern="1200">
          <a:solidFill>
            <a:schemeClr val="tx1"/>
          </a:solidFill>
          <a:latin typeface="+mn-lt"/>
          <a:ea typeface="+mn-ea"/>
          <a:cs typeface="+mn-cs"/>
        </a:defRPr>
      </a:lvl8pPr>
      <a:lvl9pPr marL="3656746" algn="l" defTabSz="914186"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75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矩形 13"/>
          <p:cNvSpPr/>
          <p:nvPr userDrawn="1"/>
        </p:nvSpPr>
        <p:spPr>
          <a:xfrm>
            <a:off x="9922899" y="185739"/>
            <a:ext cx="2270690" cy="748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0" tIns="60945" rIns="121890" bIns="60945" rtlCol="0" anchor="ctr"/>
          <a:lstStyle/>
          <a:p>
            <a:pPr algn="ctr" defTabSz="914171"/>
            <a:endParaRPr kumimoji="1" lang="zh-CN" altLang="en-US" sz="1800">
              <a:solidFill>
                <a:prstClr val="white"/>
              </a:solidFill>
            </a:endParaRPr>
          </a:p>
        </p:txBody>
      </p:sp>
      <p:sp>
        <p:nvSpPr>
          <p:cNvPr id="2" name="Title Placeholder 1"/>
          <p:cNvSpPr>
            <a:spLocks noGrp="1"/>
          </p:cNvSpPr>
          <p:nvPr>
            <p:ph type="title"/>
          </p:nvPr>
        </p:nvSpPr>
        <p:spPr>
          <a:xfrm>
            <a:off x="838310" y="365126"/>
            <a:ext cx="10516969" cy="1325563"/>
          </a:xfrm>
          <a:prstGeom prst="rect">
            <a:avLst/>
          </a:prstGeom>
        </p:spPr>
        <p:txBody>
          <a:bodyPr vert="horz" lIns="121890" tIns="60945" rIns="121890" bIns="60945"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310" y="1825626"/>
            <a:ext cx="10516969" cy="4351338"/>
          </a:xfrm>
          <a:prstGeom prst="rect">
            <a:avLst/>
          </a:prstGeom>
        </p:spPr>
        <p:txBody>
          <a:bodyPr vert="horz" lIns="121890" tIns="60945" rIns="121890" bIns="60945"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38309" y="6356351"/>
            <a:ext cx="2743557" cy="365125"/>
          </a:xfrm>
          <a:prstGeom prst="rect">
            <a:avLst/>
          </a:prstGeom>
        </p:spPr>
        <p:txBody>
          <a:bodyPr vert="horz" lIns="121890" tIns="60945" rIns="121890" bIns="60945" rtlCol="0" anchor="ctr"/>
          <a:lstStyle>
            <a:lvl1pPr algn="l">
              <a:defRPr sz="1200">
                <a:solidFill>
                  <a:schemeClr val="tx1">
                    <a:tint val="75000"/>
                  </a:schemeClr>
                </a:solidFill>
              </a:defRPr>
            </a:lvl1pPr>
          </a:lstStyle>
          <a:p>
            <a:pPr defTabSz="914171"/>
            <a:fld id="{C764DE79-268F-4C1A-8933-263129D2AF90}" type="datetimeFigureOut">
              <a:rPr lang="en-US" dirty="0">
                <a:solidFill>
                  <a:prstClr val="black">
                    <a:tint val="75000"/>
                  </a:prstClr>
                </a:solidFill>
              </a:rPr>
              <a:pPr defTabSz="914171"/>
              <a:t>3/27/18</a:t>
            </a:fld>
            <a:endParaRPr lang="en-US" dirty="0">
              <a:solidFill>
                <a:prstClr val="black">
                  <a:tint val="75000"/>
                </a:prstClr>
              </a:solidFill>
            </a:endParaRPr>
          </a:p>
        </p:txBody>
      </p:sp>
      <p:sp>
        <p:nvSpPr>
          <p:cNvPr id="5" name="Footer Placeholder 4"/>
          <p:cNvSpPr>
            <a:spLocks noGrp="1"/>
          </p:cNvSpPr>
          <p:nvPr>
            <p:ph type="ftr" sz="quarter" idx="3"/>
          </p:nvPr>
        </p:nvSpPr>
        <p:spPr>
          <a:xfrm>
            <a:off x="4039126" y="6356351"/>
            <a:ext cx="4115337" cy="365125"/>
          </a:xfrm>
          <a:prstGeom prst="rect">
            <a:avLst/>
          </a:prstGeom>
        </p:spPr>
        <p:txBody>
          <a:bodyPr vert="horz" lIns="121890" tIns="60945" rIns="121890" bIns="60945" rtlCol="0" anchor="ctr"/>
          <a:lstStyle>
            <a:lvl1pPr algn="ctr">
              <a:defRPr sz="1200">
                <a:solidFill>
                  <a:schemeClr val="tx1">
                    <a:tint val="75000"/>
                  </a:schemeClr>
                </a:solidFill>
              </a:defRPr>
            </a:lvl1pPr>
          </a:lstStyle>
          <a:p>
            <a:pPr defTabSz="914171"/>
            <a:endParaRPr lang="en-US" dirty="0">
              <a:solidFill>
                <a:prstClr val="black">
                  <a:tint val="75000"/>
                </a:prstClr>
              </a:solidFill>
            </a:endParaRPr>
          </a:p>
        </p:txBody>
      </p:sp>
      <p:sp>
        <p:nvSpPr>
          <p:cNvPr id="6" name="Slide Number Placeholder 5"/>
          <p:cNvSpPr>
            <a:spLocks noGrp="1"/>
          </p:cNvSpPr>
          <p:nvPr>
            <p:ph type="sldNum" sz="quarter" idx="4"/>
          </p:nvPr>
        </p:nvSpPr>
        <p:spPr>
          <a:xfrm>
            <a:off x="8611722" y="6356351"/>
            <a:ext cx="2743557" cy="365125"/>
          </a:xfrm>
          <a:prstGeom prst="rect">
            <a:avLst/>
          </a:prstGeom>
        </p:spPr>
        <p:txBody>
          <a:bodyPr vert="horz" lIns="121890" tIns="60945" rIns="121890" bIns="60945" rtlCol="0" anchor="ctr"/>
          <a:lstStyle>
            <a:lvl1pPr algn="r">
              <a:defRPr sz="1200">
                <a:solidFill>
                  <a:schemeClr val="tx1">
                    <a:tint val="75000"/>
                  </a:schemeClr>
                </a:solidFill>
              </a:defRPr>
            </a:lvl1pPr>
          </a:lstStyle>
          <a:p>
            <a:pPr defTabSz="914171"/>
            <a:fld id="{48F63A3B-78C7-47BE-AE5E-E10140E04643}" type="slidenum">
              <a:rPr lang="en-US" dirty="0">
                <a:solidFill>
                  <a:prstClr val="black">
                    <a:tint val="75000"/>
                  </a:prstClr>
                </a:solidFill>
              </a:rPr>
              <a:pPr defTabSz="914171"/>
              <a:t>‹#›</a:t>
            </a:fld>
            <a:endParaRPr lang="en-US" dirty="0">
              <a:solidFill>
                <a:prstClr val="black">
                  <a:tint val="75000"/>
                </a:prstClr>
              </a:solidFill>
            </a:endParaRPr>
          </a:p>
        </p:txBody>
      </p:sp>
      <p:pic>
        <p:nvPicPr>
          <p:cNvPr id="7" name="Picture 2"/>
          <p:cNvPicPr>
            <a:picLocks noChangeAspect="1" noChangeArrowheads="1"/>
          </p:cNvPicPr>
          <p:nvPr userDrawn="1"/>
        </p:nvPicPr>
        <p:blipFill>
          <a:blip r:embed="rId16"/>
          <a:srcRect/>
          <a:stretch>
            <a:fillRect/>
          </a:stretch>
        </p:blipFill>
        <p:spPr bwMode="auto">
          <a:xfrm>
            <a:off x="1" y="6760663"/>
            <a:ext cx="12193588" cy="116380"/>
          </a:xfrm>
          <a:prstGeom prst="rect">
            <a:avLst/>
          </a:prstGeom>
          <a:noFill/>
          <a:ln>
            <a:noFill/>
          </a:ln>
        </p:spPr>
      </p:pic>
      <p:sp>
        <p:nvSpPr>
          <p:cNvPr id="9" name="矩形 8"/>
          <p:cNvSpPr/>
          <p:nvPr userDrawn="1"/>
        </p:nvSpPr>
        <p:spPr>
          <a:xfrm>
            <a:off x="5" y="448599"/>
            <a:ext cx="232864" cy="76811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0" tIns="60945" rIns="121890" bIns="60945" anchor="ctr"/>
          <a:lstStyle/>
          <a:p>
            <a:pPr algn="ctr" defTabSz="914171">
              <a:defRPr/>
            </a:pPr>
            <a:endParaRPr lang="zh-CN" altLang="en-US" sz="1800" noProof="1">
              <a:solidFill>
                <a:prstClr val="white"/>
              </a:solidFill>
              <a:latin typeface="微软雅黑"/>
              <a:ea typeface="微软雅黑"/>
            </a:endParaRPr>
          </a:p>
        </p:txBody>
      </p:sp>
      <p:pic>
        <p:nvPicPr>
          <p:cNvPr id="15" name="Picture 22" descr="C:\Users\Administrator\Desktop\思创客LOGO-英文版0616-01.png"/>
          <p:cNvPicPr>
            <a:picLocks noChangeAspect="1" noChangeArrowheads="1"/>
          </p:cNvPicPr>
          <p:nvPr userDrawn="1"/>
        </p:nvPicPr>
        <p:blipFill>
          <a:blip r:embed="rId17"/>
          <a:srcRect/>
          <a:stretch>
            <a:fillRect/>
          </a:stretch>
        </p:blipFill>
        <p:spPr bwMode="auto">
          <a:xfrm>
            <a:off x="10257259" y="67712"/>
            <a:ext cx="1885540" cy="1153228"/>
          </a:xfrm>
          <a:prstGeom prst="rect">
            <a:avLst/>
          </a:prstGeom>
          <a:noFill/>
          <a:ln>
            <a:noFill/>
          </a:ln>
        </p:spPr>
      </p:pic>
    </p:spTree>
    <p:extLst>
      <p:ext uri="{BB962C8B-B14F-4D97-AF65-F5344CB8AC3E}">
        <p14:creationId xmlns:p14="http://schemas.microsoft.com/office/powerpoint/2010/main" val="115342054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00" r:id="rId12"/>
    <p:sldLayoutId id="2147483701" r:id="rId13"/>
    <p:sldLayoutId id="2147483702" r:id="rId14"/>
  </p:sldLayoutIdLst>
  <p:txStyles>
    <p:titleStyle>
      <a:lvl1pPr algn="l" defTabSz="91441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1" indent="-228604" algn="l" defTabSz="91441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0" indent="-228604" algn="l" defTabSz="91441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7" indent="-228604"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34" indent="-228604"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42" indent="-228604"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9" indent="-228604"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7" indent="-228604"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4" indent="-228604"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31" algn="l" defTabSz="914415" rtl="0" eaLnBrk="1" latinLnBrk="0" hangingPunct="1">
        <a:defRPr sz="1800" kern="1200">
          <a:solidFill>
            <a:schemeClr val="tx1"/>
          </a:solidFill>
          <a:latin typeface="+mn-lt"/>
          <a:ea typeface="+mn-ea"/>
          <a:cs typeface="+mn-cs"/>
        </a:defRPr>
      </a:lvl5pPr>
      <a:lvl6pPr marL="2286038" algn="l" defTabSz="914415" rtl="0" eaLnBrk="1" latinLnBrk="0" hangingPunct="1">
        <a:defRPr sz="1800" kern="1200">
          <a:solidFill>
            <a:schemeClr val="tx1"/>
          </a:solidFill>
          <a:latin typeface="+mn-lt"/>
          <a:ea typeface="+mn-ea"/>
          <a:cs typeface="+mn-cs"/>
        </a:defRPr>
      </a:lvl6pPr>
      <a:lvl7pPr marL="2743246" algn="l" defTabSz="914415" rtl="0" eaLnBrk="1" latinLnBrk="0" hangingPunct="1">
        <a:defRPr sz="1800" kern="1200">
          <a:solidFill>
            <a:schemeClr val="tx1"/>
          </a:solidFill>
          <a:latin typeface="+mn-lt"/>
          <a:ea typeface="+mn-ea"/>
          <a:cs typeface="+mn-cs"/>
        </a:defRPr>
      </a:lvl7pPr>
      <a:lvl8pPr marL="3200453" algn="l" defTabSz="914415" rtl="0" eaLnBrk="1" latinLnBrk="0" hangingPunct="1">
        <a:defRPr sz="1800" kern="1200">
          <a:solidFill>
            <a:schemeClr val="tx1"/>
          </a:solidFill>
          <a:latin typeface="+mn-lt"/>
          <a:ea typeface="+mn-ea"/>
          <a:cs typeface="+mn-cs"/>
        </a:defRPr>
      </a:lvl8pPr>
      <a:lvl9pPr marL="3657661" algn="l" defTabSz="9144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image" Target="../media/image43.tiff"/><Relationship Id="rId6" Type="http://schemas.openxmlformats.org/officeDocument/2006/relationships/image" Target="../media/image44.tiff"/><Relationship Id="rId7" Type="http://schemas.openxmlformats.org/officeDocument/2006/relationships/image" Target="../media/image45.tiff"/><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jpeg"/><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jpeg"/><Relationship Id="rId8" Type="http://schemas.openxmlformats.org/officeDocument/2006/relationships/image" Target="../media/image55.jpeg"/><Relationship Id="rId9" Type="http://schemas.openxmlformats.org/officeDocument/2006/relationships/image" Target="../media/image56.jpeg"/><Relationship Id="rId10" Type="http://schemas.openxmlformats.org/officeDocument/2006/relationships/image" Target="../media/image57.tiff"/><Relationship Id="rId1" Type="http://schemas.openxmlformats.org/officeDocument/2006/relationships/slideLayout" Target="../slideLayouts/slideLayout2.xml"/><Relationship Id="rId2" Type="http://schemas.openxmlformats.org/officeDocument/2006/relationships/image" Target="../media/image4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5" Type="http://schemas.openxmlformats.org/officeDocument/2006/relationships/image" Target="../media/image61.tiff"/><Relationship Id="rId6" Type="http://schemas.openxmlformats.org/officeDocument/2006/relationships/image" Target="../media/image62.tiff"/><Relationship Id="rId7"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image" Target="../media/image58.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3.xml.rels><?xml version="1.0" encoding="UTF-8" standalone="yes"?>
<Relationships xmlns="http://schemas.openxmlformats.org/package/2006/relationships"><Relationship Id="rId3" Type="http://schemas.openxmlformats.org/officeDocument/2006/relationships/image" Target="../media/image72.tiff"/><Relationship Id="rId4" Type="http://schemas.openxmlformats.org/officeDocument/2006/relationships/image" Target="../media/image73.tiff"/><Relationship Id="rId5" Type="http://schemas.openxmlformats.org/officeDocument/2006/relationships/image" Target="../media/image74.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4.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77.emf"/><Relationship Id="rId1" Type="http://schemas.openxmlformats.org/officeDocument/2006/relationships/slideLayout" Target="../slideLayouts/slideLayout1.xml"/><Relationship Id="rId2" Type="http://schemas.openxmlformats.org/officeDocument/2006/relationships/image" Target="../media/image7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jpe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jpeg"/><Relationship Id="rId8" Type="http://schemas.openxmlformats.org/officeDocument/2006/relationships/image" Target="../media/image18.jpeg"/><Relationship Id="rId9" Type="http://schemas.openxmlformats.org/officeDocument/2006/relationships/image" Target="../media/image19.jpeg"/><Relationship Id="rId10" Type="http://schemas.openxmlformats.org/officeDocument/2006/relationships/image" Target="../media/image20.jpeg"/><Relationship Id="rId11"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jpeg"/><Relationship Id="rId4" Type="http://schemas.openxmlformats.org/officeDocument/2006/relationships/image" Target="../media/image102.jpeg"/><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 Id="rId3"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6"/>
          <p:cNvGrpSpPr/>
          <p:nvPr/>
        </p:nvGrpSpPr>
        <p:grpSpPr>
          <a:xfrm rot="10800000">
            <a:off x="4599538" y="4858458"/>
            <a:ext cx="2707135" cy="2017830"/>
            <a:chOff x="7002463" y="-9525"/>
            <a:chExt cx="3008312" cy="2603500"/>
          </a:xfrm>
        </p:grpSpPr>
        <p:sp>
          <p:nvSpPr>
            <p:cNvPr id="8" name="等腰三角形 7"/>
            <p:cNvSpPr>
              <a:spLocks noChangeArrowheads="1"/>
            </p:cNvSpPr>
            <p:nvPr/>
          </p:nvSpPr>
          <p:spPr bwMode="auto">
            <a:xfrm rot="10800000">
              <a:off x="7002463" y="0"/>
              <a:ext cx="3008312" cy="2593975"/>
            </a:xfrm>
            <a:prstGeom prst="triangle">
              <a:avLst>
                <a:gd name="adj" fmla="val 50000"/>
              </a:avLst>
            </a:prstGeom>
            <a:solidFill>
              <a:srgbClr val="FF3C36"/>
            </a:solidFill>
            <a:ln>
              <a:noFill/>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buFont typeface="Arial" charset="0"/>
                <a:defRPr>
                  <a:solidFill>
                    <a:schemeClr val="tx1"/>
                  </a:solidFill>
                  <a:latin typeface="Calibri" charset="0"/>
                  <a:ea typeface="宋体" charset="0"/>
                </a:defRPr>
              </a:lvl6pPr>
              <a:lvl7pPr marL="2971800" indent="-228600" fontAlgn="base">
                <a:spcBef>
                  <a:spcPct val="0"/>
                </a:spcBef>
                <a:spcAft>
                  <a:spcPct val="0"/>
                </a:spcAft>
                <a:buFont typeface="Arial" charset="0"/>
                <a:defRPr>
                  <a:solidFill>
                    <a:schemeClr val="tx1"/>
                  </a:solidFill>
                  <a:latin typeface="Calibri" charset="0"/>
                  <a:ea typeface="宋体" charset="0"/>
                </a:defRPr>
              </a:lvl7pPr>
              <a:lvl8pPr marL="3429000" indent="-228600" fontAlgn="base">
                <a:spcBef>
                  <a:spcPct val="0"/>
                </a:spcBef>
                <a:spcAft>
                  <a:spcPct val="0"/>
                </a:spcAft>
                <a:buFont typeface="Arial" charset="0"/>
                <a:defRPr>
                  <a:solidFill>
                    <a:schemeClr val="tx1"/>
                  </a:solidFill>
                  <a:latin typeface="Calibri" charset="0"/>
                  <a:ea typeface="宋体" charset="0"/>
                </a:defRPr>
              </a:lvl8pPr>
              <a:lvl9pPr marL="3886200" indent="-228600" fontAlgn="base">
                <a:spcBef>
                  <a:spcPct val="0"/>
                </a:spcBef>
                <a:spcAft>
                  <a:spcPct val="0"/>
                </a:spcAft>
                <a:buFont typeface="Arial" charset="0"/>
                <a:defRPr>
                  <a:solidFill>
                    <a:schemeClr val="tx1"/>
                  </a:solidFill>
                  <a:latin typeface="Calibri" charset="0"/>
                  <a:ea typeface="宋体" charset="0"/>
                </a:defRPr>
              </a:lvl9pPr>
            </a:lstStyle>
            <a:p>
              <a:pPr algn="ctr" eaLnBrk="1" hangingPunct="1"/>
              <a:endParaRPr lang="zh-CN" altLang="en-US" sz="2400" dirty="0">
                <a:solidFill>
                  <a:srgbClr val="50D6E5"/>
                </a:solidFill>
                <a:ea typeface="Microsoft YaHei Regular" charset="-122"/>
              </a:endParaRPr>
            </a:p>
          </p:txBody>
        </p:sp>
        <p:sp>
          <p:nvSpPr>
            <p:cNvPr id="9" name="直角三角形 13"/>
            <p:cNvSpPr>
              <a:spLocks noChangeArrowheads="1"/>
            </p:cNvSpPr>
            <p:nvPr/>
          </p:nvSpPr>
          <p:spPr bwMode="auto">
            <a:xfrm rot="10800000" flipH="1">
              <a:off x="8499475" y="-9525"/>
              <a:ext cx="1511300" cy="2603500"/>
            </a:xfrm>
            <a:prstGeom prst="rtTriangle">
              <a:avLst/>
            </a:prstGeom>
            <a:solidFill>
              <a:schemeClr val="tx1">
                <a:lumMod val="65000"/>
                <a:lumOff val="35000"/>
                <a:alpha val="48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buFont typeface="Arial" charset="0"/>
                <a:defRPr>
                  <a:solidFill>
                    <a:schemeClr val="tx1"/>
                  </a:solidFill>
                  <a:latin typeface="Calibri" charset="0"/>
                  <a:ea typeface="宋体" charset="0"/>
                </a:defRPr>
              </a:lvl6pPr>
              <a:lvl7pPr marL="2971800" indent="-228600" fontAlgn="base">
                <a:spcBef>
                  <a:spcPct val="0"/>
                </a:spcBef>
                <a:spcAft>
                  <a:spcPct val="0"/>
                </a:spcAft>
                <a:buFont typeface="Arial" charset="0"/>
                <a:defRPr>
                  <a:solidFill>
                    <a:schemeClr val="tx1"/>
                  </a:solidFill>
                  <a:latin typeface="Calibri" charset="0"/>
                  <a:ea typeface="宋体" charset="0"/>
                </a:defRPr>
              </a:lvl7pPr>
              <a:lvl8pPr marL="3429000" indent="-228600" fontAlgn="base">
                <a:spcBef>
                  <a:spcPct val="0"/>
                </a:spcBef>
                <a:spcAft>
                  <a:spcPct val="0"/>
                </a:spcAft>
                <a:buFont typeface="Arial" charset="0"/>
                <a:defRPr>
                  <a:solidFill>
                    <a:schemeClr val="tx1"/>
                  </a:solidFill>
                  <a:latin typeface="Calibri" charset="0"/>
                  <a:ea typeface="宋体" charset="0"/>
                </a:defRPr>
              </a:lvl8pPr>
              <a:lvl9pPr marL="3886200" indent="-228600" fontAlgn="base">
                <a:spcBef>
                  <a:spcPct val="0"/>
                </a:spcBef>
                <a:spcAft>
                  <a:spcPct val="0"/>
                </a:spcAft>
                <a:buFont typeface="Arial" charset="0"/>
                <a:defRPr>
                  <a:solidFill>
                    <a:schemeClr val="tx1"/>
                  </a:solidFill>
                  <a:latin typeface="Calibri" charset="0"/>
                  <a:ea typeface="宋体" charset="0"/>
                </a:defRPr>
              </a:lvl9pPr>
            </a:lstStyle>
            <a:p>
              <a:pPr algn="ctr" eaLnBrk="1" hangingPunct="1"/>
              <a:endParaRPr lang="zh-CN" altLang="en-US" sz="2400" dirty="0">
                <a:solidFill>
                  <a:srgbClr val="FFFFFF"/>
                </a:solidFill>
                <a:ea typeface="Microsoft YaHei Regular" charset="-122"/>
              </a:endParaRPr>
            </a:p>
          </p:txBody>
        </p:sp>
      </p:grpSp>
      <p:sp>
        <p:nvSpPr>
          <p:cNvPr id="11" name="文本框 3074"/>
          <p:cNvSpPr txBox="1">
            <a:spLocks noChangeArrowheads="1"/>
          </p:cNvSpPr>
          <p:nvPr/>
        </p:nvSpPr>
        <p:spPr bwMode="auto">
          <a:xfrm>
            <a:off x="3545604" y="3088554"/>
            <a:ext cx="4827857" cy="50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10" rIns="91418" bIns="45710">
            <a:spAutoFit/>
          </a:bodyPr>
          <a:lstStyle>
            <a:lvl1pPr eaLnBrk="0" hangingPunct="0">
              <a:defRPr sz="1700">
                <a:solidFill>
                  <a:schemeClr val="tx1"/>
                </a:solidFill>
                <a:latin typeface="Arial" charset="0"/>
                <a:ea typeface="宋体" charset="0"/>
              </a:defRPr>
            </a:lvl1pPr>
            <a:lvl2pPr marL="742950" indent="-285750" eaLnBrk="0" hangingPunct="0">
              <a:defRPr sz="1700">
                <a:solidFill>
                  <a:schemeClr val="tx1"/>
                </a:solidFill>
                <a:latin typeface="Arial" charset="0"/>
                <a:ea typeface="宋体" charset="0"/>
              </a:defRPr>
            </a:lvl2pPr>
            <a:lvl3pPr marL="1143000" indent="-228600" eaLnBrk="0" hangingPunct="0">
              <a:defRPr sz="1700">
                <a:solidFill>
                  <a:schemeClr val="tx1"/>
                </a:solidFill>
                <a:latin typeface="Arial" charset="0"/>
                <a:ea typeface="宋体" charset="0"/>
              </a:defRPr>
            </a:lvl3pPr>
            <a:lvl4pPr marL="1600200" indent="-228600" eaLnBrk="0" hangingPunct="0">
              <a:defRPr sz="1700">
                <a:solidFill>
                  <a:schemeClr val="tx1"/>
                </a:solidFill>
                <a:latin typeface="Arial" charset="0"/>
                <a:ea typeface="宋体" charset="0"/>
              </a:defRPr>
            </a:lvl4pPr>
            <a:lvl5pPr marL="2057400" indent="-228600" eaLnBrk="0" hangingPunct="0">
              <a:defRPr sz="17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17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17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17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1700">
                <a:solidFill>
                  <a:schemeClr val="tx1"/>
                </a:solidFill>
                <a:latin typeface="Arial" charset="0"/>
                <a:ea typeface="宋体" charset="0"/>
              </a:defRPr>
            </a:lvl9pPr>
          </a:lstStyle>
          <a:p>
            <a:pPr algn="ctr" eaLnBrk="1" hangingPunct="1"/>
            <a:r>
              <a:rPr lang="zh-CN" altLang="en-US" sz="2700" dirty="0">
                <a:latin typeface="微软雅黑" charset="0"/>
                <a:ea typeface="微软雅黑" charset="0"/>
              </a:rPr>
              <a:t>思创客品牌咨询创始人</a:t>
            </a:r>
          </a:p>
        </p:txBody>
      </p:sp>
      <p:sp>
        <p:nvSpPr>
          <p:cNvPr id="12" name="文本框 3"/>
          <p:cNvSpPr txBox="1">
            <a:spLocks noChangeArrowheads="1"/>
          </p:cNvSpPr>
          <p:nvPr/>
        </p:nvSpPr>
        <p:spPr bwMode="auto">
          <a:xfrm>
            <a:off x="-174626" y="2127191"/>
            <a:ext cx="124798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10" rIns="91418" bIns="45710">
            <a:spAutoFit/>
          </a:bodyPr>
          <a:lstStyle>
            <a:lvl1pPr eaLnBrk="0" hangingPunct="0">
              <a:defRPr sz="1700">
                <a:solidFill>
                  <a:schemeClr val="tx1"/>
                </a:solidFill>
                <a:latin typeface="Arial" charset="0"/>
                <a:ea typeface="宋体" charset="0"/>
              </a:defRPr>
            </a:lvl1pPr>
            <a:lvl2pPr marL="742950" indent="-285750" eaLnBrk="0" hangingPunct="0">
              <a:defRPr sz="1700">
                <a:solidFill>
                  <a:schemeClr val="tx1"/>
                </a:solidFill>
                <a:latin typeface="Arial" charset="0"/>
                <a:ea typeface="宋体" charset="0"/>
              </a:defRPr>
            </a:lvl2pPr>
            <a:lvl3pPr marL="1143000" indent="-228600" eaLnBrk="0" hangingPunct="0">
              <a:defRPr sz="1700">
                <a:solidFill>
                  <a:schemeClr val="tx1"/>
                </a:solidFill>
                <a:latin typeface="Arial" charset="0"/>
                <a:ea typeface="宋体" charset="0"/>
              </a:defRPr>
            </a:lvl3pPr>
            <a:lvl4pPr marL="1600200" indent="-228600" eaLnBrk="0" hangingPunct="0">
              <a:defRPr sz="1700">
                <a:solidFill>
                  <a:schemeClr val="tx1"/>
                </a:solidFill>
                <a:latin typeface="Arial" charset="0"/>
                <a:ea typeface="宋体" charset="0"/>
              </a:defRPr>
            </a:lvl4pPr>
            <a:lvl5pPr marL="2057400" indent="-228600" eaLnBrk="0" hangingPunct="0">
              <a:defRPr sz="1700">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sz="1700">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sz="1700">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sz="1700">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sz="1700">
                <a:solidFill>
                  <a:schemeClr val="tx1"/>
                </a:solidFill>
                <a:latin typeface="Arial" charset="0"/>
                <a:ea typeface="宋体" charset="0"/>
              </a:defRPr>
            </a:lvl9pPr>
          </a:lstStyle>
          <a:p>
            <a:pPr algn="ctr" eaLnBrk="1" hangingPunct="1"/>
            <a:r>
              <a:rPr lang="zh-CN" altLang="en-US" sz="4800" b="1" dirty="0">
                <a:latin typeface="微软雅黑" charset="0"/>
                <a:ea typeface="微软雅黑" charset="0"/>
              </a:rPr>
              <a:t>如何高效管理品牌传播，提升传播触达率</a:t>
            </a:r>
          </a:p>
        </p:txBody>
      </p:sp>
      <p:sp>
        <p:nvSpPr>
          <p:cNvPr id="13" name="文本框 3076"/>
          <p:cNvSpPr txBox="1"/>
          <p:nvPr/>
        </p:nvSpPr>
        <p:spPr>
          <a:xfrm>
            <a:off x="3960605" y="3650550"/>
            <a:ext cx="3997855" cy="515545"/>
          </a:xfrm>
          <a:prstGeom prst="rect">
            <a:avLst/>
          </a:prstGeom>
          <a:noFill/>
          <a:ln w="9525">
            <a:noFill/>
            <a:miter/>
          </a:ln>
        </p:spPr>
        <p:txBody>
          <a:bodyPr lIns="144892" tIns="72446" rIns="144892" bIns="72446">
            <a:spAutoFit/>
          </a:bodyPr>
          <a:lstStyle/>
          <a:p>
            <a:pPr lvl="0" algn="ctr"/>
            <a:r>
              <a:rPr lang="zh-CN" altLang="en-US" sz="2400" dirty="0">
                <a:latin typeface="Microsoft YaHei" charset="-122"/>
                <a:ea typeface="Microsoft YaHei" charset="-122"/>
                <a:cs typeface="Microsoft YaHei" charset="-122"/>
              </a:rPr>
              <a:t>李婷（</a:t>
            </a:r>
            <a:r>
              <a:rPr lang="en-US" altLang="zh-CN" sz="2400" dirty="0">
                <a:latin typeface="Microsoft YaHei" charset="-122"/>
                <a:ea typeface="Microsoft YaHei" charset="-122"/>
                <a:cs typeface="Microsoft YaHei" charset="-122"/>
              </a:rPr>
              <a:t>Kris</a:t>
            </a:r>
            <a:r>
              <a:rPr lang="zh-CN" altLang="en-US" sz="2400" dirty="0">
                <a:latin typeface="Microsoft YaHei" charset="-122"/>
                <a:ea typeface="Microsoft YaHei" charset="-122"/>
                <a:cs typeface="Microsoft YaHei" charset="-122"/>
              </a:rPr>
              <a:t>）</a:t>
            </a:r>
          </a:p>
        </p:txBody>
      </p:sp>
      <p:sp>
        <p:nvSpPr>
          <p:cNvPr id="17" name="矩形 16"/>
          <p:cNvSpPr/>
          <p:nvPr/>
        </p:nvSpPr>
        <p:spPr>
          <a:xfrm>
            <a:off x="2" y="0"/>
            <a:ext cx="1335024" cy="1797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kumimoji="1" lang="zh-CN" altLang="en-US"/>
          </a:p>
        </p:txBody>
      </p:sp>
    </p:spTree>
    <p:extLst>
      <p:ext uri="{BB962C8B-B14F-4D97-AF65-F5344CB8AC3E}">
        <p14:creationId xmlns:p14="http://schemas.microsoft.com/office/powerpoint/2010/main" val="649211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69597" y="2987139"/>
            <a:ext cx="8953754" cy="60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47" rIns="60947">
            <a:spAutoFit/>
          </a:bodyPr>
          <a:lstStyle/>
          <a:p>
            <a:pPr algn="ctr"/>
            <a:r>
              <a:rPr lang="zh-CN" altLang="en-US" sz="3700" b="1" dirty="0">
                <a:solidFill>
                  <a:schemeClr val="tx1">
                    <a:lumMod val="75000"/>
                    <a:lumOff val="25000"/>
                  </a:schemeClr>
                </a:solidFill>
                <a:latin typeface="Microsoft YaHei" charset="-122"/>
                <a:ea typeface="Microsoft YaHei" charset="-122"/>
                <a:cs typeface="Microsoft YaHei" charset="-122"/>
              </a:rPr>
              <a:t>信息大爆炸时代下的品牌传播本质</a:t>
            </a:r>
          </a:p>
        </p:txBody>
      </p:sp>
      <p:grpSp>
        <p:nvGrpSpPr>
          <p:cNvPr id="6" name="组 5"/>
          <p:cNvGrpSpPr/>
          <p:nvPr/>
        </p:nvGrpSpPr>
        <p:grpSpPr>
          <a:xfrm>
            <a:off x="0" y="0"/>
            <a:ext cx="7818096" cy="6858000"/>
            <a:chOff x="0" y="0"/>
            <a:chExt cx="7818096" cy="6858000"/>
          </a:xfrm>
        </p:grpSpPr>
        <p:grpSp>
          <p:nvGrpSpPr>
            <p:cNvPr id="7" name="组 3"/>
            <p:cNvGrpSpPr/>
            <p:nvPr/>
          </p:nvGrpSpPr>
          <p:grpSpPr>
            <a:xfrm rot="16200000">
              <a:off x="5149360" y="4189264"/>
              <a:ext cx="1857152" cy="3480320"/>
              <a:chOff x="2356608" y="899765"/>
              <a:chExt cx="959370" cy="1797868"/>
            </a:xfrm>
          </p:grpSpPr>
          <p:sp>
            <p:nvSpPr>
              <p:cNvPr id="9" name="三角形 8"/>
              <p:cNvSpPr/>
              <p:nvPr/>
            </p:nvSpPr>
            <p:spPr>
              <a:xfrm rot="5400000">
                <a:off x="2319192" y="947875"/>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0" name="三角形 9"/>
              <p:cNvSpPr/>
              <p:nvPr/>
            </p:nvSpPr>
            <p:spPr>
              <a:xfrm rot="5400000">
                <a:off x="2319192" y="2048150"/>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1" name="三角形 10"/>
              <p:cNvSpPr/>
              <p:nvPr/>
            </p:nvSpPr>
            <p:spPr>
              <a:xfrm rot="5400000">
                <a:off x="2279858" y="1325312"/>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sp>
          <p:nvSpPr>
            <p:cNvPr id="8" name="矩形 7"/>
            <p:cNvSpPr/>
            <p:nvPr/>
          </p:nvSpPr>
          <p:spPr>
            <a:xfrm>
              <a:off x="0" y="0"/>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03812177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0"/>
            <a:ext cx="12193588" cy="6857999"/>
            <a:chOff x="836909" y="951706"/>
            <a:chExt cx="9645650" cy="5143500"/>
          </a:xfrm>
        </p:grpSpPr>
        <p:pic>
          <p:nvPicPr>
            <p:cNvPr id="8"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284" y="951706"/>
              <a:ext cx="48672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3"/>
            <p:cNvSpPr>
              <a:spLocks noChangeArrowheads="1"/>
            </p:cNvSpPr>
            <p:nvPr/>
          </p:nvSpPr>
          <p:spPr bwMode="auto">
            <a:xfrm>
              <a:off x="6012159" y="1732320"/>
              <a:ext cx="4215773" cy="36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457200" eaLnBrk="1" fontAlgn="base" latinLnBrk="0" hangingPunct="1">
                <a:lnSpc>
                  <a:spcPct val="100000"/>
                </a:lnSpc>
                <a:spcBef>
                  <a:spcPct val="0"/>
                </a:spcBef>
                <a:spcAft>
                  <a:spcPct val="0"/>
                </a:spcAft>
                <a:buClrTx/>
                <a:buSzTx/>
                <a:buFont typeface="Arial" pitchFamily="34" charset="0"/>
                <a:buNone/>
                <a:tabLst/>
                <a:defRPr/>
              </a:pPr>
              <a:r>
                <a:rPr kumimoji="0" lang="zh-CN" altLang="en-US" sz="27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微软雅黑" pitchFamily="34" charset="-122"/>
                </a:rPr>
                <a:t>现在，网速很快，信息只看</a:t>
              </a:r>
              <a:r>
                <a:rPr kumimoji="0" lang="en-US" altLang="zh-CN" sz="27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微软雅黑" pitchFamily="34" charset="-122"/>
                </a:rPr>
                <a:t>3</a:t>
              </a:r>
              <a:r>
                <a:rPr kumimoji="0" lang="zh-CN" altLang="en-US" sz="27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微软雅黑" pitchFamily="34" charset="-122"/>
                </a:rPr>
                <a:t>秒钟</a:t>
              </a:r>
              <a:endParaRPr kumimoji="0" lang="zh-CN" altLang="en-US" sz="1800" b="0" i="0" u="none" strike="noStrike" kern="0" cap="none" spc="0" normalizeH="0" baseline="0" noProof="0" dirty="0" smtClean="0">
                <a:ln>
                  <a:noFill/>
                </a:ln>
                <a:solidFill>
                  <a:srgbClr val="000000"/>
                </a:solidFill>
                <a:effectLst/>
                <a:uLnTx/>
                <a:uFillTx/>
                <a:latin typeface="Arial" pitchFamily="34" charset="0"/>
                <a:ea typeface="宋体" pitchFamily="2" charset="-122"/>
              </a:endParaRPr>
            </a:p>
          </p:txBody>
        </p:sp>
        <p:pic>
          <p:nvPicPr>
            <p:cNvPr id="10"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09" y="951706"/>
              <a:ext cx="47783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1016646" y="5188981"/>
              <a:ext cx="425926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defTabSz="457200" fontAlgn="base">
                <a:spcBef>
                  <a:spcPct val="0"/>
                </a:spcBef>
                <a:spcAft>
                  <a:spcPct val="0"/>
                </a:spcAft>
                <a:buFont typeface="Arial" pitchFamily="34" charset="0"/>
                <a:buNone/>
              </a:pPr>
              <a:r>
                <a:rPr lang="zh-CN" altLang="en-US" sz="2700" b="1" dirty="0" smtClean="0">
                  <a:solidFill>
                    <a:srgbClr val="000000"/>
                  </a:solidFill>
                  <a:latin typeface="微软雅黑" pitchFamily="34" charset="-122"/>
                  <a:ea typeface="微软雅黑" pitchFamily="34" charset="-122"/>
                  <a:sym typeface="微软雅黑" pitchFamily="34" charset="-122"/>
                </a:rPr>
                <a:t>从前，时光很慢，一生只爱一个人</a:t>
              </a:r>
              <a:endParaRPr lang="en-US" altLang="zh-CN" sz="2700" b="1" dirty="0" smtClean="0">
                <a:solidFill>
                  <a:srgbClr val="000000"/>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val="3158387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9"/>
            <a:ext cx="2401754" cy="370428"/>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sym typeface="微软雅黑" pitchFamily="34" charset="-122"/>
              </a:rPr>
              <a:t>传播环境的升级换代</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sp>
        <p:nvSpPr>
          <p:cNvPr id="5" name="TextBox 2"/>
          <p:cNvSpPr>
            <a:spLocks noChangeArrowheads="1"/>
          </p:cNvSpPr>
          <p:nvPr/>
        </p:nvSpPr>
        <p:spPr bwMode="auto">
          <a:xfrm>
            <a:off x="1549400" y="2359268"/>
            <a:ext cx="69135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buFont typeface="Arial" pitchFamily="34" charset="0"/>
              <a:buNone/>
            </a:pPr>
            <a:endParaRPr lang="zh-CN" altLang="en-US" dirty="0"/>
          </a:p>
        </p:txBody>
      </p:sp>
      <p:sp>
        <p:nvSpPr>
          <p:cNvPr id="4" name="折角形 11"/>
          <p:cNvSpPr>
            <a:spLocks noChangeArrowheads="1"/>
          </p:cNvSpPr>
          <p:nvPr/>
        </p:nvSpPr>
        <p:spPr bwMode="auto">
          <a:xfrm>
            <a:off x="1" y="1640723"/>
            <a:ext cx="5642855" cy="756606"/>
          </a:xfrm>
          <a:prstGeom prst="foldedCorner">
            <a:avLst>
              <a:gd name="adj" fmla="val 42426"/>
            </a:avLst>
          </a:prstGeom>
          <a:solidFill>
            <a:srgbClr val="FF3C36"/>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6" name="TextBox 3"/>
          <p:cNvSpPr>
            <a:spLocks noChangeArrowheads="1"/>
          </p:cNvSpPr>
          <p:nvPr/>
        </p:nvSpPr>
        <p:spPr bwMode="auto">
          <a:xfrm>
            <a:off x="530882" y="1783740"/>
            <a:ext cx="7319009"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r>
              <a:rPr lang="en-US" altLang="zh-CN" sz="1600" dirty="0">
                <a:solidFill>
                  <a:schemeClr val="bg1"/>
                </a:solidFill>
                <a:latin typeface="微软雅黑" pitchFamily="34" charset="-122"/>
                <a:ea typeface="微软雅黑" pitchFamily="34" charset="-122"/>
                <a:sym typeface="微软雅黑" pitchFamily="34" charset="-122"/>
              </a:rPr>
              <a:t>1.0</a:t>
            </a:r>
            <a:r>
              <a:rPr lang="zh-CN" altLang="en-US" sz="1600" dirty="0">
                <a:solidFill>
                  <a:schemeClr val="bg1"/>
                </a:solidFill>
                <a:latin typeface="微软雅黑" pitchFamily="34" charset="-122"/>
                <a:ea typeface="微软雅黑" pitchFamily="34" charset="-122"/>
                <a:sym typeface="微软雅黑" pitchFamily="34" charset="-122"/>
              </a:rPr>
              <a:t>时代 传统媒体 ：单向，权威，说服</a:t>
            </a:r>
          </a:p>
        </p:txBody>
      </p:sp>
      <p:grpSp>
        <p:nvGrpSpPr>
          <p:cNvPr id="16" name="组合 15"/>
          <p:cNvGrpSpPr/>
          <p:nvPr/>
        </p:nvGrpSpPr>
        <p:grpSpPr>
          <a:xfrm>
            <a:off x="1308963" y="3155718"/>
            <a:ext cx="9764294" cy="2270249"/>
            <a:chOff x="2140122" y="3571748"/>
            <a:chExt cx="8690950" cy="2020691"/>
          </a:xfrm>
        </p:grpSpPr>
        <p:sp>
          <p:nvSpPr>
            <p:cNvPr id="7" name="右箭头 8"/>
            <p:cNvSpPr>
              <a:spLocks noChangeArrowheads="1"/>
            </p:cNvSpPr>
            <p:nvPr/>
          </p:nvSpPr>
          <p:spPr bwMode="auto">
            <a:xfrm>
              <a:off x="5412898" y="5043438"/>
              <a:ext cx="2191130" cy="549001"/>
            </a:xfrm>
            <a:prstGeom prst="rightArrow">
              <a:avLst>
                <a:gd name="adj1" fmla="val 50000"/>
                <a:gd name="adj2" fmla="val 4999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8" name="圆角矩形 7"/>
            <p:cNvSpPr>
              <a:spLocks noChangeArrowheads="1"/>
            </p:cNvSpPr>
            <p:nvPr/>
          </p:nvSpPr>
          <p:spPr bwMode="auto">
            <a:xfrm>
              <a:off x="2140122" y="3571748"/>
              <a:ext cx="2813473" cy="2020691"/>
            </a:xfrm>
            <a:prstGeom prst="roundRect">
              <a:avLst>
                <a:gd name="adj" fmla="val 16667"/>
              </a:avLst>
            </a:pr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en-US" altLang="zh-CN" sz="1800" dirty="0">
                  <a:solidFill>
                    <a:srgbClr val="FFFFFF"/>
                  </a:solidFill>
                  <a:latin typeface="微软雅黑" pitchFamily="34" charset="-122"/>
                  <a:ea typeface="微软雅黑" pitchFamily="34" charset="-122"/>
                  <a:sym typeface="微软雅黑" pitchFamily="34" charset="-122"/>
                </a:rPr>
                <a:t>Brand</a:t>
              </a:r>
              <a:endParaRPr lang="zh-CN" altLang="en-US"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endParaRPr lang="zh-CN" altLang="en-US"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r>
                <a:rPr lang="zh-CN" altLang="en-US" sz="1800" dirty="0">
                  <a:solidFill>
                    <a:srgbClr val="FFFFFF"/>
                  </a:solidFill>
                  <a:latin typeface="微软雅黑" pitchFamily="34" charset="-122"/>
                  <a:ea typeface="微软雅黑" pitchFamily="34" charset="-122"/>
                  <a:sym typeface="微软雅黑" pitchFamily="34" charset="-122"/>
                </a:rPr>
                <a:t>我说</a:t>
              </a:r>
            </a:p>
          </p:txBody>
        </p:sp>
        <p:sp>
          <p:nvSpPr>
            <p:cNvPr id="9" name="圆角矩形 10"/>
            <p:cNvSpPr>
              <a:spLocks noChangeArrowheads="1"/>
            </p:cNvSpPr>
            <p:nvPr/>
          </p:nvSpPr>
          <p:spPr bwMode="auto">
            <a:xfrm>
              <a:off x="8017599" y="3571748"/>
              <a:ext cx="2813473" cy="2013770"/>
            </a:xfrm>
            <a:prstGeom prst="roundRect">
              <a:avLst>
                <a:gd name="adj" fmla="val 16667"/>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zh-CN" altLang="en-US" sz="1800" dirty="0">
                  <a:solidFill>
                    <a:srgbClr val="FFFFFF"/>
                  </a:solidFill>
                  <a:latin typeface="微软雅黑" pitchFamily="34" charset="-122"/>
                  <a:ea typeface="微软雅黑" pitchFamily="34" charset="-122"/>
                  <a:sym typeface="微软雅黑" pitchFamily="34" charset="-122"/>
                </a:rPr>
                <a:t>受众</a:t>
              </a:r>
              <a:endParaRPr lang="en-US" altLang="zh-CN"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endParaRPr lang="zh-CN" altLang="en-US"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r>
                <a:rPr lang="zh-CN" altLang="en-US" sz="1800" dirty="0">
                  <a:solidFill>
                    <a:srgbClr val="FFFFFF"/>
                  </a:solidFill>
                  <a:latin typeface="微软雅黑" pitchFamily="34" charset="-122"/>
                  <a:ea typeface="微软雅黑" pitchFamily="34" charset="-122"/>
                  <a:sym typeface="微软雅黑" pitchFamily="34" charset="-122"/>
                </a:rPr>
                <a:t>你听</a:t>
              </a:r>
            </a:p>
          </p:txBody>
        </p:sp>
        <p:pic>
          <p:nvPicPr>
            <p:cNvPr id="10" name="图片 12" descr="iconfont-weibiaoti3.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2559" y="4349113"/>
              <a:ext cx="443395" cy="7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3" descr="iconfont-icon05.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7" y="3571748"/>
              <a:ext cx="592520" cy="70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4" descr="iconfont-dianshi.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0457" y="3578667"/>
              <a:ext cx="630297" cy="70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5" descr="iconfont-yanjing.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2787" y="3707844"/>
              <a:ext cx="829129" cy="45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6" descr="iconfont-baozhi.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1204" y="4406782"/>
              <a:ext cx="723749" cy="70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709364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9"/>
            <a:ext cx="2401754" cy="370428"/>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sym typeface="微软雅黑" pitchFamily="34" charset="-122"/>
              </a:rPr>
              <a:t>传播环境的升级换代</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sp>
        <p:nvSpPr>
          <p:cNvPr id="5" name="TextBox 2"/>
          <p:cNvSpPr>
            <a:spLocks noChangeArrowheads="1"/>
          </p:cNvSpPr>
          <p:nvPr/>
        </p:nvSpPr>
        <p:spPr bwMode="auto">
          <a:xfrm>
            <a:off x="1549400" y="2359268"/>
            <a:ext cx="69135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buFont typeface="Arial" pitchFamily="34" charset="0"/>
              <a:buNone/>
            </a:pPr>
            <a:endParaRPr lang="zh-CN" altLang="en-US" dirty="0"/>
          </a:p>
        </p:txBody>
      </p:sp>
      <p:sp>
        <p:nvSpPr>
          <p:cNvPr id="4" name="折角形 11"/>
          <p:cNvSpPr>
            <a:spLocks noChangeArrowheads="1"/>
          </p:cNvSpPr>
          <p:nvPr/>
        </p:nvSpPr>
        <p:spPr bwMode="auto">
          <a:xfrm>
            <a:off x="1" y="1640723"/>
            <a:ext cx="5642855" cy="756606"/>
          </a:xfrm>
          <a:prstGeom prst="foldedCorner">
            <a:avLst>
              <a:gd name="adj" fmla="val 42426"/>
            </a:avLst>
          </a:prstGeom>
          <a:solidFill>
            <a:srgbClr val="FF3C36"/>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6" name="TextBox 3"/>
          <p:cNvSpPr>
            <a:spLocks noChangeArrowheads="1"/>
          </p:cNvSpPr>
          <p:nvPr/>
        </p:nvSpPr>
        <p:spPr bwMode="auto">
          <a:xfrm>
            <a:off x="530882" y="1783740"/>
            <a:ext cx="7319009"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solidFill>
                  <a:schemeClr val="bg1"/>
                </a:solidFill>
                <a:latin typeface="微软雅黑" pitchFamily="34" charset="-122"/>
                <a:ea typeface="微软雅黑" pitchFamily="34" charset="-122"/>
                <a:sym typeface="微软雅黑" pitchFamily="34" charset="-122"/>
              </a:rPr>
              <a:t>2.0   </a:t>
            </a:r>
            <a:r>
              <a:rPr lang="zh-CN" altLang="en-US" sz="1600" dirty="0">
                <a:solidFill>
                  <a:schemeClr val="bg1"/>
                </a:solidFill>
                <a:latin typeface="微软雅黑" pitchFamily="34" charset="-122"/>
                <a:ea typeface="微软雅黑" pitchFamily="34" charset="-122"/>
                <a:sym typeface="微软雅黑" pitchFamily="34" charset="-122"/>
              </a:rPr>
              <a:t>时代   网络媒体： 双向， 沟通，选择</a:t>
            </a:r>
          </a:p>
        </p:txBody>
      </p:sp>
      <p:sp>
        <p:nvSpPr>
          <p:cNvPr id="8" name="圆角矩形 7"/>
          <p:cNvSpPr>
            <a:spLocks noChangeArrowheads="1"/>
          </p:cNvSpPr>
          <p:nvPr/>
        </p:nvSpPr>
        <p:spPr bwMode="auto">
          <a:xfrm>
            <a:off x="1308963" y="3155718"/>
            <a:ext cx="3160941" cy="2270249"/>
          </a:xfrm>
          <a:prstGeom prst="roundRect">
            <a:avLst>
              <a:gd name="adj" fmla="val 16667"/>
            </a:avLst>
          </a:pr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en-US" altLang="zh-CN" sz="1800" dirty="0">
                <a:solidFill>
                  <a:srgbClr val="FFFFFF"/>
                </a:solidFill>
                <a:latin typeface="微软雅黑" pitchFamily="34" charset="-122"/>
                <a:ea typeface="微软雅黑" pitchFamily="34" charset="-122"/>
                <a:sym typeface="微软雅黑" pitchFamily="34" charset="-122"/>
              </a:rPr>
              <a:t>Brand</a:t>
            </a:r>
            <a:endParaRPr lang="zh-CN" altLang="en-US"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endParaRPr lang="zh-CN" altLang="en-US"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r>
              <a:rPr lang="zh-CN" altLang="en-US" sz="1800" dirty="0">
                <a:solidFill>
                  <a:srgbClr val="FFFFFF"/>
                </a:solidFill>
                <a:latin typeface="微软雅黑" pitchFamily="34" charset="-122"/>
                <a:ea typeface="微软雅黑" pitchFamily="34" charset="-122"/>
                <a:sym typeface="微软雅黑" pitchFamily="34" charset="-122"/>
              </a:rPr>
              <a:t>我说</a:t>
            </a:r>
          </a:p>
        </p:txBody>
      </p:sp>
      <p:sp>
        <p:nvSpPr>
          <p:cNvPr id="9" name="圆角矩形 10"/>
          <p:cNvSpPr>
            <a:spLocks noChangeArrowheads="1"/>
          </p:cNvSpPr>
          <p:nvPr/>
        </p:nvSpPr>
        <p:spPr bwMode="auto">
          <a:xfrm>
            <a:off x="7912316" y="3155718"/>
            <a:ext cx="3160941" cy="2262473"/>
          </a:xfrm>
          <a:prstGeom prst="roundRect">
            <a:avLst>
              <a:gd name="adj" fmla="val 16667"/>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zh-CN" altLang="en-US" sz="1800" dirty="0">
                <a:solidFill>
                  <a:srgbClr val="FFFFFF"/>
                </a:solidFill>
                <a:latin typeface="微软雅黑" pitchFamily="34" charset="-122"/>
                <a:ea typeface="微软雅黑" pitchFamily="34" charset="-122"/>
                <a:sym typeface="微软雅黑" pitchFamily="34" charset="-122"/>
              </a:rPr>
              <a:t>受众</a:t>
            </a:r>
            <a:endParaRPr lang="en-US" altLang="zh-CN"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endParaRPr lang="zh-CN" altLang="en-US"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r>
              <a:rPr lang="zh-CN" altLang="en-US" sz="1800" dirty="0" smtClean="0">
                <a:solidFill>
                  <a:srgbClr val="FFFFFF"/>
                </a:solidFill>
                <a:latin typeface="微软雅黑" pitchFamily="34" charset="-122"/>
                <a:ea typeface="微软雅黑" pitchFamily="34" charset="-122"/>
                <a:sym typeface="微软雅黑" pitchFamily="34" charset="-122"/>
              </a:rPr>
              <a:t>你</a:t>
            </a:r>
            <a:r>
              <a:rPr lang="zh-CN" altLang="en-US" sz="1800" dirty="0">
                <a:solidFill>
                  <a:srgbClr val="FFFFFF"/>
                </a:solidFill>
                <a:latin typeface="微软雅黑" pitchFamily="34" charset="-122"/>
                <a:ea typeface="微软雅黑" pitchFamily="34" charset="-122"/>
                <a:sym typeface="微软雅黑" pitchFamily="34" charset="-122"/>
              </a:rPr>
              <a:t>也说</a:t>
            </a:r>
          </a:p>
        </p:txBody>
      </p:sp>
      <p:grpSp>
        <p:nvGrpSpPr>
          <p:cNvPr id="2" name="组合 1"/>
          <p:cNvGrpSpPr/>
          <p:nvPr/>
        </p:nvGrpSpPr>
        <p:grpSpPr>
          <a:xfrm>
            <a:off x="4642782" y="3587451"/>
            <a:ext cx="2994025" cy="1328738"/>
            <a:chOff x="4199731" y="4278232"/>
            <a:chExt cx="2994025" cy="1328738"/>
          </a:xfrm>
        </p:grpSpPr>
        <p:sp>
          <p:nvSpPr>
            <p:cNvPr id="15" name="矩形 4"/>
            <p:cNvSpPr>
              <a:spLocks noChangeArrowheads="1"/>
            </p:cNvSpPr>
            <p:nvPr/>
          </p:nvSpPr>
          <p:spPr bwMode="auto">
            <a:xfrm>
              <a:off x="4888706" y="4278232"/>
              <a:ext cx="1568450" cy="615950"/>
            </a:xfrm>
            <a:prstGeom prst="rect">
              <a:avLst/>
            </a:prstGeom>
            <a:solidFill>
              <a:srgbClr val="E9314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zh-CN" altLang="en-US" sz="1800" dirty="0">
                  <a:solidFill>
                    <a:srgbClr val="FFFFFF"/>
                  </a:solidFill>
                  <a:latin typeface="微软雅黑" panose="020B0503020204020204" pitchFamily="34" charset="-122"/>
                  <a:ea typeface="微软雅黑" panose="020B0503020204020204" pitchFamily="34" charset="-122"/>
                  <a:sym typeface="宋体" pitchFamily="2" charset="-122"/>
                </a:rPr>
                <a:t>    网络渠道</a:t>
              </a:r>
            </a:p>
          </p:txBody>
        </p:sp>
        <p:sp>
          <p:nvSpPr>
            <p:cNvPr id="17" name="矩形 5"/>
            <p:cNvSpPr>
              <a:spLocks noChangeArrowheads="1"/>
            </p:cNvSpPr>
            <p:nvPr/>
          </p:nvSpPr>
          <p:spPr bwMode="auto">
            <a:xfrm>
              <a:off x="4888706" y="4991020"/>
              <a:ext cx="1568450" cy="615950"/>
            </a:xfrm>
            <a:prstGeom prst="rect">
              <a:avLst/>
            </a:prstGeom>
            <a:solidFill>
              <a:srgbClr val="E9314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zh-CN" altLang="en-US" sz="1800">
                  <a:solidFill>
                    <a:srgbClr val="FFFFFF"/>
                  </a:solidFill>
                  <a:latin typeface="微软雅黑" panose="020B0503020204020204" pitchFamily="34" charset="-122"/>
                  <a:ea typeface="微软雅黑" panose="020B0503020204020204" pitchFamily="34" charset="-122"/>
                  <a:sym typeface="宋体" pitchFamily="2" charset="-122"/>
                </a:rPr>
                <a:t>    传统渠道</a:t>
              </a:r>
            </a:p>
          </p:txBody>
        </p:sp>
        <p:sp>
          <p:nvSpPr>
            <p:cNvPr id="18" name="右箭头 9"/>
            <p:cNvSpPr>
              <a:spLocks noChangeArrowheads="1"/>
            </p:cNvSpPr>
            <p:nvPr/>
          </p:nvSpPr>
          <p:spPr bwMode="auto">
            <a:xfrm>
              <a:off x="4199731" y="4775120"/>
              <a:ext cx="644525" cy="307975"/>
            </a:xfrm>
            <a:prstGeom prst="rightArrow">
              <a:avLst>
                <a:gd name="adj1" fmla="val 50000"/>
                <a:gd name="adj2" fmla="val 50043"/>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 name="右箭头 10"/>
            <p:cNvSpPr>
              <a:spLocks noChangeArrowheads="1"/>
            </p:cNvSpPr>
            <p:nvPr/>
          </p:nvSpPr>
          <p:spPr bwMode="auto">
            <a:xfrm rot="10800000">
              <a:off x="6550819" y="4776707"/>
              <a:ext cx="642937" cy="307975"/>
            </a:xfrm>
            <a:prstGeom prst="rightArrow">
              <a:avLst>
                <a:gd name="adj1" fmla="val 50000"/>
                <a:gd name="adj2" fmla="val 49919"/>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0" name="图片 16" descr="iconfont-meiti (2).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9194" y="5129132"/>
              <a:ext cx="3619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7" descr="iconfont-wangluo.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494" y="4365545"/>
              <a:ext cx="3619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43262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9"/>
            <a:ext cx="2401754" cy="370428"/>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sym typeface="微软雅黑" pitchFamily="34" charset="-122"/>
              </a:rPr>
              <a:t>传播环境的升级换代</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sp>
        <p:nvSpPr>
          <p:cNvPr id="5" name="TextBox 2"/>
          <p:cNvSpPr>
            <a:spLocks noChangeArrowheads="1"/>
          </p:cNvSpPr>
          <p:nvPr/>
        </p:nvSpPr>
        <p:spPr bwMode="auto">
          <a:xfrm>
            <a:off x="1549400" y="2359268"/>
            <a:ext cx="69135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buFont typeface="Arial" pitchFamily="34" charset="0"/>
              <a:buNone/>
            </a:pPr>
            <a:endParaRPr lang="zh-CN" altLang="en-US" dirty="0"/>
          </a:p>
        </p:txBody>
      </p:sp>
      <p:sp>
        <p:nvSpPr>
          <p:cNvPr id="4" name="折角形 11"/>
          <p:cNvSpPr>
            <a:spLocks noChangeArrowheads="1"/>
          </p:cNvSpPr>
          <p:nvPr/>
        </p:nvSpPr>
        <p:spPr bwMode="auto">
          <a:xfrm>
            <a:off x="1" y="1640723"/>
            <a:ext cx="5642855" cy="756606"/>
          </a:xfrm>
          <a:prstGeom prst="foldedCorner">
            <a:avLst>
              <a:gd name="adj" fmla="val 42426"/>
            </a:avLst>
          </a:prstGeom>
          <a:solidFill>
            <a:srgbClr val="FF3C36"/>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6" name="TextBox 3"/>
          <p:cNvSpPr>
            <a:spLocks noChangeArrowheads="1"/>
          </p:cNvSpPr>
          <p:nvPr/>
        </p:nvSpPr>
        <p:spPr bwMode="auto">
          <a:xfrm>
            <a:off x="530882" y="1783740"/>
            <a:ext cx="7319009"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solidFill>
                  <a:schemeClr val="bg1"/>
                </a:solidFill>
                <a:latin typeface="微软雅黑" pitchFamily="34" charset="-122"/>
                <a:ea typeface="微软雅黑" pitchFamily="34" charset="-122"/>
                <a:sym typeface="微软雅黑" pitchFamily="34" charset="-122"/>
              </a:rPr>
              <a:t>3.0    </a:t>
            </a:r>
            <a:r>
              <a:rPr lang="zh-CN" altLang="en-US" sz="1600" dirty="0">
                <a:solidFill>
                  <a:schemeClr val="bg1"/>
                </a:solidFill>
                <a:latin typeface="微软雅黑" pitchFamily="34" charset="-122"/>
                <a:ea typeface="微软雅黑" pitchFamily="34" charset="-122"/>
                <a:sym typeface="微软雅黑" pitchFamily="34" charset="-122"/>
              </a:rPr>
              <a:t>时代  自媒体： 多元，创造，共生</a:t>
            </a:r>
          </a:p>
        </p:txBody>
      </p:sp>
      <p:sp>
        <p:nvSpPr>
          <p:cNvPr id="8" name="圆角矩形 7"/>
          <p:cNvSpPr>
            <a:spLocks noChangeArrowheads="1"/>
          </p:cNvSpPr>
          <p:nvPr/>
        </p:nvSpPr>
        <p:spPr bwMode="auto">
          <a:xfrm>
            <a:off x="1308963" y="3155718"/>
            <a:ext cx="3160941" cy="2270249"/>
          </a:xfrm>
          <a:prstGeom prst="roundRect">
            <a:avLst>
              <a:gd name="adj" fmla="val 16667"/>
            </a:avLst>
          </a:pr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en-US" altLang="zh-CN" sz="1800" dirty="0">
                <a:solidFill>
                  <a:srgbClr val="FFFFFF"/>
                </a:solidFill>
                <a:latin typeface="微软雅黑" pitchFamily="34" charset="-122"/>
                <a:ea typeface="微软雅黑" pitchFamily="34" charset="-122"/>
                <a:sym typeface="微软雅黑" pitchFamily="34" charset="-122"/>
              </a:rPr>
              <a:t>Brand</a:t>
            </a:r>
            <a:endParaRPr lang="zh-CN" altLang="en-US"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endParaRPr lang="zh-CN" altLang="en-US"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r>
              <a:rPr lang="zh-CN" altLang="en-US" sz="1800" dirty="0" smtClean="0">
                <a:solidFill>
                  <a:srgbClr val="FFFFFF"/>
                </a:solidFill>
                <a:latin typeface="微软雅黑" pitchFamily="34" charset="-122"/>
                <a:ea typeface="微软雅黑" pitchFamily="34" charset="-122"/>
                <a:sym typeface="微软雅黑" pitchFamily="34" charset="-122"/>
              </a:rPr>
              <a:t>我</a:t>
            </a:r>
            <a:r>
              <a:rPr lang="zh-CN" altLang="en-US" sz="1800" dirty="0">
                <a:solidFill>
                  <a:srgbClr val="FFFFFF"/>
                </a:solidFill>
                <a:latin typeface="微软雅黑" pitchFamily="34" charset="-122"/>
                <a:ea typeface="微软雅黑" pitchFamily="34" charset="-122"/>
                <a:sym typeface="微软雅黑" pitchFamily="34" charset="-122"/>
              </a:rPr>
              <a:t>倾听</a:t>
            </a:r>
          </a:p>
        </p:txBody>
      </p:sp>
      <p:sp>
        <p:nvSpPr>
          <p:cNvPr id="9" name="圆角矩形 10"/>
          <p:cNvSpPr>
            <a:spLocks noChangeArrowheads="1"/>
          </p:cNvSpPr>
          <p:nvPr/>
        </p:nvSpPr>
        <p:spPr bwMode="auto">
          <a:xfrm>
            <a:off x="7912316" y="3155718"/>
            <a:ext cx="3160941" cy="2262473"/>
          </a:xfrm>
          <a:prstGeom prst="roundRect">
            <a:avLst>
              <a:gd name="adj" fmla="val 16667"/>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zh-CN" altLang="en-US" sz="1800" dirty="0">
                <a:solidFill>
                  <a:srgbClr val="FFFFFF"/>
                </a:solidFill>
                <a:latin typeface="微软雅黑" pitchFamily="34" charset="-122"/>
                <a:ea typeface="微软雅黑" pitchFamily="34" charset="-122"/>
                <a:sym typeface="微软雅黑" pitchFamily="34" charset="-122"/>
              </a:rPr>
              <a:t>受众</a:t>
            </a:r>
            <a:endParaRPr lang="en-US" altLang="zh-CN"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endParaRPr lang="zh-CN" altLang="en-US" sz="1800" dirty="0">
              <a:solidFill>
                <a:srgbClr val="FFFFFF"/>
              </a:solidFill>
              <a:latin typeface="微软雅黑" pitchFamily="34" charset="-122"/>
              <a:ea typeface="微软雅黑" pitchFamily="34" charset="-122"/>
              <a:sym typeface="微软雅黑" pitchFamily="34" charset="-122"/>
            </a:endParaRPr>
          </a:p>
          <a:p>
            <a:pPr algn="ctr" eaLnBrk="1" hangingPunct="1">
              <a:buFont typeface="Arial" pitchFamily="34" charset="0"/>
              <a:buNone/>
            </a:pPr>
            <a:r>
              <a:rPr lang="zh-CN" altLang="en-US" sz="1800" dirty="0" smtClean="0">
                <a:solidFill>
                  <a:srgbClr val="FFFFFF"/>
                </a:solidFill>
                <a:latin typeface="微软雅黑" pitchFamily="34" charset="-122"/>
                <a:ea typeface="微软雅黑" pitchFamily="34" charset="-122"/>
                <a:sym typeface="微软雅黑" pitchFamily="34" charset="-122"/>
              </a:rPr>
              <a:t>你表达</a:t>
            </a:r>
            <a:endParaRPr lang="zh-CN" altLang="en-US" sz="1800" dirty="0">
              <a:solidFill>
                <a:srgbClr val="FFFFFF"/>
              </a:solidFill>
              <a:latin typeface="微软雅黑" pitchFamily="34" charset="-122"/>
              <a:ea typeface="微软雅黑" pitchFamily="34" charset="-122"/>
              <a:sym typeface="微软雅黑" pitchFamily="34" charset="-122"/>
            </a:endParaRPr>
          </a:p>
        </p:txBody>
      </p:sp>
      <p:grpSp>
        <p:nvGrpSpPr>
          <p:cNvPr id="2" name="组合 1"/>
          <p:cNvGrpSpPr/>
          <p:nvPr/>
        </p:nvGrpSpPr>
        <p:grpSpPr>
          <a:xfrm>
            <a:off x="4637604" y="3339589"/>
            <a:ext cx="3116482" cy="1973743"/>
            <a:chOff x="4234655" y="3579973"/>
            <a:chExt cx="3051175" cy="1952625"/>
          </a:xfrm>
        </p:grpSpPr>
        <p:sp>
          <p:nvSpPr>
            <p:cNvPr id="15" name="矩形 14"/>
            <p:cNvSpPr>
              <a:spLocks noChangeArrowheads="1"/>
            </p:cNvSpPr>
            <p:nvPr/>
          </p:nvSpPr>
          <p:spPr bwMode="auto">
            <a:xfrm>
              <a:off x="5014118" y="3579973"/>
              <a:ext cx="1539875" cy="44767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zh-CN" altLang="en-US" sz="1800" dirty="0">
                  <a:solidFill>
                    <a:srgbClr val="FFFFFF"/>
                  </a:solidFill>
                  <a:latin typeface="宋体" pitchFamily="2" charset="-122"/>
                  <a:ea typeface="微软雅黑" pitchFamily="34" charset="-122"/>
                  <a:sym typeface="宋体" pitchFamily="2" charset="-122"/>
                </a:rPr>
                <a:t>自定义</a:t>
              </a:r>
            </a:p>
          </p:txBody>
        </p:sp>
        <p:sp>
          <p:nvSpPr>
            <p:cNvPr id="17" name="矩形 16"/>
            <p:cNvSpPr>
              <a:spLocks noChangeArrowheads="1"/>
            </p:cNvSpPr>
            <p:nvPr/>
          </p:nvSpPr>
          <p:spPr bwMode="auto">
            <a:xfrm>
              <a:off x="5014118" y="4332448"/>
              <a:ext cx="1539875" cy="44767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zh-CN" altLang="en-US" sz="1800">
                  <a:solidFill>
                    <a:srgbClr val="FFFFFF"/>
                  </a:solidFill>
                  <a:latin typeface="宋体" pitchFamily="2" charset="-122"/>
                  <a:ea typeface="微软雅黑" pitchFamily="34" charset="-122"/>
                  <a:sym typeface="宋体" pitchFamily="2" charset="-122"/>
                </a:rPr>
                <a:t>自解读</a:t>
              </a:r>
            </a:p>
          </p:txBody>
        </p:sp>
        <p:sp>
          <p:nvSpPr>
            <p:cNvPr id="18" name="右箭头 12"/>
            <p:cNvSpPr>
              <a:spLocks noChangeArrowheads="1"/>
            </p:cNvSpPr>
            <p:nvPr/>
          </p:nvSpPr>
          <p:spPr bwMode="auto">
            <a:xfrm rot="10800000">
              <a:off x="6642893" y="4354673"/>
              <a:ext cx="642937" cy="307975"/>
            </a:xfrm>
            <a:prstGeom prst="rightArrow">
              <a:avLst>
                <a:gd name="adj1" fmla="val 50000"/>
                <a:gd name="adj2" fmla="val 49919"/>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9" name="右箭头 15"/>
            <p:cNvSpPr>
              <a:spLocks noChangeArrowheads="1"/>
            </p:cNvSpPr>
            <p:nvPr/>
          </p:nvSpPr>
          <p:spPr bwMode="auto">
            <a:xfrm rot="10800000">
              <a:off x="4234655" y="4354673"/>
              <a:ext cx="644525" cy="307975"/>
            </a:xfrm>
            <a:prstGeom prst="rightArrow">
              <a:avLst>
                <a:gd name="adj1" fmla="val 50000"/>
                <a:gd name="adj2" fmla="val 50043"/>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0" name="矩形 6"/>
            <p:cNvSpPr>
              <a:spLocks noChangeArrowheads="1"/>
            </p:cNvSpPr>
            <p:nvPr/>
          </p:nvSpPr>
          <p:spPr bwMode="auto">
            <a:xfrm>
              <a:off x="5014118" y="5084923"/>
              <a:ext cx="1539875" cy="44767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r>
                <a:rPr lang="zh-CN" altLang="en-US" sz="1800">
                  <a:solidFill>
                    <a:srgbClr val="FFFFFF"/>
                  </a:solidFill>
                  <a:latin typeface="宋体" pitchFamily="2" charset="-122"/>
                  <a:ea typeface="微软雅黑" pitchFamily="34" charset="-122"/>
                  <a:sym typeface="宋体" pitchFamily="2" charset="-122"/>
                </a:rPr>
                <a:t>自参与</a:t>
              </a:r>
            </a:p>
          </p:txBody>
        </p:sp>
      </p:grpSp>
    </p:spTree>
    <p:extLst>
      <p:ext uri="{BB962C8B-B14F-4D97-AF65-F5344CB8AC3E}">
        <p14:creationId xmlns:p14="http://schemas.microsoft.com/office/powerpoint/2010/main" val="20050097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8"/>
            <a:ext cx="3684156" cy="370428"/>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sym typeface="微软雅黑" pitchFamily="34" charset="-122"/>
              </a:rPr>
              <a:t>信息大爆炸下传播到底怎么做？</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pic>
        <p:nvPicPr>
          <p:cNvPr id="4"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8347" y="1689315"/>
            <a:ext cx="9190038" cy="4324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394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194"/>
            <a:ext cx="4710078" cy="370557"/>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无论时代怎么变，品牌传播的本质不会变</a:t>
            </a:r>
          </a:p>
        </p:txBody>
      </p:sp>
      <p:grpSp>
        <p:nvGrpSpPr>
          <p:cNvPr id="20" name="组合 19"/>
          <p:cNvGrpSpPr/>
          <p:nvPr/>
        </p:nvGrpSpPr>
        <p:grpSpPr>
          <a:xfrm>
            <a:off x="1341270" y="1604590"/>
            <a:ext cx="9107127" cy="4346765"/>
            <a:chOff x="1341270" y="1837060"/>
            <a:chExt cx="9107127" cy="4346765"/>
          </a:xfrm>
        </p:grpSpPr>
        <p:sp>
          <p:nvSpPr>
            <p:cNvPr id="4" name="右箭头 3"/>
            <p:cNvSpPr/>
            <p:nvPr/>
          </p:nvSpPr>
          <p:spPr>
            <a:xfrm>
              <a:off x="1363849" y="1837060"/>
              <a:ext cx="8992769" cy="739800"/>
            </a:xfrm>
            <a:prstGeom prst="rightArrow">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TextBox 4"/>
            <p:cNvSpPr txBox="1"/>
            <p:nvPr/>
          </p:nvSpPr>
          <p:spPr>
            <a:xfrm>
              <a:off x="2076217" y="2054112"/>
              <a:ext cx="1224922"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cs typeface="Microsoft YaHei" charset="0"/>
                </a:rPr>
                <a:t>传统纸媒 </a:t>
              </a:r>
              <a:endParaRPr lang="zh-CN" altLang="en-US" sz="1600" b="1" dirty="0">
                <a:solidFill>
                  <a:schemeClr val="bg1"/>
                </a:solidFill>
                <a:latin typeface="微软雅黑" panose="020B0503020204020204" pitchFamily="34" charset="-122"/>
                <a:ea typeface="微软雅黑" panose="020B0503020204020204" pitchFamily="34" charset="-122"/>
                <a:cs typeface="Microsoft YaHei" charset="0"/>
              </a:endParaRPr>
            </a:p>
          </p:txBody>
        </p:sp>
        <p:sp>
          <p:nvSpPr>
            <p:cNvPr id="6" name="TextBox 5"/>
            <p:cNvSpPr txBox="1"/>
            <p:nvPr/>
          </p:nvSpPr>
          <p:spPr>
            <a:xfrm>
              <a:off x="5292314" y="2061807"/>
              <a:ext cx="903381"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cs typeface="Microsoft YaHei" charset="0"/>
                </a:rPr>
                <a:t>互联网</a:t>
              </a:r>
              <a:endParaRPr lang="zh-CN" altLang="en-US" sz="1600" b="1" dirty="0">
                <a:solidFill>
                  <a:schemeClr val="bg1"/>
                </a:solidFill>
                <a:latin typeface="微软雅黑" panose="020B0503020204020204" pitchFamily="34" charset="-122"/>
                <a:ea typeface="微软雅黑" panose="020B0503020204020204" pitchFamily="34" charset="-122"/>
                <a:cs typeface="Microsoft YaHei" charset="0"/>
              </a:endParaRPr>
            </a:p>
          </p:txBody>
        </p:sp>
        <p:sp>
          <p:nvSpPr>
            <p:cNvPr id="7" name="TextBox 6"/>
            <p:cNvSpPr txBox="1"/>
            <p:nvPr/>
          </p:nvSpPr>
          <p:spPr>
            <a:xfrm>
              <a:off x="8508412" y="2061807"/>
              <a:ext cx="1472496" cy="338554"/>
            </a:xfrm>
            <a:prstGeom prst="rect">
              <a:avLst/>
            </a:prstGeom>
            <a:noFill/>
          </p:spPr>
          <p:txBody>
            <a:bodyPr wrap="square" rtlCol="0">
              <a:spAutoFit/>
            </a:bodyPr>
            <a:lstStyle>
              <a:defPPr>
                <a:defRPr lang="zh-CN"/>
              </a:defPPr>
              <a:lvl1pPr>
                <a:defRPr b="1">
                  <a:solidFill>
                    <a:schemeClr val="bg1"/>
                  </a:solidFill>
                  <a:latin typeface="Microsoft YaHei" charset="0"/>
                  <a:ea typeface="Microsoft YaHei" charset="0"/>
                  <a:cs typeface="Microsoft YaHei" charset="0"/>
                </a:defRPr>
              </a:lvl1pPr>
            </a:lstStyle>
            <a:p>
              <a:r>
                <a:rPr lang="zh-CN" altLang="en-US" sz="1600" dirty="0">
                  <a:latin typeface="微软雅黑" panose="020B0503020204020204" pitchFamily="34" charset="-122"/>
                  <a:ea typeface="微软雅黑" panose="020B0503020204020204" pitchFamily="34" charset="-122"/>
                </a:rPr>
                <a:t>移动互联网</a:t>
              </a:r>
            </a:p>
          </p:txBody>
        </p:sp>
        <p:sp>
          <p:nvSpPr>
            <p:cNvPr id="8" name="TextBox 7"/>
            <p:cNvSpPr txBox="1"/>
            <p:nvPr/>
          </p:nvSpPr>
          <p:spPr>
            <a:xfrm>
              <a:off x="1341270" y="2576860"/>
              <a:ext cx="2373273" cy="1077218"/>
            </a:xfrm>
            <a:prstGeom prst="rect">
              <a:avLst/>
            </a:prstGeom>
            <a:noFill/>
          </p:spPr>
          <p:txBody>
            <a:bodyPr wrap="square" rtlCol="0">
              <a:spAutoFit/>
            </a:bodyPr>
            <a:lstStyle/>
            <a:p>
              <a:pPr algn="ctr"/>
              <a:r>
                <a:rPr lang="zh-CN" altLang="en-US" sz="1600" b="1" dirty="0" smtClean="0">
                  <a:latin typeface="Microsoft YaHei" charset="0"/>
                  <a:ea typeface="Microsoft YaHei" charset="0"/>
                  <a:cs typeface="Microsoft YaHei" charset="0"/>
                </a:rPr>
                <a:t>单向传播</a:t>
              </a:r>
              <a:endParaRPr lang="en-US" altLang="zh-CN" sz="1600" b="1" dirty="0" smtClean="0">
                <a:latin typeface="Microsoft YaHei" charset="0"/>
                <a:ea typeface="Microsoft YaHei" charset="0"/>
                <a:cs typeface="Microsoft YaHei" charset="0"/>
              </a:endParaRPr>
            </a:p>
            <a:p>
              <a:pPr algn="ctr"/>
              <a:endParaRPr lang="en-US" altLang="zh-CN" sz="1600" b="1" dirty="0" smtClean="0">
                <a:latin typeface="Microsoft YaHei" charset="0"/>
                <a:ea typeface="Microsoft YaHei" charset="0"/>
                <a:cs typeface="Microsoft YaHei" charset="0"/>
              </a:endParaRPr>
            </a:p>
            <a:p>
              <a:pPr algn="ctr"/>
              <a:r>
                <a:rPr lang="zh-CN" altLang="en-US" sz="1600" dirty="0" smtClean="0">
                  <a:latin typeface="Microsoft YaHei" charset="0"/>
                  <a:ea typeface="Microsoft YaHei" charset="0"/>
                  <a:cs typeface="Microsoft YaHei" charset="0"/>
                </a:rPr>
                <a:t>报纸，广播，杂志，电视四大媒体</a:t>
              </a:r>
              <a:r>
                <a:rPr lang="en-US" altLang="zh-CN" sz="1600" dirty="0" smtClean="0">
                  <a:latin typeface="Microsoft YaHei" charset="0"/>
                  <a:ea typeface="Microsoft YaHei" charset="0"/>
                  <a:cs typeface="Microsoft YaHei" charset="0"/>
                </a:rPr>
                <a:t>+</a:t>
              </a:r>
              <a:r>
                <a:rPr lang="zh-CN" altLang="en-US" sz="1600" dirty="0" smtClean="0">
                  <a:latin typeface="Microsoft YaHei" charset="0"/>
                  <a:ea typeface="Microsoft YaHei" charset="0"/>
                  <a:cs typeface="Microsoft YaHei" charset="0"/>
                </a:rPr>
                <a:t>户外媒体</a:t>
              </a:r>
              <a:endParaRPr lang="en-US" altLang="zh-CN" sz="1600" dirty="0" smtClean="0">
                <a:latin typeface="Microsoft YaHei" charset="0"/>
                <a:ea typeface="Microsoft YaHei" charset="0"/>
                <a:cs typeface="Microsoft YaHei" charset="0"/>
              </a:endParaRPr>
            </a:p>
          </p:txBody>
        </p:sp>
        <p:sp>
          <p:nvSpPr>
            <p:cNvPr id="9" name="TextBox 8"/>
            <p:cNvSpPr txBox="1"/>
            <p:nvPr/>
          </p:nvSpPr>
          <p:spPr>
            <a:xfrm>
              <a:off x="4448014" y="2576860"/>
              <a:ext cx="2402237" cy="1077218"/>
            </a:xfrm>
            <a:prstGeom prst="rect">
              <a:avLst/>
            </a:prstGeom>
            <a:noFill/>
          </p:spPr>
          <p:txBody>
            <a:bodyPr wrap="square" rtlCol="0">
              <a:spAutoFit/>
            </a:bodyPr>
            <a:lstStyle/>
            <a:p>
              <a:pPr algn="ctr"/>
              <a:r>
                <a:rPr lang="zh-CN" altLang="en-US" sz="1600" b="1" dirty="0" smtClean="0">
                  <a:latin typeface="Microsoft YaHei" charset="0"/>
                  <a:ea typeface="Microsoft YaHei" charset="0"/>
                  <a:cs typeface="Microsoft YaHei" charset="0"/>
                </a:rPr>
                <a:t>双向传播</a:t>
              </a:r>
              <a:endParaRPr lang="en-US" altLang="zh-CN" sz="1600" b="1" dirty="0" smtClean="0">
                <a:latin typeface="Microsoft YaHei" charset="0"/>
                <a:ea typeface="Microsoft YaHei" charset="0"/>
                <a:cs typeface="Microsoft YaHei" charset="0"/>
              </a:endParaRPr>
            </a:p>
            <a:p>
              <a:pPr algn="ctr"/>
              <a:endParaRPr lang="en-US" altLang="zh-CN" sz="1600" b="1" dirty="0" smtClean="0">
                <a:latin typeface="Microsoft YaHei" charset="0"/>
                <a:ea typeface="Microsoft YaHei" charset="0"/>
                <a:cs typeface="Microsoft YaHei" charset="0"/>
              </a:endParaRPr>
            </a:p>
            <a:p>
              <a:pPr algn="ctr"/>
              <a:r>
                <a:rPr lang="zh-CN" altLang="en-US" sz="1600" dirty="0" smtClean="0">
                  <a:latin typeface="Microsoft YaHei" charset="0"/>
                  <a:ea typeface="Microsoft YaHei" charset="0"/>
                  <a:cs typeface="Microsoft YaHei" charset="0"/>
                </a:rPr>
                <a:t>网络媒体，社交媒体，户外媒体</a:t>
              </a:r>
              <a:endParaRPr lang="en-US" altLang="zh-CN" sz="1600" dirty="0" smtClean="0">
                <a:latin typeface="Microsoft YaHei" charset="0"/>
                <a:ea typeface="Microsoft YaHei" charset="0"/>
                <a:cs typeface="Microsoft YaHei" charset="0"/>
              </a:endParaRPr>
            </a:p>
          </p:txBody>
        </p:sp>
        <p:sp>
          <p:nvSpPr>
            <p:cNvPr id="10" name="TextBox 9"/>
            <p:cNvSpPr txBox="1"/>
            <p:nvPr/>
          </p:nvSpPr>
          <p:spPr>
            <a:xfrm>
              <a:off x="7798920" y="2576860"/>
              <a:ext cx="2367955" cy="1077218"/>
            </a:xfrm>
            <a:prstGeom prst="rect">
              <a:avLst/>
            </a:prstGeom>
            <a:noFill/>
          </p:spPr>
          <p:txBody>
            <a:bodyPr wrap="square" rtlCol="0">
              <a:spAutoFit/>
            </a:bodyPr>
            <a:lstStyle/>
            <a:p>
              <a:pPr algn="ctr"/>
              <a:r>
                <a:rPr lang="zh-CN" altLang="en-US" sz="1600" b="1" dirty="0" smtClean="0">
                  <a:latin typeface="Microsoft YaHei" charset="0"/>
                  <a:ea typeface="Microsoft YaHei" charset="0"/>
                  <a:cs typeface="Microsoft YaHei" charset="0"/>
                </a:rPr>
                <a:t>交互传播</a:t>
              </a:r>
              <a:r>
                <a:rPr lang="en-US" altLang="zh-CN" sz="1600" b="1" dirty="0" smtClean="0">
                  <a:latin typeface="Microsoft YaHei" charset="0"/>
                  <a:ea typeface="Microsoft YaHei" charset="0"/>
                  <a:cs typeface="Microsoft YaHei" charset="0"/>
                </a:rPr>
                <a:t>+</a:t>
              </a:r>
              <a:r>
                <a:rPr lang="zh-CN" altLang="en-US" sz="1600" b="1" dirty="0" smtClean="0">
                  <a:latin typeface="Microsoft YaHei" charset="0"/>
                  <a:ea typeface="Microsoft YaHei" charset="0"/>
                  <a:cs typeface="Microsoft YaHei" charset="0"/>
                </a:rPr>
                <a:t>自传播</a:t>
              </a:r>
              <a:endParaRPr lang="en-US" altLang="zh-CN" sz="1600" b="1" dirty="0" smtClean="0">
                <a:latin typeface="Microsoft YaHei" charset="0"/>
                <a:ea typeface="Microsoft YaHei" charset="0"/>
                <a:cs typeface="Microsoft YaHei" charset="0"/>
              </a:endParaRPr>
            </a:p>
            <a:p>
              <a:pPr algn="ctr"/>
              <a:endParaRPr lang="en-US" altLang="zh-CN" sz="1600" b="1" dirty="0" smtClean="0">
                <a:latin typeface="Microsoft YaHei" charset="0"/>
                <a:ea typeface="Microsoft YaHei" charset="0"/>
                <a:cs typeface="Microsoft YaHei" charset="0"/>
              </a:endParaRPr>
            </a:p>
            <a:p>
              <a:pPr algn="ctr"/>
              <a:r>
                <a:rPr lang="zh-CN" altLang="en-US" sz="1600" dirty="0" smtClean="0">
                  <a:latin typeface="Microsoft YaHei" charset="0"/>
                  <a:ea typeface="Microsoft YaHei" charset="0"/>
                  <a:cs typeface="Microsoft YaHei" charset="0"/>
                </a:rPr>
                <a:t>直播，自媒体，</a:t>
              </a:r>
              <a:r>
                <a:rPr lang="en-US" altLang="zh-CN" sz="1600" dirty="0" smtClean="0">
                  <a:latin typeface="Microsoft YaHei" charset="0"/>
                  <a:ea typeface="Microsoft YaHei" charset="0"/>
                  <a:cs typeface="Microsoft YaHei" charset="0"/>
                </a:rPr>
                <a:t>DSP</a:t>
              </a:r>
            </a:p>
            <a:p>
              <a:pPr algn="ctr"/>
              <a:r>
                <a:rPr lang="zh-CN" altLang="en-US" sz="1600" dirty="0" smtClean="0">
                  <a:latin typeface="Microsoft YaHei" charset="0"/>
                  <a:ea typeface="Microsoft YaHei" charset="0"/>
                  <a:cs typeface="Microsoft YaHei" charset="0"/>
                </a:rPr>
                <a:t>互联网媒体</a:t>
              </a:r>
              <a:endParaRPr lang="en-US" altLang="zh-CN" sz="1600" dirty="0" smtClean="0">
                <a:latin typeface="Microsoft YaHei" charset="0"/>
                <a:ea typeface="Microsoft YaHei" charset="0"/>
                <a:cs typeface="Microsoft YaHei" charset="0"/>
              </a:endParaRPr>
            </a:p>
          </p:txBody>
        </p:sp>
        <p:grpSp>
          <p:nvGrpSpPr>
            <p:cNvPr id="18" name="组合 17"/>
            <p:cNvGrpSpPr/>
            <p:nvPr/>
          </p:nvGrpSpPr>
          <p:grpSpPr>
            <a:xfrm>
              <a:off x="4470580" y="3914935"/>
              <a:ext cx="2449364" cy="2268890"/>
              <a:chOff x="4932312" y="3560388"/>
              <a:chExt cx="1874982" cy="1937050"/>
            </a:xfrm>
          </p:grpSpPr>
          <p:pic>
            <p:nvPicPr>
              <p:cNvPr id="11" name="图片 10"/>
              <p:cNvPicPr>
                <a:picLocks noChangeAspect="1"/>
              </p:cNvPicPr>
              <p:nvPr/>
            </p:nvPicPr>
            <p:blipFill>
              <a:blip r:embed="rId2"/>
              <a:stretch>
                <a:fillRect/>
              </a:stretch>
            </p:blipFill>
            <p:spPr>
              <a:xfrm>
                <a:off x="4932312" y="3560388"/>
                <a:ext cx="1874982" cy="934837"/>
              </a:xfrm>
              <a:prstGeom prst="rect">
                <a:avLst/>
              </a:prstGeom>
            </p:spPr>
          </p:pic>
          <p:pic>
            <p:nvPicPr>
              <p:cNvPr id="13" name="图片 12"/>
              <p:cNvPicPr>
                <a:picLocks noChangeAspect="1"/>
              </p:cNvPicPr>
              <p:nvPr/>
            </p:nvPicPr>
            <p:blipFill>
              <a:blip r:embed="rId3"/>
              <a:stretch>
                <a:fillRect/>
              </a:stretch>
            </p:blipFill>
            <p:spPr>
              <a:xfrm>
                <a:off x="4939309" y="4517365"/>
                <a:ext cx="1867985" cy="980073"/>
              </a:xfrm>
              <a:prstGeom prst="rect">
                <a:avLst/>
              </a:prstGeom>
            </p:spPr>
          </p:pic>
        </p:grpSp>
        <p:grpSp>
          <p:nvGrpSpPr>
            <p:cNvPr id="17" name="组合 16"/>
            <p:cNvGrpSpPr/>
            <p:nvPr/>
          </p:nvGrpSpPr>
          <p:grpSpPr>
            <a:xfrm>
              <a:off x="1363847" y="3834930"/>
              <a:ext cx="2383587" cy="2348895"/>
              <a:chOff x="643907" y="3834930"/>
              <a:chExt cx="1579013" cy="1937050"/>
            </a:xfrm>
          </p:grpSpPr>
          <p:pic>
            <p:nvPicPr>
              <p:cNvPr id="14" name="图片 13"/>
              <p:cNvPicPr>
                <a:picLocks noChangeAspect="1"/>
              </p:cNvPicPr>
              <p:nvPr/>
            </p:nvPicPr>
            <p:blipFill>
              <a:blip r:embed="rId4"/>
              <a:stretch>
                <a:fillRect/>
              </a:stretch>
            </p:blipFill>
            <p:spPr>
              <a:xfrm>
                <a:off x="643907" y="3834930"/>
                <a:ext cx="1579012" cy="934837"/>
              </a:xfrm>
              <a:prstGeom prst="rect">
                <a:avLst/>
              </a:prstGeom>
            </p:spPr>
          </p:pic>
          <p:pic>
            <p:nvPicPr>
              <p:cNvPr id="15" name="图片 14"/>
              <p:cNvPicPr>
                <a:picLocks noChangeAspect="1"/>
              </p:cNvPicPr>
              <p:nvPr/>
            </p:nvPicPr>
            <p:blipFill>
              <a:blip r:embed="rId5"/>
              <a:stretch>
                <a:fillRect/>
              </a:stretch>
            </p:blipFill>
            <p:spPr>
              <a:xfrm>
                <a:off x="643908" y="4769767"/>
                <a:ext cx="1579012" cy="1002213"/>
              </a:xfrm>
              <a:prstGeom prst="rect">
                <a:avLst/>
              </a:prstGeom>
            </p:spPr>
          </p:pic>
        </p:grpSp>
        <p:grpSp>
          <p:nvGrpSpPr>
            <p:cNvPr id="19" name="组合 18"/>
            <p:cNvGrpSpPr/>
            <p:nvPr/>
          </p:nvGrpSpPr>
          <p:grpSpPr>
            <a:xfrm>
              <a:off x="7885466" y="3735171"/>
              <a:ext cx="2562931" cy="2448654"/>
              <a:chOff x="7234550" y="3560388"/>
              <a:chExt cx="1915003" cy="1937051"/>
            </a:xfrm>
          </p:grpSpPr>
          <p:pic>
            <p:nvPicPr>
              <p:cNvPr id="12" name="图片 11"/>
              <p:cNvPicPr>
                <a:picLocks noChangeAspect="1"/>
              </p:cNvPicPr>
              <p:nvPr/>
            </p:nvPicPr>
            <p:blipFill rotWithShape="1">
              <a:blip r:embed="rId6"/>
              <a:srcRect l="5120" t="20166" b="29752"/>
              <a:stretch/>
            </p:blipFill>
            <p:spPr>
              <a:xfrm>
                <a:off x="7234551" y="3560388"/>
                <a:ext cx="1915002" cy="758987"/>
              </a:xfrm>
              <a:prstGeom prst="rect">
                <a:avLst/>
              </a:prstGeom>
            </p:spPr>
          </p:pic>
          <p:pic>
            <p:nvPicPr>
              <p:cNvPr id="16" name="图片 15"/>
              <p:cNvPicPr>
                <a:picLocks noChangeAspect="1"/>
              </p:cNvPicPr>
              <p:nvPr/>
            </p:nvPicPr>
            <p:blipFill>
              <a:blip r:embed="rId7"/>
              <a:stretch>
                <a:fillRect/>
              </a:stretch>
            </p:blipFill>
            <p:spPr>
              <a:xfrm>
                <a:off x="7234550" y="4302349"/>
                <a:ext cx="1915003" cy="1195090"/>
              </a:xfrm>
              <a:prstGeom prst="rect">
                <a:avLst/>
              </a:prstGeom>
            </p:spPr>
          </p:pic>
        </p:grpSp>
      </p:grpSp>
    </p:spTree>
    <p:extLst>
      <p:ext uri="{BB962C8B-B14F-4D97-AF65-F5344CB8AC3E}">
        <p14:creationId xmlns:p14="http://schemas.microsoft.com/office/powerpoint/2010/main" val="552553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9"/>
            <a:ext cx="3684156" cy="370428"/>
          </a:xfrm>
          <a:noFill/>
          <a:ln>
            <a:noFill/>
          </a:ln>
        </p:spPr>
        <p:txBody>
          <a:bodyPr wrap="none" lIns="46263" tIns="46263" rIns="46263" bIns="46263" anchor="ctr">
            <a:spAutoFit/>
          </a:bodyPr>
          <a:lstStyle/>
          <a:p>
            <a:r>
              <a:rPr lang="zh-CN" altLang="en-US" sz="2000" b="1" dirty="0" smtClean="0">
                <a:solidFill>
                  <a:schemeClr val="tx1">
                    <a:lumMod val="65000"/>
                    <a:lumOff val="35000"/>
                  </a:schemeClr>
                </a:solidFill>
                <a:latin typeface="微软雅黑" pitchFamily="34" charset="-122"/>
                <a:ea typeface="微软雅黑" pitchFamily="34" charset="-122"/>
                <a:cs typeface="Helvetica Light" charset="0"/>
              </a:rPr>
              <a:t>从传播学本质看品牌传播这件事</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grpSp>
        <p:nvGrpSpPr>
          <p:cNvPr id="4" name="Group 18"/>
          <p:cNvGrpSpPr/>
          <p:nvPr/>
        </p:nvGrpSpPr>
        <p:grpSpPr>
          <a:xfrm>
            <a:off x="1356490" y="3230078"/>
            <a:ext cx="9479092" cy="2423242"/>
            <a:chOff x="1219200" y="2947419"/>
            <a:chExt cx="6724402" cy="1588699"/>
          </a:xfrm>
        </p:grpSpPr>
        <p:sp>
          <p:nvSpPr>
            <p:cNvPr id="5" name="右箭头 4"/>
            <p:cNvSpPr/>
            <p:nvPr/>
          </p:nvSpPr>
          <p:spPr bwMode="auto">
            <a:xfrm>
              <a:off x="3459386" y="2947419"/>
              <a:ext cx="2286000" cy="1143000"/>
            </a:xfrm>
            <a:prstGeom prst="rightArrow">
              <a:avLst>
                <a:gd name="adj1" fmla="val 50000"/>
                <a:gd name="adj2" fmla="val 29683"/>
              </a:avLst>
            </a:prstGeom>
            <a:solidFill>
              <a:schemeClr val="tx1">
                <a:lumMod val="50000"/>
                <a:lumOff val="5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r" defTabSz="1218895" fontAlgn="base">
                <a:spcBef>
                  <a:spcPct val="0"/>
                </a:spcBef>
                <a:spcAft>
                  <a:spcPct val="0"/>
                </a:spcAft>
              </a:pPr>
              <a:endParaRPr lang="zh-CN" altLang="en-US" sz="3200">
                <a:solidFill>
                  <a:schemeClr val="bg1"/>
                </a:solidFill>
                <a:latin typeface="Microsoft YaHei" charset="0"/>
                <a:ea typeface="Microsoft YaHei" charset="0"/>
                <a:cs typeface="Microsoft YaHei" charset="0"/>
                <a:sym typeface="TradeGothic LT" pitchFamily="50" charset="0"/>
              </a:endParaRPr>
            </a:p>
          </p:txBody>
        </p:sp>
        <p:sp>
          <p:nvSpPr>
            <p:cNvPr id="6" name="圆角矩形 5"/>
            <p:cNvSpPr/>
            <p:nvPr/>
          </p:nvSpPr>
          <p:spPr bwMode="auto">
            <a:xfrm>
              <a:off x="1219200" y="3090446"/>
              <a:ext cx="1981200" cy="838200"/>
            </a:xfrm>
            <a:prstGeom prst="roundRect">
              <a:avLst/>
            </a:prstGeom>
            <a:solidFill>
              <a:srgbClr val="FF3F36"/>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218895" fontAlgn="base">
                <a:spcBef>
                  <a:spcPct val="0"/>
                </a:spcBef>
                <a:spcAft>
                  <a:spcPct val="0"/>
                </a:spcAft>
              </a:pPr>
              <a:r>
                <a:rPr lang="zh-CN" altLang="en-US" sz="2000" b="1" dirty="0">
                  <a:solidFill>
                    <a:schemeClr val="bg1"/>
                  </a:solidFill>
                  <a:latin typeface="Microsoft YaHei" charset="0"/>
                  <a:ea typeface="Microsoft YaHei" charset="0"/>
                  <a:cs typeface="Microsoft YaHei" charset="0"/>
                  <a:sym typeface="TradeGothic LT" pitchFamily="50" charset="0"/>
                </a:rPr>
                <a:t>信息源</a:t>
              </a:r>
              <a:endParaRPr lang="en-US" altLang="zh-CN" sz="2000" b="1" dirty="0">
                <a:solidFill>
                  <a:schemeClr val="bg1"/>
                </a:solidFill>
                <a:latin typeface="Microsoft YaHei" charset="0"/>
                <a:ea typeface="Microsoft YaHei" charset="0"/>
                <a:cs typeface="Microsoft YaHei" charset="0"/>
                <a:sym typeface="TradeGothic LT" pitchFamily="50" charset="0"/>
              </a:endParaRPr>
            </a:p>
            <a:p>
              <a:pPr algn="ctr" defTabSz="1218895" fontAlgn="base">
                <a:spcBef>
                  <a:spcPct val="0"/>
                </a:spcBef>
                <a:spcAft>
                  <a:spcPct val="0"/>
                </a:spcAft>
              </a:pPr>
              <a:r>
                <a:rPr lang="zh-CN" altLang="en-US" sz="2000" b="1" dirty="0">
                  <a:solidFill>
                    <a:schemeClr val="bg1"/>
                  </a:solidFill>
                  <a:latin typeface="Microsoft YaHei" charset="0"/>
                  <a:ea typeface="Microsoft YaHei" charset="0"/>
                  <a:cs typeface="Microsoft YaHei" charset="0"/>
                  <a:sym typeface="TradeGothic LT" pitchFamily="50" charset="0"/>
                </a:rPr>
                <a:t>（传播主体）</a:t>
              </a:r>
            </a:p>
          </p:txBody>
        </p:sp>
        <p:sp>
          <p:nvSpPr>
            <p:cNvPr id="7" name="TextBox 6"/>
            <p:cNvSpPr txBox="1"/>
            <p:nvPr/>
          </p:nvSpPr>
          <p:spPr>
            <a:xfrm>
              <a:off x="3736429" y="3489794"/>
              <a:ext cx="1676400" cy="262316"/>
            </a:xfrm>
            <a:prstGeom prst="rect">
              <a:avLst/>
            </a:prstGeom>
            <a:noFill/>
          </p:spPr>
          <p:txBody>
            <a:bodyPr wrap="square" rtlCol="0">
              <a:spAutoFit/>
            </a:bodyPr>
            <a:lstStyle/>
            <a:p>
              <a:pPr algn="ctr"/>
              <a:r>
                <a:rPr lang="zh-CN" altLang="en-US" sz="2000" dirty="0">
                  <a:solidFill>
                    <a:schemeClr val="bg1"/>
                  </a:solidFill>
                  <a:latin typeface="Microsoft YaHei" charset="0"/>
                  <a:ea typeface="Microsoft YaHei" charset="0"/>
                  <a:cs typeface="Microsoft YaHei" charset="0"/>
                </a:rPr>
                <a:t>②传播渠道</a:t>
              </a:r>
            </a:p>
          </p:txBody>
        </p:sp>
        <p:sp>
          <p:nvSpPr>
            <p:cNvPr id="8" name="TextBox 7"/>
            <p:cNvSpPr txBox="1"/>
            <p:nvPr/>
          </p:nvSpPr>
          <p:spPr>
            <a:xfrm>
              <a:off x="3736429" y="3207288"/>
              <a:ext cx="1676400" cy="262316"/>
            </a:xfrm>
            <a:prstGeom prst="rect">
              <a:avLst/>
            </a:prstGeom>
            <a:noFill/>
          </p:spPr>
          <p:txBody>
            <a:bodyPr wrap="square" rtlCol="0">
              <a:spAutoFit/>
            </a:bodyPr>
            <a:lstStyle/>
            <a:p>
              <a:pPr algn="ctr"/>
              <a:r>
                <a:rPr lang="zh-CN" altLang="en-US" sz="2000" dirty="0">
                  <a:solidFill>
                    <a:schemeClr val="bg1"/>
                  </a:solidFill>
                  <a:latin typeface="Microsoft YaHei" charset="0"/>
                  <a:ea typeface="Microsoft YaHei" charset="0"/>
                  <a:cs typeface="Microsoft YaHei" charset="0"/>
                </a:rPr>
                <a:t>①传播信息</a:t>
              </a:r>
            </a:p>
          </p:txBody>
        </p:sp>
        <p:cxnSp>
          <p:nvCxnSpPr>
            <p:cNvPr id="9" name="肘形连接符 8"/>
            <p:cNvCxnSpPr>
              <a:endCxn id="6" idx="2"/>
            </p:cNvCxnSpPr>
            <p:nvPr/>
          </p:nvCxnSpPr>
          <p:spPr bwMode="auto">
            <a:xfrm rot="5400000">
              <a:off x="4569081" y="1569822"/>
              <a:ext cx="11098" cy="4717650"/>
            </a:xfrm>
            <a:prstGeom prst="bentConnector3">
              <a:avLst>
                <a:gd name="adj1" fmla="val 1800000"/>
              </a:avLst>
            </a:prstGeom>
            <a:ln w="38100">
              <a:solidFill>
                <a:schemeClr val="tx1">
                  <a:lumMod val="75000"/>
                  <a:lumOff val="25000"/>
                </a:schemeClr>
              </a:solidFill>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0" name="TextBox 9"/>
            <p:cNvSpPr txBox="1"/>
            <p:nvPr/>
          </p:nvSpPr>
          <p:spPr>
            <a:xfrm>
              <a:off x="3743739" y="4233446"/>
              <a:ext cx="1676400" cy="302672"/>
            </a:xfrm>
            <a:prstGeom prst="rect">
              <a:avLst/>
            </a:prstGeom>
            <a:noFill/>
          </p:spPr>
          <p:txBody>
            <a:bodyPr wrap="square" rtlCol="0">
              <a:spAutoFit/>
            </a:bodyPr>
            <a:lstStyle/>
            <a:p>
              <a:pPr algn="ctr"/>
              <a:r>
                <a:rPr lang="zh-CN" altLang="en-US" sz="2400" b="1" dirty="0">
                  <a:solidFill>
                    <a:schemeClr val="tx1">
                      <a:lumMod val="65000"/>
                      <a:lumOff val="35000"/>
                    </a:schemeClr>
                  </a:solidFill>
                  <a:latin typeface="Microsoft YaHei" charset="0"/>
                  <a:ea typeface="Microsoft YaHei" charset="0"/>
                  <a:cs typeface="Microsoft YaHei" charset="0"/>
                </a:rPr>
                <a:t>品牌形象形成</a:t>
              </a:r>
            </a:p>
          </p:txBody>
        </p:sp>
        <p:sp>
          <p:nvSpPr>
            <p:cNvPr id="11" name="圆角矩形 10"/>
            <p:cNvSpPr/>
            <p:nvPr/>
          </p:nvSpPr>
          <p:spPr bwMode="auto">
            <a:xfrm>
              <a:off x="5962402" y="3090446"/>
              <a:ext cx="1981200" cy="838200"/>
            </a:xfrm>
            <a:prstGeom prst="roundRect">
              <a:avLst/>
            </a:prstGeom>
            <a:solidFill>
              <a:srgbClr val="FF3F36"/>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218895" fontAlgn="base">
                <a:spcBef>
                  <a:spcPct val="0"/>
                </a:spcBef>
                <a:spcAft>
                  <a:spcPct val="0"/>
                </a:spcAft>
              </a:pPr>
              <a:r>
                <a:rPr lang="zh-CN" altLang="en-US" sz="2000" b="1" dirty="0">
                  <a:solidFill>
                    <a:schemeClr val="bg1"/>
                  </a:solidFill>
                  <a:latin typeface="Microsoft YaHei" charset="0"/>
                  <a:ea typeface="Microsoft YaHei" charset="0"/>
                  <a:cs typeface="Microsoft YaHei" charset="0"/>
                  <a:sym typeface="TradeGothic LT" pitchFamily="50" charset="0"/>
                </a:rPr>
                <a:t>接收源</a:t>
              </a:r>
            </a:p>
            <a:p>
              <a:pPr algn="ctr" defTabSz="1218895" fontAlgn="base">
                <a:spcBef>
                  <a:spcPct val="0"/>
                </a:spcBef>
                <a:spcAft>
                  <a:spcPct val="0"/>
                </a:spcAft>
              </a:pPr>
              <a:r>
                <a:rPr lang="zh-CN" altLang="en-US" sz="2000" b="1" dirty="0">
                  <a:solidFill>
                    <a:schemeClr val="bg1"/>
                  </a:solidFill>
                  <a:latin typeface="Microsoft YaHei" charset="0"/>
                  <a:ea typeface="Microsoft YaHei" charset="0"/>
                  <a:cs typeface="Microsoft YaHei" charset="0"/>
                  <a:sym typeface="TradeGothic LT" pitchFamily="50" charset="0"/>
                </a:rPr>
                <a:t>（传播对象）</a:t>
              </a:r>
            </a:p>
          </p:txBody>
        </p:sp>
      </p:grpSp>
      <p:sp>
        <p:nvSpPr>
          <p:cNvPr id="12" name="矩形 11"/>
          <p:cNvSpPr/>
          <p:nvPr/>
        </p:nvSpPr>
        <p:spPr>
          <a:xfrm>
            <a:off x="4514383" y="2292588"/>
            <a:ext cx="3222473" cy="56878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0" tIns="60945" rIns="121890" bIns="60945" rtlCol="0" anchor="ctr"/>
          <a:lstStyle/>
          <a:p>
            <a:pPr algn="ctr"/>
            <a:r>
              <a:rPr lang="zh-CN" altLang="en-US" sz="2400" b="1" dirty="0">
                <a:latin typeface="Microsoft YaHei" charset="0"/>
                <a:ea typeface="Microsoft YaHei" charset="0"/>
                <a:cs typeface="Microsoft YaHei" charset="0"/>
              </a:rPr>
              <a:t>噪音</a:t>
            </a:r>
          </a:p>
        </p:txBody>
      </p:sp>
    </p:spTree>
    <p:extLst>
      <p:ext uri="{BB962C8B-B14F-4D97-AF65-F5344CB8AC3E}">
        <p14:creationId xmlns:p14="http://schemas.microsoft.com/office/powerpoint/2010/main" val="1980131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328" y="-123646"/>
            <a:ext cx="12317248" cy="72599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6" tIns="60938" rIns="121876" bIns="60938" rtlCol="0" anchor="ctr"/>
          <a:lstStyle/>
          <a:p>
            <a:pPr algn="ctr" defTabSz="914065"/>
            <a:endParaRPr kumimoji="1" lang="zh-CN" altLang="en-US">
              <a:solidFill>
                <a:prstClr val="white"/>
              </a:solidFill>
            </a:endParaRPr>
          </a:p>
        </p:txBody>
      </p:sp>
      <p:sp>
        <p:nvSpPr>
          <p:cNvPr id="5" name="Title 1"/>
          <p:cNvSpPr>
            <a:spLocks noGrp="1"/>
          </p:cNvSpPr>
          <p:nvPr>
            <p:ph type="title"/>
          </p:nvPr>
        </p:nvSpPr>
        <p:spPr>
          <a:xfrm>
            <a:off x="633988" y="3039814"/>
            <a:ext cx="10872616" cy="3352800"/>
          </a:xfrm>
          <a:effectLst/>
        </p:spPr>
        <p:txBody>
          <a:bodyPr>
            <a:normAutofit/>
          </a:bodyPr>
          <a:lstStyle/>
          <a:p>
            <a:pPr>
              <a:lnSpc>
                <a:spcPct val="150000"/>
              </a:lnSpc>
              <a:spcBef>
                <a:spcPts val="600"/>
              </a:spcBef>
              <a:spcAft>
                <a:spcPts val="600"/>
              </a:spcAft>
            </a:pPr>
            <a:r>
              <a:rPr lang="zh-CN" altLang="en-US" sz="3200" b="1" dirty="0" smtClean="0">
                <a:solidFill>
                  <a:schemeClr val="bg1"/>
                </a:solidFill>
                <a:effectLst>
                  <a:outerShdw blurRad="38100" dist="38100" dir="2700000" algn="tl">
                    <a:srgbClr val="000000">
                      <a:alpha val="43137"/>
                    </a:srgbClr>
                  </a:outerShdw>
                </a:effectLst>
                <a:latin typeface="Microsoft YaHei" charset="0"/>
                <a:ea typeface="Microsoft YaHei" charset="0"/>
                <a:cs typeface="Microsoft YaHei" charset="0"/>
                <a:sym typeface="TradeGothic LT" pitchFamily="-106" charset="0"/>
              </a:rPr>
              <a:t>让</a:t>
            </a:r>
            <a:r>
              <a:rPr lang="zh-CN" altLang="en-US" sz="3200" b="1" dirty="0">
                <a:solidFill>
                  <a:schemeClr val="bg1"/>
                </a:solidFill>
                <a:effectLst>
                  <a:outerShdw blurRad="38100" dist="38100" dir="2700000" algn="tl">
                    <a:srgbClr val="000000">
                      <a:alpha val="43137"/>
                    </a:srgbClr>
                  </a:outerShdw>
                </a:effectLst>
                <a:latin typeface="Microsoft YaHei" charset="0"/>
                <a:ea typeface="Microsoft YaHei" charset="0"/>
                <a:cs typeface="Microsoft YaHei" charset="0"/>
                <a:sym typeface="TradeGothic LT" pitchFamily="-106" charset="0"/>
              </a:rPr>
              <a:t>组织拥有符合品牌战略的行为方式，传播出系统且一致的品牌声音，以加强品牌印象和影响力</a:t>
            </a:r>
          </a:p>
        </p:txBody>
      </p:sp>
      <p:sp>
        <p:nvSpPr>
          <p:cNvPr id="3" name="TextBox 2"/>
          <p:cNvSpPr txBox="1"/>
          <p:nvPr/>
        </p:nvSpPr>
        <p:spPr>
          <a:xfrm>
            <a:off x="3905573" y="1685378"/>
            <a:ext cx="4649492" cy="1107996"/>
          </a:xfrm>
          <a:prstGeom prst="rect">
            <a:avLst/>
          </a:prstGeom>
          <a:noFill/>
        </p:spPr>
        <p:txBody>
          <a:bodyPr wrap="square" rtlCol="0">
            <a:spAutoFit/>
          </a:bodyPr>
          <a:lstStyle/>
          <a:p>
            <a:r>
              <a:rPr lang="zh-CN" altLang="en-US" sz="6600" b="1" dirty="0">
                <a:solidFill>
                  <a:prstClr val="white"/>
                </a:solidFill>
                <a:effectLst>
                  <a:outerShdw blurRad="38100" dist="38100" dir="2700000" algn="tl">
                    <a:srgbClr val="000000">
                      <a:alpha val="43137"/>
                    </a:srgbClr>
                  </a:outerShdw>
                </a:effectLst>
                <a:latin typeface="Microsoft YaHei" charset="0"/>
                <a:ea typeface="Microsoft YaHei" charset="0"/>
                <a:cs typeface="Microsoft YaHei" charset="0"/>
                <a:sym typeface="TradeGothic LT" pitchFamily="-106" charset="0"/>
              </a:rPr>
              <a:t>品牌传播</a:t>
            </a:r>
            <a:endParaRPr lang="zh-CN" altLang="en-US" sz="1600" dirty="0"/>
          </a:p>
        </p:txBody>
      </p:sp>
    </p:spTree>
    <p:extLst>
      <p:ext uri="{BB962C8B-B14F-4D97-AF65-F5344CB8AC3E}">
        <p14:creationId xmlns:p14="http://schemas.microsoft.com/office/powerpoint/2010/main" val="21969597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9" y="962257"/>
            <a:ext cx="5992480" cy="370428"/>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品牌传播是承载品牌战略，落实品牌管理的重要环节</a:t>
            </a:r>
          </a:p>
        </p:txBody>
      </p:sp>
      <p:grpSp>
        <p:nvGrpSpPr>
          <p:cNvPr id="12" name="组合 11"/>
          <p:cNvGrpSpPr/>
          <p:nvPr/>
        </p:nvGrpSpPr>
        <p:grpSpPr>
          <a:xfrm>
            <a:off x="1987325" y="2148683"/>
            <a:ext cx="8025436" cy="4068146"/>
            <a:chOff x="1987325" y="2148683"/>
            <a:chExt cx="8025436" cy="4068146"/>
          </a:xfrm>
        </p:grpSpPr>
        <p:sp>
          <p:nvSpPr>
            <p:cNvPr id="13" name="形状 12"/>
            <p:cNvSpPr/>
            <p:nvPr/>
          </p:nvSpPr>
          <p:spPr>
            <a:xfrm>
              <a:off x="3503726" y="2148683"/>
              <a:ext cx="6509035" cy="4068146"/>
            </a:xfrm>
            <a:prstGeom prst="swooshArrow">
              <a:avLst>
                <a:gd name="adj1" fmla="val 25000"/>
                <a:gd name="adj2" fmla="val 25000"/>
              </a:avLst>
            </a:prstGeom>
            <a:solidFill>
              <a:srgbClr val="E8314A"/>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椭圆 13"/>
            <p:cNvSpPr/>
            <p:nvPr/>
          </p:nvSpPr>
          <p:spPr>
            <a:xfrm>
              <a:off x="4795760" y="4535104"/>
              <a:ext cx="227816" cy="227816"/>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任意多边形 14"/>
            <p:cNvSpPr/>
            <p:nvPr/>
          </p:nvSpPr>
          <p:spPr>
            <a:xfrm>
              <a:off x="1987325" y="3604876"/>
              <a:ext cx="2990550" cy="1737098"/>
            </a:xfrm>
            <a:custGeom>
              <a:avLst/>
              <a:gdLst>
                <a:gd name="connsiteX0" fmla="*/ 0 w 2990550"/>
                <a:gd name="connsiteY0" fmla="*/ 0 h 1737098"/>
                <a:gd name="connsiteX1" fmla="*/ 2990550 w 2990550"/>
                <a:gd name="connsiteY1" fmla="*/ 0 h 1737098"/>
                <a:gd name="connsiteX2" fmla="*/ 2990550 w 2990550"/>
                <a:gd name="connsiteY2" fmla="*/ 1737098 h 1737098"/>
                <a:gd name="connsiteX3" fmla="*/ 0 w 2990550"/>
                <a:gd name="connsiteY3" fmla="*/ 1737098 h 1737098"/>
                <a:gd name="connsiteX4" fmla="*/ 0 w 2990550"/>
                <a:gd name="connsiteY4" fmla="*/ 0 h 173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550" h="1737098">
                  <a:moveTo>
                    <a:pt x="0" y="0"/>
                  </a:moveTo>
                  <a:lnTo>
                    <a:pt x="2990550" y="0"/>
                  </a:lnTo>
                  <a:lnTo>
                    <a:pt x="2990550" y="1737098"/>
                  </a:lnTo>
                  <a:lnTo>
                    <a:pt x="0" y="17370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715" tIns="0" rIns="0" bIns="0" numCol="1" spcCol="1270" anchor="t" anchorCtr="0">
              <a:noAutofit/>
            </a:bodyPr>
            <a:lstStyle/>
            <a:p>
              <a:pPr lvl="0" algn="l" defTabSz="533400">
                <a:lnSpc>
                  <a:spcPct val="90000"/>
                </a:lnSpc>
                <a:spcBef>
                  <a:spcPct val="0"/>
                </a:spcBef>
                <a:spcAft>
                  <a:spcPct val="35000"/>
                </a:spcAft>
              </a:pPr>
              <a:r>
                <a:rPr lang="zh-CN" altLang="en-US" sz="1600" kern="1200" dirty="0" smtClean="0">
                  <a:solidFill>
                    <a:schemeClr val="tx1">
                      <a:lumMod val="65000"/>
                      <a:lumOff val="35000"/>
                    </a:schemeClr>
                  </a:solidFill>
                  <a:latin typeface="微软雅黑" pitchFamily="34" charset="-122"/>
                  <a:ea typeface="微软雅黑" pitchFamily="34" charset="-122"/>
                </a:rPr>
                <a:t>品牌内部传播：通过培训，内刊等内部传播渠道让企业员工体会品牌战略的内涵，并获得对外传播品牌战略的能力</a:t>
              </a:r>
              <a:endParaRPr lang="en-US" sz="1600" kern="1200" dirty="0">
                <a:solidFill>
                  <a:schemeClr val="tx1">
                    <a:lumMod val="65000"/>
                    <a:lumOff val="35000"/>
                  </a:schemeClr>
                </a:solidFill>
                <a:latin typeface="微软雅黑" pitchFamily="34" charset="-122"/>
                <a:ea typeface="微软雅黑" pitchFamily="34" charset="-122"/>
              </a:endParaRPr>
            </a:p>
          </p:txBody>
        </p:sp>
        <p:sp>
          <p:nvSpPr>
            <p:cNvPr id="16" name="椭圆 15"/>
            <p:cNvSpPr/>
            <p:nvPr/>
          </p:nvSpPr>
          <p:spPr>
            <a:xfrm>
              <a:off x="6644306" y="3463616"/>
              <a:ext cx="390542" cy="390542"/>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任意多边形 16"/>
            <p:cNvSpPr/>
            <p:nvPr/>
          </p:nvSpPr>
          <p:spPr>
            <a:xfrm>
              <a:off x="6723773" y="4200478"/>
              <a:ext cx="2702216" cy="1235923"/>
            </a:xfrm>
            <a:custGeom>
              <a:avLst/>
              <a:gdLst>
                <a:gd name="connsiteX0" fmla="*/ 0 w 2702216"/>
                <a:gd name="connsiteY0" fmla="*/ 0 h 1235923"/>
                <a:gd name="connsiteX1" fmla="*/ 2702216 w 2702216"/>
                <a:gd name="connsiteY1" fmla="*/ 0 h 1235923"/>
                <a:gd name="connsiteX2" fmla="*/ 2702216 w 2702216"/>
                <a:gd name="connsiteY2" fmla="*/ 1235923 h 1235923"/>
                <a:gd name="connsiteX3" fmla="*/ 0 w 2702216"/>
                <a:gd name="connsiteY3" fmla="*/ 1235923 h 1235923"/>
                <a:gd name="connsiteX4" fmla="*/ 0 w 2702216"/>
                <a:gd name="connsiteY4" fmla="*/ 0 h 123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2216" h="1235923">
                  <a:moveTo>
                    <a:pt x="0" y="0"/>
                  </a:moveTo>
                  <a:lnTo>
                    <a:pt x="2702216" y="0"/>
                  </a:lnTo>
                  <a:lnTo>
                    <a:pt x="2702216" y="1235923"/>
                  </a:lnTo>
                  <a:lnTo>
                    <a:pt x="0" y="12359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6940" tIns="0" rIns="0" bIns="0" numCol="1" spcCol="1270" anchor="t" anchorCtr="0">
              <a:noAutofit/>
            </a:bodyPr>
            <a:lstStyle/>
            <a:p>
              <a:pPr lvl="0" algn="l" defTabSz="533400">
                <a:lnSpc>
                  <a:spcPct val="90000"/>
                </a:lnSpc>
                <a:spcBef>
                  <a:spcPct val="0"/>
                </a:spcBef>
                <a:spcAft>
                  <a:spcPct val="35000"/>
                </a:spcAft>
              </a:pPr>
              <a:r>
                <a:rPr lang="zh-CN" altLang="en-US" sz="1600" dirty="0">
                  <a:solidFill>
                    <a:schemeClr val="tx1">
                      <a:lumMod val="65000"/>
                      <a:lumOff val="35000"/>
                    </a:schemeClr>
                  </a:solidFill>
                  <a:latin typeface="微软雅黑" pitchFamily="34" charset="-122"/>
                  <a:ea typeface="微软雅黑" pitchFamily="34" charset="-122"/>
                </a:rPr>
                <a:t>品牌对外传播：通过外部渠道和传播规划，让企业实施对外传播的行为，使其有系统、一致的调性</a:t>
              </a:r>
              <a:endParaRPr lang="en-US" sz="1600" dirty="0">
                <a:solidFill>
                  <a:schemeClr val="tx1">
                    <a:lumMod val="65000"/>
                    <a:lumOff val="35000"/>
                  </a:schemeClr>
                </a:solidFill>
                <a:latin typeface="微软雅黑" pitchFamily="34" charset="-122"/>
                <a:ea typeface="微软雅黑" pitchFamily="34" charset="-122"/>
              </a:endParaRPr>
            </a:p>
          </p:txBody>
        </p:sp>
      </p:grpSp>
      <p:sp>
        <p:nvSpPr>
          <p:cNvPr id="5" name="Text Box 12"/>
          <p:cNvSpPr txBox="1">
            <a:spLocks noChangeArrowheads="1"/>
          </p:cNvSpPr>
          <p:nvPr/>
        </p:nvSpPr>
        <p:spPr bwMode="auto">
          <a:xfrm>
            <a:off x="3003659" y="6090538"/>
            <a:ext cx="6512195" cy="492398"/>
          </a:xfrm>
          <a:prstGeom prst="rect">
            <a:avLst/>
          </a:prstGeom>
          <a:noFill/>
          <a:ln w="9525">
            <a:noFill/>
            <a:miter lim="800000"/>
            <a:headEnd/>
            <a:tailEnd/>
          </a:ln>
          <a:effectLst/>
        </p:spPr>
        <p:txBody>
          <a:bodyPr wrap="square" lIns="121876" tIns="60938" rIns="121876" bIns="60938">
            <a:spAutoFit/>
          </a:bodyPr>
          <a:lstStyle/>
          <a:p>
            <a:pPr algn="ctr" defTabSz="914065">
              <a:spcBef>
                <a:spcPct val="50000"/>
              </a:spcBef>
            </a:pPr>
            <a:r>
              <a:rPr lang="zh-CN" altLang="en-US" sz="2400" b="1" kern="0" dirty="0">
                <a:solidFill>
                  <a:prstClr val="black">
                    <a:lumMod val="75000"/>
                    <a:lumOff val="25000"/>
                  </a:prstClr>
                </a:solidFill>
                <a:latin typeface="Microsoft YaHei" charset="0"/>
                <a:ea typeface="Microsoft YaHei" charset="0"/>
                <a:cs typeface="Microsoft YaHei" charset="0"/>
                <a:sym typeface="TradeGothic LT" pitchFamily="-106" charset="0"/>
              </a:rPr>
              <a:t>宏观意义的品牌管理</a:t>
            </a:r>
          </a:p>
        </p:txBody>
      </p:sp>
      <p:sp>
        <p:nvSpPr>
          <p:cNvPr id="7" name="Text Box 12"/>
          <p:cNvSpPr txBox="1">
            <a:spLocks noChangeArrowheads="1"/>
          </p:cNvSpPr>
          <p:nvPr/>
        </p:nvSpPr>
        <p:spPr bwMode="auto">
          <a:xfrm>
            <a:off x="5469913" y="1586201"/>
            <a:ext cx="2585725" cy="400109"/>
          </a:xfrm>
          <a:prstGeom prst="rect">
            <a:avLst/>
          </a:prstGeom>
          <a:noFill/>
          <a:ln w="9525">
            <a:noFill/>
            <a:miter lim="800000"/>
            <a:headEnd/>
            <a:tailEnd/>
          </a:ln>
          <a:effectLst/>
        </p:spPr>
        <p:txBody>
          <a:bodyPr wrap="square">
            <a:spAutoFit/>
          </a:bodyPr>
          <a:lstStyle/>
          <a:p>
            <a:pPr algn="ctr" defTabSz="914065">
              <a:spcBef>
                <a:spcPct val="50000"/>
              </a:spcBef>
            </a:pPr>
            <a:r>
              <a:rPr lang="zh-CN" altLang="en-US" sz="2000" b="1" kern="0" dirty="0">
                <a:solidFill>
                  <a:srgbClr val="E8314A"/>
                </a:solidFill>
                <a:latin typeface="Microsoft YaHei" charset="0"/>
                <a:ea typeface="Microsoft YaHei" charset="0"/>
                <a:cs typeface="Microsoft YaHei" charset="0"/>
                <a:sym typeface="TradeGothic LT" pitchFamily="-106" charset="0"/>
              </a:rPr>
              <a:t>品牌传播</a:t>
            </a:r>
          </a:p>
        </p:txBody>
      </p:sp>
      <p:sp>
        <p:nvSpPr>
          <p:cNvPr id="8" name="Text Box 12"/>
          <p:cNvSpPr txBox="1">
            <a:spLocks noChangeArrowheads="1"/>
          </p:cNvSpPr>
          <p:nvPr/>
        </p:nvSpPr>
        <p:spPr bwMode="auto">
          <a:xfrm>
            <a:off x="818977" y="1586201"/>
            <a:ext cx="2585725" cy="400109"/>
          </a:xfrm>
          <a:prstGeom prst="rect">
            <a:avLst/>
          </a:prstGeom>
          <a:noFill/>
          <a:ln w="9525">
            <a:noFill/>
            <a:miter lim="800000"/>
            <a:headEnd/>
            <a:tailEnd/>
          </a:ln>
          <a:effectLst/>
        </p:spPr>
        <p:txBody>
          <a:bodyPr wrap="square">
            <a:spAutoFit/>
          </a:bodyPr>
          <a:lstStyle/>
          <a:p>
            <a:pPr algn="ctr" defTabSz="914065">
              <a:spcBef>
                <a:spcPct val="50000"/>
              </a:spcBef>
            </a:pPr>
            <a:r>
              <a:rPr lang="zh-CN" altLang="en-US" sz="2000" b="1" kern="0" dirty="0">
                <a:solidFill>
                  <a:srgbClr val="E8314A"/>
                </a:solidFill>
                <a:latin typeface="Microsoft YaHei" charset="0"/>
                <a:ea typeface="Microsoft YaHei" charset="0"/>
                <a:cs typeface="Microsoft YaHei" charset="0"/>
                <a:sym typeface="TradeGothic LT" pitchFamily="-106" charset="0"/>
              </a:rPr>
              <a:t>品牌行为塑造</a:t>
            </a:r>
          </a:p>
        </p:txBody>
      </p:sp>
      <p:sp>
        <p:nvSpPr>
          <p:cNvPr id="9" name="右箭头 8"/>
          <p:cNvSpPr/>
          <p:nvPr/>
        </p:nvSpPr>
        <p:spPr>
          <a:xfrm>
            <a:off x="3404702" y="1615368"/>
            <a:ext cx="898652" cy="35607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6" tIns="60938" rIns="121876" bIns="60938" rtlCol="0" anchor="ctr"/>
          <a:lstStyle/>
          <a:p>
            <a:pPr algn="ctr" defTabSz="914065"/>
            <a:endParaRPr kumimoji="1" lang="zh-CN" altLang="en-US">
              <a:solidFill>
                <a:prstClr val="white"/>
              </a:solidFill>
            </a:endParaRPr>
          </a:p>
        </p:txBody>
      </p:sp>
      <p:sp>
        <p:nvSpPr>
          <p:cNvPr id="10" name="右箭头 9"/>
          <p:cNvSpPr/>
          <p:nvPr/>
        </p:nvSpPr>
        <p:spPr>
          <a:xfrm rot="10800000">
            <a:off x="4303354" y="1615368"/>
            <a:ext cx="1384714" cy="35607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6" tIns="60938" rIns="121876" bIns="60938" rtlCol="0" anchor="ctr"/>
          <a:lstStyle/>
          <a:p>
            <a:pPr algn="ctr" defTabSz="914065"/>
            <a:endParaRPr kumimoji="1" lang="zh-CN" altLang="en-US">
              <a:solidFill>
                <a:prstClr val="white"/>
              </a:solidFill>
            </a:endParaRPr>
          </a:p>
        </p:txBody>
      </p:sp>
      <p:sp>
        <p:nvSpPr>
          <p:cNvPr id="11" name="左右箭头 10"/>
          <p:cNvSpPr/>
          <p:nvPr/>
        </p:nvSpPr>
        <p:spPr>
          <a:xfrm>
            <a:off x="7675488" y="1615368"/>
            <a:ext cx="3538299" cy="356074"/>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6" tIns="60938" rIns="121876" bIns="60938" rtlCol="0" anchor="ctr"/>
          <a:lstStyle/>
          <a:p>
            <a:pPr algn="ctr" defTabSz="914065"/>
            <a:endParaRPr kumimoji="1" lang="zh-CN" altLang="en-US">
              <a:solidFill>
                <a:prstClr val="white"/>
              </a:solidFill>
            </a:endParaRPr>
          </a:p>
        </p:txBody>
      </p:sp>
    </p:spTree>
    <p:extLst>
      <p:ext uri="{BB962C8B-B14F-4D97-AF65-F5344CB8AC3E}">
        <p14:creationId xmlns:p14="http://schemas.microsoft.com/office/powerpoint/2010/main" val="53777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1"/>
          <p:cNvSpPr>
            <a:spLocks noChangeArrowheads="1"/>
          </p:cNvSpPr>
          <p:nvPr/>
        </p:nvSpPr>
        <p:spPr bwMode="auto">
          <a:xfrm>
            <a:off x="660881" y="922287"/>
            <a:ext cx="2145296" cy="401228"/>
          </a:xfrm>
          <a:prstGeom prst="rect">
            <a:avLst/>
          </a:prstGeom>
          <a:noFill/>
          <a:ln>
            <a:noFill/>
          </a:ln>
          <a:extLst/>
        </p:spPr>
        <p:txBody>
          <a:bodyPr wrap="none" lIns="46263" tIns="46263" rIns="46263" bIns="46263" anchor="ctr">
            <a:spAutoFit/>
          </a:bodyPr>
          <a:lstStyle>
            <a:lvl1pPr algn="ctr">
              <a:buFont typeface="Arial" charset="0"/>
              <a:defRPr sz="1600">
                <a:solidFill>
                  <a:srgbClr val="FFFFFF"/>
                </a:solidFill>
                <a:latin typeface="Arial" charset="0"/>
                <a:ea typeface="Helvetica Light" charset="0"/>
                <a:cs typeface="Helvetica Light" charset="0"/>
              </a:defRPr>
            </a:lvl1pPr>
            <a:lvl2pPr marL="742950" indent="-285750" algn="ctr">
              <a:buFont typeface="Arial" charset="0"/>
              <a:defRPr sz="1600">
                <a:solidFill>
                  <a:srgbClr val="FFFFFF"/>
                </a:solidFill>
                <a:latin typeface="Arial" charset="0"/>
                <a:ea typeface="Helvetica Light" charset="0"/>
                <a:cs typeface="Helvetica Light" charset="0"/>
              </a:defRPr>
            </a:lvl2pPr>
            <a:lvl3pPr marL="1143000" indent="-228600" algn="ctr">
              <a:buFont typeface="Arial" charset="0"/>
              <a:defRPr sz="1600">
                <a:solidFill>
                  <a:srgbClr val="FFFFFF"/>
                </a:solidFill>
                <a:latin typeface="Arial" charset="0"/>
                <a:ea typeface="Helvetica Light" charset="0"/>
                <a:cs typeface="Helvetica Light" charset="0"/>
              </a:defRPr>
            </a:lvl3pPr>
            <a:lvl4pPr marL="1600200" indent="-228600" algn="ctr">
              <a:buFont typeface="Arial" charset="0"/>
              <a:defRPr sz="1600">
                <a:solidFill>
                  <a:srgbClr val="FFFFFF"/>
                </a:solidFill>
                <a:latin typeface="Arial" charset="0"/>
                <a:ea typeface="Helvetica Light" charset="0"/>
                <a:cs typeface="Helvetica Light" charset="0"/>
              </a:defRPr>
            </a:lvl4pPr>
            <a:lvl5pPr marL="2057400" indent="-228600" algn="ctr">
              <a:buFont typeface="Arial" charset="0"/>
              <a:defRPr sz="1600">
                <a:solidFill>
                  <a:srgbClr val="FFFFFF"/>
                </a:solidFill>
                <a:latin typeface="Arial" charset="0"/>
                <a:ea typeface="Helvetica Light" charset="0"/>
                <a:cs typeface="Helvetica Light" charset="0"/>
              </a:defRPr>
            </a:lvl5pPr>
            <a:lvl6pPr marL="25146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6pPr>
            <a:lvl7pPr marL="29718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7pPr>
            <a:lvl8pPr marL="34290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8pPr>
            <a:lvl9pPr marL="38862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9pPr>
          </a:lstStyle>
          <a:p>
            <a:pPr algn="l"/>
            <a:r>
              <a:rPr lang="zh-CN" altLang="en-US" sz="2000" b="1" dirty="0">
                <a:solidFill>
                  <a:schemeClr val="tx1">
                    <a:lumMod val="65000"/>
                    <a:lumOff val="35000"/>
                  </a:schemeClr>
                </a:solidFill>
                <a:latin typeface="微软雅黑" pitchFamily="34" charset="-122"/>
                <a:ea typeface="微软雅黑" pitchFamily="34" charset="-122"/>
              </a:rPr>
              <a:t>开场前的自我品牌</a:t>
            </a:r>
          </a:p>
        </p:txBody>
      </p:sp>
      <p:sp>
        <p:nvSpPr>
          <p:cNvPr id="10" name="矩形 9"/>
          <p:cNvSpPr/>
          <p:nvPr/>
        </p:nvSpPr>
        <p:spPr>
          <a:xfrm>
            <a:off x="3730934" y="2036488"/>
            <a:ext cx="7941512" cy="4278066"/>
          </a:xfrm>
          <a:prstGeom prst="rect">
            <a:avLst/>
          </a:prstGeom>
        </p:spPr>
        <p:txBody>
          <a:bodyPr wrap="square" lIns="121890" tIns="60946" rIns="121890" bIns="60946">
            <a:spAutoFit/>
          </a:bodyPr>
          <a:lstStyle/>
          <a:p>
            <a:pPr algn="just">
              <a:lnSpc>
                <a:spcPct val="150000"/>
              </a:lnSpc>
            </a:pPr>
            <a:r>
              <a:rPr lang="zh-CN" altLang="zh-CN" sz="1500" dirty="0">
                <a:solidFill>
                  <a:schemeClr val="tx1">
                    <a:lumMod val="65000"/>
                    <a:lumOff val="35000"/>
                  </a:schemeClr>
                </a:solidFill>
                <a:latin typeface="Microsoft YaHei" charset="0"/>
                <a:ea typeface="Microsoft YaHei" charset="0"/>
                <a:cs typeface="Microsoft YaHei" charset="0"/>
              </a:rPr>
              <a:t>思创客品牌咨询创始人兼</a:t>
            </a:r>
            <a:r>
              <a:rPr lang="en-US" altLang="zh-CN" sz="1500" dirty="0">
                <a:solidFill>
                  <a:schemeClr val="tx1">
                    <a:lumMod val="65000"/>
                    <a:lumOff val="35000"/>
                  </a:schemeClr>
                </a:solidFill>
                <a:latin typeface="Microsoft YaHei" charset="0"/>
                <a:ea typeface="Microsoft YaHei" charset="0"/>
                <a:cs typeface="Microsoft YaHei" charset="0"/>
              </a:rPr>
              <a:t>CEO</a:t>
            </a:r>
            <a:r>
              <a:rPr lang="zh-CN" altLang="zh-CN" sz="1500" dirty="0">
                <a:solidFill>
                  <a:schemeClr val="tx1">
                    <a:lumMod val="65000"/>
                    <a:lumOff val="35000"/>
                  </a:schemeClr>
                </a:solidFill>
                <a:latin typeface="Microsoft YaHei" charset="0"/>
                <a:ea typeface="Microsoft YaHei" charset="0"/>
                <a:cs typeface="Microsoft YaHei" charset="0"/>
              </a:rPr>
              <a:t>，江湖人称</a:t>
            </a:r>
            <a:r>
              <a:rPr lang="en-US" altLang="zh-CN" sz="1500" dirty="0">
                <a:solidFill>
                  <a:schemeClr val="tx1">
                    <a:lumMod val="65000"/>
                    <a:lumOff val="35000"/>
                  </a:schemeClr>
                </a:solidFill>
                <a:latin typeface="Microsoft YaHei" charset="0"/>
                <a:ea typeface="Microsoft YaHei" charset="0"/>
                <a:cs typeface="Microsoft YaHei" charset="0"/>
              </a:rPr>
              <a:t>“</a:t>
            </a:r>
            <a:r>
              <a:rPr lang="zh-CN" altLang="zh-CN" sz="1500" dirty="0">
                <a:solidFill>
                  <a:schemeClr val="tx1">
                    <a:lumMod val="65000"/>
                    <a:lumOff val="35000"/>
                  </a:schemeClr>
                </a:solidFill>
                <a:latin typeface="Microsoft YaHei" charset="0"/>
                <a:ea typeface="Microsoft YaHei" charset="0"/>
                <a:cs typeface="Microsoft YaHei" charset="0"/>
              </a:rPr>
              <a:t>品牌女王克里斯</a:t>
            </a:r>
            <a:r>
              <a:rPr lang="en-US" altLang="zh-CN" sz="1500" dirty="0">
                <a:solidFill>
                  <a:schemeClr val="tx1">
                    <a:lumMod val="65000"/>
                    <a:lumOff val="35000"/>
                  </a:schemeClr>
                </a:solidFill>
                <a:latin typeface="Microsoft YaHei" charset="0"/>
                <a:ea typeface="Microsoft YaHei" charset="0"/>
                <a:cs typeface="Microsoft YaHei" charset="0"/>
              </a:rPr>
              <a:t>”</a:t>
            </a:r>
            <a:r>
              <a:rPr lang="zh-CN" altLang="en-US" sz="1500" dirty="0">
                <a:solidFill>
                  <a:schemeClr val="tx1">
                    <a:lumMod val="65000"/>
                    <a:lumOff val="35000"/>
                  </a:schemeClr>
                </a:solidFill>
                <a:latin typeface="Microsoft YaHei" charset="0"/>
                <a:ea typeface="Microsoft YaHei" charset="0"/>
                <a:cs typeface="Microsoft YaHei" charset="0"/>
              </a:rPr>
              <a:t>，“品牌系统五力模型”发起者。</a:t>
            </a:r>
            <a:endParaRPr lang="en-US" altLang="zh-CN" sz="1500" dirty="0">
              <a:solidFill>
                <a:schemeClr val="tx1">
                  <a:lumMod val="65000"/>
                  <a:lumOff val="35000"/>
                </a:schemeClr>
              </a:solidFill>
              <a:latin typeface="Microsoft YaHei" charset="0"/>
              <a:ea typeface="Microsoft YaHei" charset="0"/>
              <a:cs typeface="Microsoft YaHei" charset="0"/>
            </a:endParaRPr>
          </a:p>
          <a:p>
            <a:pPr algn="just">
              <a:lnSpc>
                <a:spcPct val="150000"/>
              </a:lnSpc>
            </a:pPr>
            <a:endParaRPr lang="en-US" altLang="zh-CN" sz="1500" dirty="0">
              <a:solidFill>
                <a:schemeClr val="tx1">
                  <a:lumMod val="65000"/>
                  <a:lumOff val="35000"/>
                </a:schemeClr>
              </a:solidFill>
              <a:latin typeface="Microsoft YaHei" charset="0"/>
              <a:ea typeface="Microsoft YaHei" charset="0"/>
              <a:cs typeface="Microsoft YaHei" charset="0"/>
            </a:endParaRPr>
          </a:p>
          <a:p>
            <a:pPr algn="just">
              <a:lnSpc>
                <a:spcPct val="150000"/>
              </a:lnSpc>
            </a:pPr>
            <a:r>
              <a:rPr lang="zh-CN" altLang="zh-CN" sz="1500" dirty="0">
                <a:solidFill>
                  <a:schemeClr val="tx1">
                    <a:lumMod val="65000"/>
                    <a:lumOff val="35000"/>
                  </a:schemeClr>
                </a:solidFill>
                <a:latin typeface="Microsoft YaHei" charset="0"/>
                <a:ea typeface="Microsoft YaHei" charset="0"/>
                <a:cs typeface="Microsoft YaHei" charset="0"/>
              </a:rPr>
              <a:t>北京大学双创学院，中国传媒大学经管学院特聘</a:t>
            </a:r>
            <a:r>
              <a:rPr lang="zh-CN" altLang="en-US" sz="1500" dirty="0">
                <a:solidFill>
                  <a:schemeClr val="tx1">
                    <a:lumMod val="65000"/>
                    <a:lumOff val="35000"/>
                  </a:schemeClr>
                </a:solidFill>
                <a:latin typeface="Microsoft YaHei" charset="0"/>
                <a:ea typeface="Microsoft YaHei" charset="0"/>
                <a:cs typeface="Microsoft YaHei" charset="0"/>
              </a:rPr>
              <a:t>讲师</a:t>
            </a:r>
            <a:r>
              <a:rPr lang="zh-CN" altLang="zh-CN" sz="1500" dirty="0">
                <a:solidFill>
                  <a:schemeClr val="tx1">
                    <a:lumMod val="65000"/>
                    <a:lumOff val="35000"/>
                  </a:schemeClr>
                </a:solidFill>
                <a:latin typeface="Microsoft YaHei" charset="0"/>
                <a:ea typeface="Microsoft YaHei" charset="0"/>
                <a:cs typeface="Microsoft YaHei" charset="0"/>
              </a:rPr>
              <a:t>，馒头商学院</a:t>
            </a:r>
            <a:r>
              <a:rPr lang="zh-CN" altLang="en-US" sz="1500" dirty="0">
                <a:solidFill>
                  <a:schemeClr val="tx1">
                    <a:lumMod val="65000"/>
                    <a:lumOff val="35000"/>
                  </a:schemeClr>
                </a:solidFill>
                <a:latin typeface="Microsoft YaHei" charset="0"/>
                <a:ea typeface="Microsoft YaHei" charset="0"/>
                <a:cs typeface="Microsoft YaHei" charset="0"/>
              </a:rPr>
              <a:t>明星</a:t>
            </a:r>
            <a:r>
              <a:rPr lang="zh-CN" altLang="zh-CN" sz="1500" dirty="0">
                <a:solidFill>
                  <a:schemeClr val="tx1">
                    <a:lumMod val="65000"/>
                    <a:lumOff val="35000"/>
                  </a:schemeClr>
                </a:solidFill>
                <a:latin typeface="Microsoft YaHei" charset="0"/>
                <a:ea typeface="Microsoft YaHei" charset="0"/>
                <a:cs typeface="Microsoft YaHei" charset="0"/>
              </a:rPr>
              <a:t>导师</a:t>
            </a:r>
            <a:r>
              <a:rPr lang="zh-CN" altLang="en-US" sz="1500" dirty="0">
                <a:solidFill>
                  <a:schemeClr val="tx1">
                    <a:lumMod val="65000"/>
                    <a:lumOff val="35000"/>
                  </a:schemeClr>
                </a:solidFill>
                <a:latin typeface="Microsoft YaHei" charset="0"/>
                <a:ea typeface="Microsoft YaHei" charset="0"/>
                <a:cs typeface="Microsoft YaHei" charset="0"/>
              </a:rPr>
              <a:t>之一。</a:t>
            </a:r>
            <a:r>
              <a:rPr lang="zh-CN" altLang="zh-CN" sz="1500" dirty="0">
                <a:solidFill>
                  <a:schemeClr val="tx1">
                    <a:lumMod val="65000"/>
                    <a:lumOff val="35000"/>
                  </a:schemeClr>
                </a:solidFill>
                <a:latin typeface="Microsoft YaHei" charset="0"/>
                <a:ea typeface="Microsoft YaHei" charset="0"/>
                <a:cs typeface="Microsoft YaHei" charset="0"/>
              </a:rPr>
              <a:t>创业邦、钛媒体、 </a:t>
            </a:r>
            <a:r>
              <a:rPr lang="en-US" altLang="zh-CN" sz="1500" dirty="0">
                <a:solidFill>
                  <a:schemeClr val="tx1">
                    <a:lumMod val="65000"/>
                    <a:lumOff val="35000"/>
                  </a:schemeClr>
                </a:solidFill>
                <a:latin typeface="Microsoft YaHei" charset="0"/>
                <a:ea typeface="Microsoft YaHei" charset="0"/>
                <a:cs typeface="Microsoft YaHei" charset="0"/>
              </a:rPr>
              <a:t>AA</a:t>
            </a:r>
            <a:r>
              <a:rPr lang="zh-CN" altLang="zh-CN" sz="1500" dirty="0">
                <a:solidFill>
                  <a:schemeClr val="tx1">
                    <a:lumMod val="65000"/>
                    <a:lumOff val="35000"/>
                  </a:schemeClr>
                </a:solidFill>
                <a:latin typeface="Microsoft YaHei" charset="0"/>
                <a:ea typeface="Microsoft YaHei" charset="0"/>
                <a:cs typeface="Microsoft YaHei" charset="0"/>
              </a:rPr>
              <a:t>加速器、北大孵化器</a:t>
            </a:r>
            <a:r>
              <a:rPr lang="zh-CN" altLang="en-US" sz="1500" dirty="0">
                <a:solidFill>
                  <a:schemeClr val="tx1">
                    <a:lumMod val="65000"/>
                    <a:lumOff val="35000"/>
                  </a:schemeClr>
                </a:solidFill>
                <a:latin typeface="Microsoft YaHei" charset="0"/>
                <a:ea typeface="Microsoft YaHei" charset="0"/>
                <a:cs typeface="Microsoft YaHei" charset="0"/>
              </a:rPr>
              <a:t>，青山资本</a:t>
            </a:r>
            <a:r>
              <a:rPr lang="zh-CN" altLang="zh-CN" sz="1500" dirty="0">
                <a:solidFill>
                  <a:schemeClr val="tx1">
                    <a:lumMod val="65000"/>
                    <a:lumOff val="35000"/>
                  </a:schemeClr>
                </a:solidFill>
                <a:latin typeface="Microsoft YaHei" charset="0"/>
                <a:ea typeface="Microsoft YaHei" charset="0"/>
                <a:cs typeface="Microsoft YaHei" charset="0"/>
              </a:rPr>
              <a:t>等多家创业机构导师。</a:t>
            </a:r>
            <a:endParaRPr lang="en-US" altLang="zh-CN" sz="1500" dirty="0">
              <a:solidFill>
                <a:schemeClr val="tx1">
                  <a:lumMod val="65000"/>
                  <a:lumOff val="35000"/>
                </a:schemeClr>
              </a:solidFill>
              <a:latin typeface="Microsoft YaHei" charset="0"/>
              <a:ea typeface="Microsoft YaHei" charset="0"/>
              <a:cs typeface="Microsoft YaHei" charset="0"/>
            </a:endParaRPr>
          </a:p>
          <a:p>
            <a:pPr algn="just">
              <a:lnSpc>
                <a:spcPct val="150000"/>
              </a:lnSpc>
            </a:pPr>
            <a:endParaRPr lang="zh-CN" altLang="zh-CN" sz="1500" dirty="0">
              <a:solidFill>
                <a:schemeClr val="tx1">
                  <a:lumMod val="65000"/>
                  <a:lumOff val="35000"/>
                </a:schemeClr>
              </a:solidFill>
              <a:latin typeface="Microsoft YaHei" charset="0"/>
              <a:ea typeface="Microsoft YaHei" charset="0"/>
              <a:cs typeface="Microsoft YaHei" charset="0"/>
            </a:endParaRPr>
          </a:p>
          <a:p>
            <a:pPr algn="just">
              <a:lnSpc>
                <a:spcPct val="150000"/>
              </a:lnSpc>
            </a:pPr>
            <a:r>
              <a:rPr lang="zh-CN" altLang="zh-CN" sz="1500" dirty="0">
                <a:solidFill>
                  <a:schemeClr val="tx1">
                    <a:lumMod val="65000"/>
                    <a:lumOff val="35000"/>
                  </a:schemeClr>
                </a:solidFill>
                <a:latin typeface="Microsoft YaHei" charset="0"/>
                <a:ea typeface="Microsoft YaHei" charset="0"/>
                <a:cs typeface="Microsoft YaHei" charset="0"/>
              </a:rPr>
              <a:t>创业前先后在</a:t>
            </a:r>
            <a:r>
              <a:rPr lang="zh-CN" altLang="en-US" sz="1500" dirty="0">
                <a:solidFill>
                  <a:schemeClr val="tx1">
                    <a:lumMod val="65000"/>
                    <a:lumOff val="35000"/>
                  </a:schemeClr>
                </a:solidFill>
                <a:latin typeface="Microsoft YaHei" charset="0"/>
                <a:ea typeface="Microsoft YaHei" charset="0"/>
                <a:cs typeface="Microsoft YaHei" charset="0"/>
              </a:rPr>
              <a:t>全球知名</a:t>
            </a:r>
            <a:r>
              <a:rPr lang="zh-CN" altLang="zh-CN" sz="1500" dirty="0">
                <a:solidFill>
                  <a:schemeClr val="tx1">
                    <a:lumMod val="65000"/>
                    <a:lumOff val="35000"/>
                  </a:schemeClr>
                </a:solidFill>
                <a:latin typeface="Microsoft YaHei" charset="0"/>
                <a:ea typeface="Microsoft YaHei" charset="0"/>
                <a:cs typeface="Microsoft YaHei" charset="0"/>
              </a:rPr>
              <a:t>品牌咨询公司</a:t>
            </a:r>
            <a:r>
              <a:rPr lang="en-US" altLang="zh-CN" sz="1500" dirty="0" err="1">
                <a:solidFill>
                  <a:schemeClr val="tx1">
                    <a:lumMod val="65000"/>
                    <a:lumOff val="35000"/>
                  </a:schemeClr>
                </a:solidFill>
                <a:latin typeface="Microsoft YaHei" charset="0"/>
                <a:ea typeface="Microsoft YaHei" charset="0"/>
                <a:cs typeface="Microsoft YaHei" charset="0"/>
              </a:rPr>
              <a:t>FutureBrand</a:t>
            </a:r>
            <a:r>
              <a:rPr lang="zh-CN" altLang="en-US" sz="1500" dirty="0">
                <a:solidFill>
                  <a:schemeClr val="tx1">
                    <a:lumMod val="65000"/>
                    <a:lumOff val="35000"/>
                  </a:schemeClr>
                </a:solidFill>
                <a:latin typeface="Microsoft YaHei" charset="0"/>
                <a:ea typeface="Microsoft YaHei" charset="0"/>
                <a:cs typeface="Microsoft YaHei" charset="0"/>
              </a:rPr>
              <a:t>，</a:t>
            </a:r>
            <a:r>
              <a:rPr lang="en-US" altLang="zh-CN" sz="1500" dirty="0" err="1">
                <a:solidFill>
                  <a:schemeClr val="tx1">
                    <a:lumMod val="65000"/>
                    <a:lumOff val="35000"/>
                  </a:schemeClr>
                </a:solidFill>
                <a:latin typeface="Microsoft YaHei" charset="0"/>
                <a:ea typeface="Microsoft YaHei" charset="0"/>
                <a:cs typeface="Microsoft YaHei" charset="0"/>
              </a:rPr>
              <a:t>Siegelgale</a:t>
            </a:r>
            <a:r>
              <a:rPr lang="zh-CN" altLang="en-US" sz="1500" dirty="0">
                <a:solidFill>
                  <a:schemeClr val="tx1">
                    <a:lumMod val="65000"/>
                    <a:lumOff val="35000"/>
                  </a:schemeClr>
                </a:solidFill>
                <a:latin typeface="Microsoft YaHei" charset="0"/>
                <a:ea typeface="Microsoft YaHei" charset="0"/>
                <a:cs typeface="Microsoft YaHei" charset="0"/>
              </a:rPr>
              <a:t>等机构工作，十五</a:t>
            </a:r>
            <a:r>
              <a:rPr lang="zh-CN" altLang="zh-CN" sz="1500" dirty="0">
                <a:solidFill>
                  <a:schemeClr val="tx1">
                    <a:lumMod val="65000"/>
                    <a:lumOff val="35000"/>
                  </a:schemeClr>
                </a:solidFill>
                <a:latin typeface="Microsoft YaHei" charset="0"/>
                <a:ea typeface="Microsoft YaHei" charset="0"/>
                <a:cs typeface="Microsoft YaHei" charset="0"/>
              </a:rPr>
              <a:t>年品牌咨询</a:t>
            </a:r>
            <a:r>
              <a:rPr lang="zh-CN" altLang="en-US" sz="1500" dirty="0">
                <a:solidFill>
                  <a:schemeClr val="tx1">
                    <a:lumMod val="65000"/>
                    <a:lumOff val="35000"/>
                  </a:schemeClr>
                </a:solidFill>
                <a:latin typeface="Microsoft YaHei" charset="0"/>
                <a:ea typeface="Microsoft YaHei" charset="0"/>
                <a:cs typeface="Microsoft YaHei" charset="0"/>
              </a:rPr>
              <a:t>顾问从业</a:t>
            </a:r>
            <a:r>
              <a:rPr lang="zh-CN" altLang="zh-CN" sz="1500" dirty="0">
                <a:solidFill>
                  <a:schemeClr val="tx1">
                    <a:lumMod val="65000"/>
                    <a:lumOff val="35000"/>
                  </a:schemeClr>
                </a:solidFill>
                <a:latin typeface="Microsoft YaHei" charset="0"/>
                <a:ea typeface="Microsoft YaHei" charset="0"/>
                <a:cs typeface="Microsoft YaHei" charset="0"/>
              </a:rPr>
              <a:t>经验，</a:t>
            </a:r>
            <a:r>
              <a:rPr lang="zh-CN" altLang="en-US" sz="1500" dirty="0">
                <a:solidFill>
                  <a:schemeClr val="tx1">
                    <a:lumMod val="65000"/>
                    <a:lumOff val="35000"/>
                  </a:schemeClr>
                </a:solidFill>
                <a:latin typeface="Microsoft YaHei" charset="0"/>
                <a:ea typeface="Microsoft YaHei" charset="0"/>
                <a:cs typeface="Microsoft YaHei" charset="0"/>
              </a:rPr>
              <a:t>李宁，联想，中国奥委会等多个品牌项目参与者和主导者，创业后从</a:t>
            </a:r>
            <a:r>
              <a:rPr lang="en-US" altLang="zh-CN" sz="1500" dirty="0">
                <a:solidFill>
                  <a:schemeClr val="tx1">
                    <a:lumMod val="65000"/>
                    <a:lumOff val="35000"/>
                  </a:schemeClr>
                </a:solidFill>
                <a:latin typeface="Microsoft YaHei" charset="0"/>
                <a:ea typeface="Microsoft YaHei" charset="0"/>
                <a:cs typeface="Microsoft YaHei" charset="0"/>
              </a:rPr>
              <a:t>0</a:t>
            </a:r>
            <a:r>
              <a:rPr lang="zh-CN" altLang="en-US" sz="1500" dirty="0">
                <a:solidFill>
                  <a:schemeClr val="tx1">
                    <a:lumMod val="65000"/>
                    <a:lumOff val="35000"/>
                  </a:schemeClr>
                </a:solidFill>
                <a:latin typeface="Microsoft YaHei" charset="0"/>
                <a:ea typeface="Microsoft YaHei" charset="0"/>
                <a:cs typeface="Microsoft YaHei" charset="0"/>
              </a:rPr>
              <a:t>到</a:t>
            </a:r>
            <a:r>
              <a:rPr lang="en-US" altLang="zh-CN" sz="1500" dirty="0">
                <a:solidFill>
                  <a:schemeClr val="tx1">
                    <a:lumMod val="65000"/>
                    <a:lumOff val="35000"/>
                  </a:schemeClr>
                </a:solidFill>
                <a:latin typeface="Microsoft YaHei" charset="0"/>
                <a:ea typeface="Microsoft YaHei" charset="0"/>
                <a:cs typeface="Microsoft YaHei" charset="0"/>
              </a:rPr>
              <a:t>1</a:t>
            </a:r>
            <a:r>
              <a:rPr lang="zh-CN" altLang="en-US" sz="1500" dirty="0">
                <a:solidFill>
                  <a:schemeClr val="tx1">
                    <a:lumMod val="65000"/>
                    <a:lumOff val="35000"/>
                  </a:schemeClr>
                </a:solidFill>
                <a:latin typeface="Microsoft YaHei" charset="0"/>
                <a:ea typeface="Microsoft YaHei" charset="0"/>
                <a:cs typeface="Microsoft YaHei" charset="0"/>
              </a:rPr>
              <a:t>参与建设</a:t>
            </a:r>
            <a:r>
              <a:rPr lang="zh-CN" altLang="zh-CN" sz="1500" dirty="0">
                <a:solidFill>
                  <a:schemeClr val="tx1">
                    <a:lumMod val="65000"/>
                    <a:lumOff val="35000"/>
                  </a:schemeClr>
                </a:solidFill>
                <a:latin typeface="Microsoft YaHei" charset="0"/>
                <a:ea typeface="Microsoft YaHei" charset="0"/>
                <a:cs typeface="Microsoft YaHei" charset="0"/>
              </a:rPr>
              <a:t>大姨吗，名医主刀，</a:t>
            </a:r>
            <a:r>
              <a:rPr lang="zh-CN" altLang="en-US" sz="1500" dirty="0">
                <a:solidFill>
                  <a:schemeClr val="tx1">
                    <a:lumMod val="65000"/>
                    <a:lumOff val="35000"/>
                  </a:schemeClr>
                </a:solidFill>
                <a:latin typeface="Microsoft YaHei" charset="0"/>
                <a:ea typeface="Microsoft YaHei" charset="0"/>
                <a:cs typeface="Microsoft YaHei" charset="0"/>
              </a:rPr>
              <a:t>地球港，生活家，</a:t>
            </a:r>
            <a:r>
              <a:rPr lang="en-US" altLang="zh-CN" sz="1500" dirty="0" err="1">
                <a:solidFill>
                  <a:schemeClr val="tx1">
                    <a:lumMod val="65000"/>
                    <a:lumOff val="35000"/>
                  </a:schemeClr>
                </a:solidFill>
                <a:latin typeface="Microsoft YaHei" charset="0"/>
                <a:ea typeface="Microsoft YaHei" charset="0"/>
                <a:cs typeface="Microsoft YaHei" charset="0"/>
              </a:rPr>
              <a:t>lyncmed</a:t>
            </a:r>
            <a:r>
              <a:rPr lang="zh-CN" altLang="en-US" sz="1500" dirty="0">
                <a:solidFill>
                  <a:schemeClr val="tx1">
                    <a:lumMod val="65000"/>
                    <a:lumOff val="35000"/>
                  </a:schemeClr>
                </a:solidFill>
                <a:latin typeface="Microsoft YaHei" charset="0"/>
                <a:ea typeface="Microsoft YaHei" charset="0"/>
                <a:cs typeface="Microsoft YaHei" charset="0"/>
              </a:rPr>
              <a:t>，</a:t>
            </a:r>
            <a:r>
              <a:rPr lang="zh-CN" altLang="zh-CN" sz="1500" dirty="0">
                <a:solidFill>
                  <a:schemeClr val="tx1">
                    <a:lumMod val="65000"/>
                    <a:lumOff val="35000"/>
                  </a:schemeClr>
                </a:solidFill>
                <a:latin typeface="Microsoft YaHei" charset="0"/>
                <a:ea typeface="Microsoft YaHei" charset="0"/>
                <a:cs typeface="Microsoft YaHei" charset="0"/>
              </a:rPr>
              <a:t>嫣然基金等</a:t>
            </a:r>
            <a:r>
              <a:rPr lang="zh-CN" altLang="en-US" sz="1500" dirty="0">
                <a:solidFill>
                  <a:schemeClr val="tx1">
                    <a:lumMod val="65000"/>
                    <a:lumOff val="35000"/>
                  </a:schemeClr>
                </a:solidFill>
                <a:latin typeface="Microsoft YaHei" charset="0"/>
                <a:ea typeface="Microsoft YaHei" charset="0"/>
                <a:cs typeface="Microsoft YaHei" charset="0"/>
              </a:rPr>
              <a:t>多家公司品牌体系</a:t>
            </a:r>
            <a:r>
              <a:rPr lang="zh-CN" altLang="zh-CN" sz="1500" dirty="0">
                <a:solidFill>
                  <a:schemeClr val="tx1">
                    <a:lumMod val="65000"/>
                    <a:lumOff val="35000"/>
                  </a:schemeClr>
                </a:solidFill>
                <a:latin typeface="Microsoft YaHei" charset="0"/>
                <a:ea typeface="Microsoft YaHei" charset="0"/>
                <a:cs typeface="Microsoft YaHei" charset="0"/>
              </a:rPr>
              <a:t>。</a:t>
            </a:r>
            <a:r>
              <a:rPr lang="zh-CN" altLang="en-US" sz="1500" dirty="0">
                <a:solidFill>
                  <a:schemeClr val="tx1">
                    <a:lumMod val="65000"/>
                    <a:lumOff val="35000"/>
                  </a:schemeClr>
                </a:solidFill>
                <a:latin typeface="Microsoft YaHei" charset="0"/>
                <a:ea typeface="Microsoft YaHei" charset="0"/>
                <a:cs typeface="Microsoft YaHei" charset="0"/>
              </a:rPr>
              <a:t>对品牌思维运用和品牌系统建设有独到观点，</a:t>
            </a:r>
            <a:r>
              <a:rPr lang="zh-CN" altLang="zh-CN" sz="1500" dirty="0">
                <a:solidFill>
                  <a:schemeClr val="tx1">
                    <a:lumMod val="65000"/>
                    <a:lumOff val="35000"/>
                  </a:schemeClr>
                </a:solidFill>
                <a:latin typeface="Microsoft YaHei" charset="0"/>
                <a:ea typeface="Microsoft YaHei" charset="0"/>
                <a:cs typeface="Microsoft YaHei" charset="0"/>
              </a:rPr>
              <a:t> “理性学院派＋鸡血实战派”</a:t>
            </a:r>
            <a:r>
              <a:rPr lang="zh-CN" altLang="en-US" sz="1500" dirty="0">
                <a:solidFill>
                  <a:schemeClr val="tx1">
                    <a:lumMod val="65000"/>
                    <a:lumOff val="35000"/>
                  </a:schemeClr>
                </a:solidFill>
                <a:latin typeface="Microsoft YaHei" charset="0"/>
                <a:ea typeface="Microsoft YaHei" charset="0"/>
                <a:cs typeface="Microsoft YaHei" charset="0"/>
              </a:rPr>
              <a:t>。</a:t>
            </a:r>
            <a:endParaRPr lang="en-US" altLang="zh-CN" sz="1500" dirty="0">
              <a:solidFill>
                <a:schemeClr val="tx1">
                  <a:lumMod val="65000"/>
                  <a:lumOff val="35000"/>
                </a:schemeClr>
              </a:solidFill>
              <a:latin typeface="Microsoft YaHei" charset="0"/>
              <a:ea typeface="Microsoft YaHei" charset="0"/>
              <a:cs typeface="Microsoft YaHei" charset="0"/>
            </a:endParaRPr>
          </a:p>
          <a:p>
            <a:pPr algn="just">
              <a:lnSpc>
                <a:spcPct val="150000"/>
              </a:lnSpc>
            </a:pPr>
            <a:endParaRPr lang="zh-CN" altLang="zh-CN" sz="1500" dirty="0">
              <a:solidFill>
                <a:schemeClr val="tx1">
                  <a:lumMod val="65000"/>
                  <a:lumOff val="35000"/>
                </a:schemeClr>
              </a:solidFill>
              <a:latin typeface="Microsoft YaHei" charset="0"/>
              <a:ea typeface="Microsoft YaHei" charset="0"/>
              <a:cs typeface="Microsoft YaHei" charset="0"/>
            </a:endParaRPr>
          </a:p>
          <a:p>
            <a:pPr algn="just">
              <a:lnSpc>
                <a:spcPct val="150000"/>
              </a:lnSpc>
            </a:pPr>
            <a:r>
              <a:rPr lang="zh-CN" altLang="zh-CN" sz="1500" dirty="0">
                <a:solidFill>
                  <a:schemeClr val="tx1">
                    <a:lumMod val="65000"/>
                    <a:lumOff val="35000"/>
                  </a:schemeClr>
                </a:solidFill>
                <a:latin typeface="Microsoft YaHei" charset="0"/>
                <a:ea typeface="Microsoft YaHei" charset="0"/>
                <a:cs typeface="Microsoft YaHei" charset="0"/>
              </a:rPr>
              <a:t>同时为微信公众号“克里斯慢写纪”创始人</a:t>
            </a:r>
            <a:r>
              <a:rPr lang="zh-CN" altLang="en-US" sz="1500" dirty="0">
                <a:solidFill>
                  <a:schemeClr val="tx1">
                    <a:lumMod val="65000"/>
                    <a:lumOff val="35000"/>
                  </a:schemeClr>
                </a:solidFill>
                <a:latin typeface="Microsoft YaHei" charset="0"/>
                <a:ea typeface="Microsoft YaHei" charset="0"/>
                <a:cs typeface="Microsoft YaHei" charset="0"/>
              </a:rPr>
              <a:t>，“痴迷养成计划”发起人。</a:t>
            </a:r>
            <a:endParaRPr lang="zh-CN" altLang="zh-CN" sz="1500" dirty="0">
              <a:solidFill>
                <a:schemeClr val="tx1">
                  <a:lumMod val="65000"/>
                  <a:lumOff val="35000"/>
                </a:schemeClr>
              </a:solidFill>
              <a:latin typeface="Microsoft YaHei" charset="0"/>
              <a:ea typeface="Microsoft YaHei" charset="0"/>
              <a:cs typeface="Microsoft YaHei" charset="0"/>
            </a:endParaRPr>
          </a:p>
        </p:txBody>
      </p:sp>
      <p:sp>
        <p:nvSpPr>
          <p:cNvPr id="11" name="文本框 10"/>
          <p:cNvSpPr txBox="1">
            <a:spLocks noChangeArrowheads="1"/>
          </p:cNvSpPr>
          <p:nvPr/>
        </p:nvSpPr>
        <p:spPr bwMode="auto">
          <a:xfrm>
            <a:off x="260794" y="5422403"/>
            <a:ext cx="3909634" cy="67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0988" tIns="80493" rIns="160988" bIns="80493">
            <a:spAutoFit/>
          </a:bodyPr>
          <a:lstStyle>
            <a:lvl1pPr algn="ctr">
              <a:buFont typeface="Arial" charset="0"/>
              <a:defRPr sz="1600">
                <a:solidFill>
                  <a:srgbClr val="FFFFFF"/>
                </a:solidFill>
                <a:latin typeface="Arial" charset="0"/>
                <a:ea typeface="Helvetica Light" charset="0"/>
                <a:cs typeface="Helvetica Light" charset="0"/>
              </a:defRPr>
            </a:lvl1pPr>
            <a:lvl2pPr marL="742950" indent="-285750" algn="ctr">
              <a:buFont typeface="Arial" charset="0"/>
              <a:defRPr sz="1600">
                <a:solidFill>
                  <a:srgbClr val="FFFFFF"/>
                </a:solidFill>
                <a:latin typeface="Arial" charset="0"/>
                <a:ea typeface="Helvetica Light" charset="0"/>
                <a:cs typeface="Helvetica Light" charset="0"/>
              </a:defRPr>
            </a:lvl2pPr>
            <a:lvl3pPr marL="1143000" indent="-228600" algn="ctr">
              <a:buFont typeface="Arial" charset="0"/>
              <a:defRPr sz="1600">
                <a:solidFill>
                  <a:srgbClr val="FFFFFF"/>
                </a:solidFill>
                <a:latin typeface="Arial" charset="0"/>
                <a:ea typeface="Helvetica Light" charset="0"/>
                <a:cs typeface="Helvetica Light" charset="0"/>
              </a:defRPr>
            </a:lvl3pPr>
            <a:lvl4pPr marL="1600200" indent="-228600" algn="ctr">
              <a:buFont typeface="Arial" charset="0"/>
              <a:defRPr sz="1600">
                <a:solidFill>
                  <a:srgbClr val="FFFFFF"/>
                </a:solidFill>
                <a:latin typeface="Arial" charset="0"/>
                <a:ea typeface="Helvetica Light" charset="0"/>
                <a:cs typeface="Helvetica Light" charset="0"/>
              </a:defRPr>
            </a:lvl4pPr>
            <a:lvl5pPr marL="2057400" indent="-228600" algn="ctr">
              <a:buFont typeface="Arial" charset="0"/>
              <a:defRPr sz="1600">
                <a:solidFill>
                  <a:srgbClr val="FFFFFF"/>
                </a:solidFill>
                <a:latin typeface="Arial" charset="0"/>
                <a:ea typeface="Helvetica Light" charset="0"/>
                <a:cs typeface="Helvetica Light" charset="0"/>
              </a:defRPr>
            </a:lvl5pPr>
            <a:lvl6pPr marL="25146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6pPr>
            <a:lvl7pPr marL="29718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7pPr>
            <a:lvl8pPr marL="34290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8pPr>
            <a:lvl9pPr marL="38862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9pPr>
          </a:lstStyle>
          <a:p>
            <a:r>
              <a:rPr lang="zh-CN" altLang="en-US" sz="2000" baseline="30000" dirty="0">
                <a:solidFill>
                  <a:schemeClr val="tx1">
                    <a:lumMod val="65000"/>
                    <a:lumOff val="35000"/>
                  </a:schemeClr>
                </a:solidFill>
                <a:latin typeface="微软雅黑" charset="0"/>
                <a:ea typeface="微软雅黑" charset="0"/>
              </a:rPr>
              <a:t>思创客创始人兼CEO</a:t>
            </a:r>
          </a:p>
          <a:p>
            <a:r>
              <a:rPr lang="zh-CN" altLang="en-US" sz="2000" dirty="0">
                <a:solidFill>
                  <a:schemeClr val="tx1">
                    <a:lumMod val="65000"/>
                    <a:lumOff val="35000"/>
                  </a:schemeClr>
                </a:solidFill>
                <a:latin typeface="微软雅黑" charset="0"/>
                <a:ea typeface="微软雅黑" charset="0"/>
                <a:cs typeface="方正兰亭黑简体" charset="0"/>
                <a:sym typeface="方正姚体" charset="0"/>
              </a:rPr>
              <a:t>创业品牌第一外脑</a:t>
            </a:r>
            <a:endParaRPr lang="zh-CN" altLang="en-US" sz="2000" baseline="30000" dirty="0">
              <a:solidFill>
                <a:schemeClr val="tx1">
                  <a:lumMod val="65000"/>
                  <a:lumOff val="35000"/>
                </a:schemeClr>
              </a:solidFill>
              <a:latin typeface="微软雅黑" charset="0"/>
              <a:ea typeface="微软雅黑" charset="0"/>
            </a:endParaRPr>
          </a:p>
        </p:txBody>
      </p:sp>
      <p:sp>
        <p:nvSpPr>
          <p:cNvPr id="12" name="文本框 11"/>
          <p:cNvSpPr txBox="1">
            <a:spLocks noChangeArrowheads="1"/>
          </p:cNvSpPr>
          <p:nvPr/>
        </p:nvSpPr>
        <p:spPr bwMode="auto">
          <a:xfrm>
            <a:off x="600897" y="4931574"/>
            <a:ext cx="3348696" cy="40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0988" tIns="80493" rIns="160988" bIns="80493">
            <a:spAutoFit/>
          </a:bodyPr>
          <a:lstStyle>
            <a:lvl1pPr algn="ctr">
              <a:buFont typeface="Arial" charset="0"/>
              <a:defRPr sz="1600">
                <a:solidFill>
                  <a:srgbClr val="FFFFFF"/>
                </a:solidFill>
                <a:latin typeface="Arial" charset="0"/>
                <a:ea typeface="Helvetica Light" charset="0"/>
                <a:cs typeface="Helvetica Light" charset="0"/>
              </a:defRPr>
            </a:lvl1pPr>
            <a:lvl2pPr marL="742950" indent="-285750" algn="ctr">
              <a:buFont typeface="Arial" charset="0"/>
              <a:defRPr sz="1600">
                <a:solidFill>
                  <a:srgbClr val="FFFFFF"/>
                </a:solidFill>
                <a:latin typeface="Arial" charset="0"/>
                <a:ea typeface="Helvetica Light" charset="0"/>
                <a:cs typeface="Helvetica Light" charset="0"/>
              </a:defRPr>
            </a:lvl2pPr>
            <a:lvl3pPr marL="1143000" indent="-228600" algn="ctr">
              <a:buFont typeface="Arial" charset="0"/>
              <a:defRPr sz="1600">
                <a:solidFill>
                  <a:srgbClr val="FFFFFF"/>
                </a:solidFill>
                <a:latin typeface="Arial" charset="0"/>
                <a:ea typeface="Helvetica Light" charset="0"/>
                <a:cs typeface="Helvetica Light" charset="0"/>
              </a:defRPr>
            </a:lvl3pPr>
            <a:lvl4pPr marL="1600200" indent="-228600" algn="ctr">
              <a:buFont typeface="Arial" charset="0"/>
              <a:defRPr sz="1600">
                <a:solidFill>
                  <a:srgbClr val="FFFFFF"/>
                </a:solidFill>
                <a:latin typeface="Arial" charset="0"/>
                <a:ea typeface="Helvetica Light" charset="0"/>
                <a:cs typeface="Helvetica Light" charset="0"/>
              </a:defRPr>
            </a:lvl4pPr>
            <a:lvl5pPr marL="2057400" indent="-228600" algn="ctr">
              <a:buFont typeface="Arial" charset="0"/>
              <a:defRPr sz="1600">
                <a:solidFill>
                  <a:srgbClr val="FFFFFF"/>
                </a:solidFill>
                <a:latin typeface="Arial" charset="0"/>
                <a:ea typeface="Helvetica Light" charset="0"/>
                <a:cs typeface="Helvetica Light" charset="0"/>
              </a:defRPr>
            </a:lvl5pPr>
            <a:lvl6pPr marL="25146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6pPr>
            <a:lvl7pPr marL="29718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7pPr>
            <a:lvl8pPr marL="34290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8pPr>
            <a:lvl9pPr marL="3886200" indent="-228600" algn="ctr" defTabSz="584200" eaLnBrk="0" fontAlgn="base" hangingPunct="0">
              <a:spcBef>
                <a:spcPct val="0"/>
              </a:spcBef>
              <a:spcAft>
                <a:spcPct val="0"/>
              </a:spcAft>
              <a:buFont typeface="Arial" charset="0"/>
              <a:defRPr sz="1600">
                <a:solidFill>
                  <a:srgbClr val="FFFFFF"/>
                </a:solidFill>
                <a:latin typeface="Arial" charset="0"/>
                <a:ea typeface="Helvetica Light" charset="0"/>
                <a:cs typeface="Helvetica Light" charset="0"/>
              </a:defRPr>
            </a:lvl9pPr>
          </a:lstStyle>
          <a:p>
            <a:r>
              <a:rPr lang="zh-CN" altLang="en-US" dirty="0">
                <a:solidFill>
                  <a:schemeClr val="tx1">
                    <a:lumMod val="65000"/>
                    <a:lumOff val="35000"/>
                  </a:schemeClr>
                </a:solidFill>
                <a:latin typeface="微软雅黑" charset="0"/>
                <a:ea typeface="微软雅黑" charset="0"/>
              </a:rPr>
              <a:t>李婷 Kris</a:t>
            </a:r>
          </a:p>
        </p:txBody>
      </p:sp>
      <p:pic>
        <p:nvPicPr>
          <p:cNvPr id="8" name="图片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0016" y="2036488"/>
            <a:ext cx="2411196" cy="2895089"/>
          </a:xfrm>
          <a:prstGeom prst="rect">
            <a:avLst/>
          </a:prstGeom>
        </p:spPr>
      </p:pic>
    </p:spTree>
    <p:extLst>
      <p:ext uri="{BB962C8B-B14F-4D97-AF65-F5344CB8AC3E}">
        <p14:creationId xmlns:p14="http://schemas.microsoft.com/office/powerpoint/2010/main" val="818328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643907" y="962259"/>
            <a:ext cx="5479519" cy="370428"/>
          </a:xfrm>
          <a:noFill/>
          <a:ln>
            <a:noFill/>
          </a:ln>
        </p:spPr>
        <p:txBody>
          <a:bodyPr wrap="none" lIns="46263" tIns="46263" rIns="46263" bIns="46263" anchor="ctr">
            <a:spAutoFit/>
          </a:bodyPr>
          <a:lstStyle/>
          <a:p>
            <a:r>
              <a:rPr lang="zh-CN" altLang="en-US" sz="2000" b="1" dirty="0" smtClean="0">
                <a:solidFill>
                  <a:schemeClr val="tx1">
                    <a:lumMod val="65000"/>
                    <a:lumOff val="35000"/>
                  </a:schemeClr>
                </a:solidFill>
                <a:latin typeface="微软雅黑" pitchFamily="34" charset="-122"/>
                <a:ea typeface="微软雅黑" pitchFamily="34" charset="-122"/>
                <a:cs typeface="Helvetica Light" charset="0"/>
              </a:rPr>
              <a:t>打通受众传播的每一环，是品牌传播的重点所在</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sp>
        <p:nvSpPr>
          <p:cNvPr id="6" name="文本框 5"/>
          <p:cNvSpPr txBox="1"/>
          <p:nvPr/>
        </p:nvSpPr>
        <p:spPr>
          <a:xfrm>
            <a:off x="1219533" y="4088390"/>
            <a:ext cx="1463862" cy="369332"/>
          </a:xfrm>
          <a:prstGeom prst="rect">
            <a:avLst/>
          </a:prstGeom>
          <a:noFill/>
        </p:spPr>
        <p:txBody>
          <a:bodyPr wrap="none" rtlCol="0">
            <a:spAutoFit/>
          </a:bodyPr>
          <a:lstStyle/>
          <a:p>
            <a:r>
              <a:rPr kumimoji="1" lang="zh-CN" altLang="en-US" smtClean="0">
                <a:latin typeface="Microsoft YaHei" charset="-122"/>
                <a:ea typeface="Microsoft YaHei" charset="-122"/>
                <a:cs typeface="Microsoft YaHei" charset="-122"/>
              </a:rPr>
              <a:t>潜在消费者  </a:t>
            </a:r>
            <a:endParaRPr kumimoji="1" lang="zh-CN" altLang="en-US">
              <a:latin typeface="Microsoft YaHei" charset="-122"/>
              <a:ea typeface="Microsoft YaHei" charset="-122"/>
              <a:cs typeface="Microsoft YaHei" charset="-122"/>
            </a:endParaRPr>
          </a:p>
        </p:txBody>
      </p:sp>
      <p:sp>
        <p:nvSpPr>
          <p:cNvPr id="7" name="文本框 6"/>
          <p:cNvSpPr txBox="1"/>
          <p:nvPr/>
        </p:nvSpPr>
        <p:spPr>
          <a:xfrm>
            <a:off x="3643167" y="4090384"/>
            <a:ext cx="877163"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关注者</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5717160" y="4150088"/>
            <a:ext cx="877163" cy="369332"/>
          </a:xfrm>
          <a:prstGeom prst="rect">
            <a:avLst/>
          </a:prstGeom>
          <a:noFill/>
        </p:spPr>
        <p:txBody>
          <a:bodyPr wrap="none" rtlCol="0">
            <a:spAutoFit/>
          </a:bodyPr>
          <a:lstStyle/>
          <a:p>
            <a:r>
              <a:rPr kumimoji="1" lang="zh-CN" altLang="en-US" smtClean="0">
                <a:latin typeface="Microsoft YaHei" charset="-122"/>
                <a:ea typeface="Microsoft YaHei" charset="-122"/>
                <a:cs typeface="Microsoft YaHei" charset="-122"/>
              </a:rPr>
              <a:t>购买者</a:t>
            </a:r>
            <a:endParaRPr kumimoji="1" lang="zh-CN" altLang="en-US" dirty="0">
              <a:latin typeface="Microsoft YaHei" charset="-122"/>
              <a:ea typeface="Microsoft YaHei" charset="-122"/>
              <a:cs typeface="Microsoft YaHei" charset="-122"/>
            </a:endParaRPr>
          </a:p>
        </p:txBody>
      </p:sp>
      <p:sp>
        <p:nvSpPr>
          <p:cNvPr id="9" name="文本框 8"/>
          <p:cNvSpPr txBox="1"/>
          <p:nvPr/>
        </p:nvSpPr>
        <p:spPr>
          <a:xfrm>
            <a:off x="7790585" y="4150088"/>
            <a:ext cx="877163" cy="369332"/>
          </a:xfrm>
          <a:prstGeom prst="rect">
            <a:avLst/>
          </a:prstGeom>
          <a:noFill/>
        </p:spPr>
        <p:txBody>
          <a:bodyPr wrap="none" rtlCol="0">
            <a:spAutoFit/>
          </a:bodyPr>
          <a:lstStyle/>
          <a:p>
            <a:r>
              <a:rPr kumimoji="1" lang="zh-CN" altLang="en-US" smtClean="0">
                <a:latin typeface="Microsoft YaHei" charset="-122"/>
                <a:ea typeface="Microsoft YaHei" charset="-122"/>
                <a:cs typeface="Microsoft YaHei" charset="-122"/>
              </a:rPr>
              <a:t>使用者</a:t>
            </a:r>
            <a:endParaRPr kumimoji="1" lang="zh-CN" altLang="en-US" dirty="0">
              <a:latin typeface="Microsoft YaHei" charset="-122"/>
              <a:ea typeface="Microsoft YaHei" charset="-122"/>
              <a:cs typeface="Microsoft YaHei" charset="-122"/>
            </a:endParaRPr>
          </a:p>
        </p:txBody>
      </p:sp>
      <p:sp>
        <p:nvSpPr>
          <p:cNvPr id="10" name="文本框 9"/>
          <p:cNvSpPr txBox="1"/>
          <p:nvPr/>
        </p:nvSpPr>
        <p:spPr>
          <a:xfrm>
            <a:off x="9877924" y="4150088"/>
            <a:ext cx="877163" cy="369332"/>
          </a:xfrm>
          <a:prstGeom prst="rect">
            <a:avLst/>
          </a:prstGeom>
          <a:noFill/>
        </p:spPr>
        <p:txBody>
          <a:bodyPr wrap="none" rtlCol="0">
            <a:spAutoFit/>
          </a:bodyPr>
          <a:lstStyle/>
          <a:p>
            <a:r>
              <a:rPr kumimoji="1" lang="zh-CN" altLang="en-US" smtClean="0">
                <a:latin typeface="Microsoft YaHei" charset="-122"/>
                <a:ea typeface="Microsoft YaHei" charset="-122"/>
                <a:cs typeface="Microsoft YaHei" charset="-122"/>
              </a:rPr>
              <a:t>传播者</a:t>
            </a:r>
            <a:endParaRPr kumimoji="1" lang="zh-CN" altLang="en-US" dirty="0">
              <a:latin typeface="Microsoft YaHei" charset="-122"/>
              <a:ea typeface="Microsoft YaHei" charset="-122"/>
              <a:cs typeface="Microsoft YaHei" charset="-122"/>
            </a:endParaRPr>
          </a:p>
        </p:txBody>
      </p:sp>
      <p:cxnSp>
        <p:nvCxnSpPr>
          <p:cNvPr id="11" name="肘形连接符 10"/>
          <p:cNvCxnSpPr>
            <a:endCxn id="8" idx="1"/>
          </p:cNvCxnSpPr>
          <p:nvPr/>
        </p:nvCxnSpPr>
        <p:spPr>
          <a:xfrm flipV="1">
            <a:off x="4093615" y="4334754"/>
            <a:ext cx="1623545" cy="283996"/>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32677" y="5372113"/>
            <a:ext cx="1620957" cy="307777"/>
          </a:xfrm>
          <a:prstGeom prst="rect">
            <a:avLst/>
          </a:prstGeom>
          <a:noFill/>
        </p:spPr>
        <p:txBody>
          <a:bodyPr wrap="none" rtlCol="0">
            <a:spAutoFit/>
          </a:bodyPr>
          <a:lstStyle/>
          <a:p>
            <a:r>
              <a:rPr kumimoji="1" lang="zh-CN" altLang="en-US" sz="1400" smtClean="0">
                <a:latin typeface="Microsoft YaHei" charset="-122"/>
                <a:ea typeface="Microsoft YaHei" charset="-122"/>
                <a:cs typeface="Microsoft YaHei" charset="-122"/>
              </a:rPr>
              <a:t>品牌带动流量转化</a:t>
            </a:r>
            <a:endParaRPr kumimoji="1" lang="zh-CN" altLang="en-US" sz="1400" dirty="0">
              <a:latin typeface="Microsoft YaHei" charset="-122"/>
              <a:ea typeface="Microsoft YaHei" charset="-122"/>
              <a:cs typeface="Microsoft YaHei" charset="-122"/>
            </a:endParaRPr>
          </a:p>
        </p:txBody>
      </p:sp>
      <p:sp>
        <p:nvSpPr>
          <p:cNvPr id="13" name="文本框 12"/>
          <p:cNvSpPr txBox="1"/>
          <p:nvPr/>
        </p:nvSpPr>
        <p:spPr>
          <a:xfrm>
            <a:off x="3139530" y="2374543"/>
            <a:ext cx="6032421"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品牌本质是将品牌信息</a:t>
            </a:r>
            <a:r>
              <a:rPr kumimoji="1" lang="zh-CN" altLang="en-US" sz="2400" smtClean="0">
                <a:latin typeface="Microsoft YaHei" charset="-122"/>
                <a:ea typeface="Microsoft YaHei" charset="-122"/>
                <a:cs typeface="Microsoft YaHei" charset="-122"/>
              </a:rPr>
              <a:t>传递给受众的全过程</a:t>
            </a:r>
            <a:endParaRPr kumimoji="1" lang="zh-CN" altLang="en-US" sz="2400">
              <a:latin typeface="Microsoft YaHei" charset="-122"/>
              <a:ea typeface="Microsoft YaHei" charset="-122"/>
              <a:cs typeface="Microsoft YaHei" charset="-122"/>
            </a:endParaRPr>
          </a:p>
        </p:txBody>
      </p:sp>
      <p:grpSp>
        <p:nvGrpSpPr>
          <p:cNvPr id="31" name="组 30"/>
          <p:cNvGrpSpPr/>
          <p:nvPr/>
        </p:nvGrpSpPr>
        <p:grpSpPr>
          <a:xfrm>
            <a:off x="2568191" y="3680214"/>
            <a:ext cx="1865528" cy="1115034"/>
            <a:chOff x="3642253" y="3683337"/>
            <a:chExt cx="836332" cy="841542"/>
          </a:xfrm>
        </p:grpSpPr>
        <p:sp>
          <p:nvSpPr>
            <p:cNvPr id="32" name="弧 31"/>
            <p:cNvSpPr/>
            <p:nvPr/>
          </p:nvSpPr>
          <p:spPr>
            <a:xfrm rot="17415678">
              <a:off x="3653013" y="3699307"/>
              <a:ext cx="814812" cy="836332"/>
            </a:xfrm>
            <a:prstGeom prst="arc">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3" name="三角形 32"/>
            <p:cNvSpPr/>
            <p:nvPr/>
          </p:nvSpPr>
          <p:spPr>
            <a:xfrm rot="18410062" flipV="1">
              <a:off x="4154838" y="3720332"/>
              <a:ext cx="137410" cy="63419"/>
            </a:xfrm>
            <a:prstGeom prst="triangle">
              <a:avLst/>
            </a:prstGeom>
            <a:solidFill>
              <a:srgbClr val="FF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7" name="组 36"/>
          <p:cNvGrpSpPr/>
          <p:nvPr/>
        </p:nvGrpSpPr>
        <p:grpSpPr>
          <a:xfrm>
            <a:off x="6594323" y="3697922"/>
            <a:ext cx="1865528" cy="1115034"/>
            <a:chOff x="3642253" y="3683337"/>
            <a:chExt cx="836332" cy="841542"/>
          </a:xfrm>
        </p:grpSpPr>
        <p:sp>
          <p:nvSpPr>
            <p:cNvPr id="38" name="弧 37"/>
            <p:cNvSpPr/>
            <p:nvPr/>
          </p:nvSpPr>
          <p:spPr>
            <a:xfrm rot="17415678">
              <a:off x="3653013" y="3699307"/>
              <a:ext cx="814812" cy="836332"/>
            </a:xfrm>
            <a:prstGeom prst="arc">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9" name="三角形 38"/>
            <p:cNvSpPr/>
            <p:nvPr/>
          </p:nvSpPr>
          <p:spPr>
            <a:xfrm rot="18410062" flipV="1">
              <a:off x="4154838" y="3720332"/>
              <a:ext cx="137410" cy="63419"/>
            </a:xfrm>
            <a:prstGeom prst="triangle">
              <a:avLst/>
            </a:prstGeom>
            <a:solidFill>
              <a:srgbClr val="FF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0" name="组 39"/>
          <p:cNvGrpSpPr/>
          <p:nvPr/>
        </p:nvGrpSpPr>
        <p:grpSpPr>
          <a:xfrm>
            <a:off x="8889559" y="3655982"/>
            <a:ext cx="1865528" cy="1115034"/>
            <a:chOff x="3642253" y="3683337"/>
            <a:chExt cx="836332" cy="841542"/>
          </a:xfrm>
        </p:grpSpPr>
        <p:sp>
          <p:nvSpPr>
            <p:cNvPr id="41" name="弧 40"/>
            <p:cNvSpPr/>
            <p:nvPr/>
          </p:nvSpPr>
          <p:spPr>
            <a:xfrm rot="17415678">
              <a:off x="3653013" y="3699307"/>
              <a:ext cx="814812" cy="836332"/>
            </a:xfrm>
            <a:prstGeom prst="arc">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2" name="三角形 41"/>
            <p:cNvSpPr/>
            <p:nvPr/>
          </p:nvSpPr>
          <p:spPr>
            <a:xfrm rot="18410062" flipV="1">
              <a:off x="4154838" y="3720332"/>
              <a:ext cx="137410" cy="63419"/>
            </a:xfrm>
            <a:prstGeom prst="triangle">
              <a:avLst/>
            </a:prstGeom>
            <a:solidFill>
              <a:srgbClr val="FF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4271170" y="5372113"/>
            <a:ext cx="1620957" cy="307777"/>
          </a:xfrm>
          <a:prstGeom prst="rect">
            <a:avLst/>
          </a:prstGeom>
          <a:noFill/>
        </p:spPr>
        <p:txBody>
          <a:bodyPr wrap="none" rtlCol="0">
            <a:spAutoFit/>
          </a:bodyPr>
          <a:lstStyle/>
          <a:p>
            <a:r>
              <a:rPr kumimoji="1" lang="zh-CN" altLang="en-US" sz="1400" dirty="0" smtClean="0">
                <a:latin typeface="Microsoft YaHei" charset="-122"/>
                <a:ea typeface="Microsoft YaHei" charset="-122"/>
                <a:cs typeface="Microsoft YaHei" charset="-122"/>
              </a:rPr>
              <a:t>营销手段转化购买</a:t>
            </a:r>
            <a:endParaRPr kumimoji="1" lang="zh-CN" altLang="en-US" sz="1400" dirty="0">
              <a:latin typeface="Microsoft YaHei" charset="-122"/>
              <a:ea typeface="Microsoft YaHei" charset="-122"/>
              <a:cs typeface="Microsoft YaHei" charset="-122"/>
            </a:endParaRPr>
          </a:p>
        </p:txBody>
      </p:sp>
      <p:sp>
        <p:nvSpPr>
          <p:cNvPr id="44" name="文本框 43"/>
          <p:cNvSpPr txBox="1"/>
          <p:nvPr/>
        </p:nvSpPr>
        <p:spPr>
          <a:xfrm>
            <a:off x="6750013" y="5397036"/>
            <a:ext cx="1620957" cy="307777"/>
          </a:xfrm>
          <a:prstGeom prst="rect">
            <a:avLst/>
          </a:prstGeom>
          <a:noFill/>
        </p:spPr>
        <p:txBody>
          <a:bodyPr wrap="none" rtlCol="0">
            <a:spAutoFit/>
          </a:bodyPr>
          <a:lstStyle/>
          <a:p>
            <a:r>
              <a:rPr kumimoji="1" lang="zh-CN" altLang="en-US" sz="1400" dirty="0" smtClean="0">
                <a:latin typeface="Microsoft YaHei" charset="-122"/>
                <a:ea typeface="Microsoft YaHei" charset="-122"/>
                <a:cs typeface="Microsoft YaHei" charset="-122"/>
              </a:rPr>
              <a:t>表现体验提供支撑</a:t>
            </a:r>
            <a:endParaRPr kumimoji="1" lang="zh-CN" altLang="en-US" sz="1400" dirty="0">
              <a:latin typeface="Microsoft YaHei" charset="-122"/>
              <a:ea typeface="Microsoft YaHei" charset="-122"/>
              <a:cs typeface="Microsoft YaHei" charset="-122"/>
            </a:endParaRPr>
          </a:p>
        </p:txBody>
      </p:sp>
      <p:sp>
        <p:nvSpPr>
          <p:cNvPr id="45" name="文本框 44"/>
          <p:cNvSpPr txBox="1"/>
          <p:nvPr/>
        </p:nvSpPr>
        <p:spPr>
          <a:xfrm>
            <a:off x="8919511" y="5383579"/>
            <a:ext cx="1620957" cy="307777"/>
          </a:xfrm>
          <a:prstGeom prst="rect">
            <a:avLst/>
          </a:prstGeom>
          <a:noFill/>
        </p:spPr>
        <p:txBody>
          <a:bodyPr wrap="none" rtlCol="0">
            <a:spAutoFit/>
          </a:bodyPr>
          <a:lstStyle/>
          <a:p>
            <a:r>
              <a:rPr kumimoji="1" lang="zh-CN" altLang="en-US" sz="1400" dirty="0" smtClean="0">
                <a:latin typeface="Microsoft YaHei" charset="-122"/>
                <a:ea typeface="Microsoft YaHei" charset="-122"/>
                <a:cs typeface="Microsoft YaHei" charset="-122"/>
              </a:rPr>
              <a:t>传播动作提供支撑</a:t>
            </a:r>
            <a:endParaRPr kumimoji="1" lang="zh-CN" altLang="en-US" sz="1400" dirty="0">
              <a:latin typeface="Microsoft YaHei" charset="-122"/>
              <a:ea typeface="Microsoft YaHei" charset="-122"/>
              <a:cs typeface="Microsoft YaHei" charset="-122"/>
            </a:endParaRPr>
          </a:p>
        </p:txBody>
      </p:sp>
      <p:cxnSp>
        <p:nvCxnSpPr>
          <p:cNvPr id="47" name="直线箭头连接符 46"/>
          <p:cNvCxnSpPr/>
          <p:nvPr/>
        </p:nvCxnSpPr>
        <p:spPr>
          <a:xfrm>
            <a:off x="6781018" y="4273056"/>
            <a:ext cx="871807"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p:nvPr/>
        </p:nvCxnSpPr>
        <p:spPr>
          <a:xfrm flipH="1">
            <a:off x="6750014" y="4457722"/>
            <a:ext cx="902811"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60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643907" y="962259"/>
            <a:ext cx="2145273" cy="370428"/>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sym typeface="微软雅黑" pitchFamily="34" charset="-122"/>
              </a:rPr>
              <a:t>品牌传播成功公式</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grpSp>
        <p:nvGrpSpPr>
          <p:cNvPr id="32" name="组合 31"/>
          <p:cNvGrpSpPr/>
          <p:nvPr/>
        </p:nvGrpSpPr>
        <p:grpSpPr>
          <a:xfrm>
            <a:off x="1042528" y="2291643"/>
            <a:ext cx="10236941" cy="2694632"/>
            <a:chOff x="980536" y="1749213"/>
            <a:chExt cx="10236941" cy="2694632"/>
          </a:xfrm>
        </p:grpSpPr>
        <p:sp>
          <p:nvSpPr>
            <p:cNvPr id="6" name="矩形 5"/>
            <p:cNvSpPr/>
            <p:nvPr/>
          </p:nvSpPr>
          <p:spPr>
            <a:xfrm>
              <a:off x="5020774" y="1946798"/>
              <a:ext cx="1569660" cy="646331"/>
            </a:xfrm>
            <a:prstGeom prst="rect">
              <a:avLst/>
            </a:prstGeom>
          </p:spPr>
          <p:txBody>
            <a:bodyPr wrap="none">
              <a:spAutoFit/>
            </a:bodyPr>
            <a:lstStyle/>
            <a:p>
              <a:pPr defTabSz="914088"/>
              <a:r>
                <a:rPr lang="zh-CN" altLang="en-US" sz="3600" b="1" dirty="0">
                  <a:solidFill>
                    <a:srgbClr val="FF3D36"/>
                  </a:solidFill>
                  <a:latin typeface="Microsoft YaHei" charset="-122"/>
                  <a:ea typeface="Microsoft YaHei" charset="-122"/>
                  <a:cs typeface="Microsoft YaHei" charset="-122"/>
                </a:rPr>
                <a:t>影响力</a:t>
              </a:r>
            </a:p>
          </p:txBody>
        </p:sp>
        <p:sp>
          <p:nvSpPr>
            <p:cNvPr id="7" name="矩形 6"/>
            <p:cNvSpPr/>
            <p:nvPr/>
          </p:nvSpPr>
          <p:spPr>
            <a:xfrm>
              <a:off x="8348079" y="1946798"/>
              <a:ext cx="1569660" cy="646331"/>
            </a:xfrm>
            <a:prstGeom prst="rect">
              <a:avLst/>
            </a:prstGeom>
          </p:spPr>
          <p:txBody>
            <a:bodyPr wrap="none">
              <a:spAutoFit/>
            </a:bodyPr>
            <a:lstStyle/>
            <a:p>
              <a:pPr defTabSz="914088"/>
              <a:r>
                <a:rPr lang="zh-CN" altLang="en-US" sz="3600" b="1" dirty="0">
                  <a:solidFill>
                    <a:srgbClr val="FF3D36"/>
                  </a:solidFill>
                  <a:latin typeface="Microsoft YaHei" charset="-122"/>
                  <a:ea typeface="Microsoft YaHei" charset="-122"/>
                  <a:cs typeface="Microsoft YaHei" charset="-122"/>
                </a:rPr>
                <a:t>有效性</a:t>
              </a:r>
              <a:endParaRPr lang="en-US" altLang="zh-CN" sz="3600" b="1" dirty="0">
                <a:solidFill>
                  <a:srgbClr val="FF3D36"/>
                </a:solidFill>
                <a:latin typeface="Microsoft YaHei" charset="-122"/>
                <a:ea typeface="Microsoft YaHei" charset="-122"/>
                <a:cs typeface="Microsoft YaHei" charset="-122"/>
              </a:endParaRPr>
            </a:p>
          </p:txBody>
        </p:sp>
        <p:sp>
          <p:nvSpPr>
            <p:cNvPr id="8" name="等于号 7"/>
            <p:cNvSpPr/>
            <p:nvPr/>
          </p:nvSpPr>
          <p:spPr>
            <a:xfrm>
              <a:off x="3847444" y="2039789"/>
              <a:ext cx="590801" cy="435886"/>
            </a:xfrm>
            <a:prstGeom prst="mathEqual">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black"/>
                </a:solidFill>
              </a:endParaRPr>
            </a:p>
          </p:txBody>
        </p:sp>
        <p:sp>
          <p:nvSpPr>
            <p:cNvPr id="9" name="乘号 8"/>
            <p:cNvSpPr/>
            <p:nvPr/>
          </p:nvSpPr>
          <p:spPr>
            <a:xfrm>
              <a:off x="6962098" y="2040613"/>
              <a:ext cx="589673" cy="435062"/>
            </a:xfrm>
            <a:prstGeom prst="mathMultiply">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10" name="矩形 9"/>
            <p:cNvSpPr/>
            <p:nvPr/>
          </p:nvSpPr>
          <p:spPr>
            <a:xfrm>
              <a:off x="980536" y="1749213"/>
              <a:ext cx="10236941" cy="1128761"/>
            </a:xfrm>
            <a:prstGeom prst="rect">
              <a:avLst/>
            </a:prstGeom>
            <a:noFill/>
            <a:ln w="28575">
              <a:solidFill>
                <a:srgbClr val="A6A6A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grpSp>
          <p:nvGrpSpPr>
            <p:cNvPr id="31" name="组合 30"/>
            <p:cNvGrpSpPr/>
            <p:nvPr/>
          </p:nvGrpSpPr>
          <p:grpSpPr>
            <a:xfrm>
              <a:off x="4287458" y="2894023"/>
              <a:ext cx="3003812" cy="1547897"/>
              <a:chOff x="4023992" y="2894023"/>
              <a:chExt cx="3003812" cy="1547897"/>
            </a:xfrm>
          </p:grpSpPr>
          <p:sp>
            <p:nvSpPr>
              <p:cNvPr id="21" name="下箭头 20"/>
              <p:cNvSpPr/>
              <p:nvPr/>
            </p:nvSpPr>
            <p:spPr>
              <a:xfrm rot="1615529">
                <a:off x="4808601" y="2894023"/>
                <a:ext cx="315183" cy="908493"/>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22" name="下箭头 21"/>
              <p:cNvSpPr/>
              <p:nvPr/>
            </p:nvSpPr>
            <p:spPr>
              <a:xfrm rot="19984471" flipH="1">
                <a:off x="5941416" y="2894023"/>
                <a:ext cx="315183" cy="908493"/>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23" name="矩形 22"/>
              <p:cNvSpPr/>
              <p:nvPr/>
            </p:nvSpPr>
            <p:spPr>
              <a:xfrm>
                <a:off x="4023992" y="3824646"/>
                <a:ext cx="1274975" cy="6172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1800" b="1" dirty="0" smtClean="0">
                    <a:solidFill>
                      <a:prstClr val="white"/>
                    </a:solidFill>
                    <a:latin typeface="微软雅黑" panose="020B0503020204020204" pitchFamily="34" charset="-122"/>
                    <a:ea typeface="微软雅黑" panose="020B0503020204020204" pitchFamily="34" charset="-122"/>
                  </a:rPr>
                  <a:t>内容</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sp>
            <p:nvSpPr>
              <p:cNvPr id="24" name="矩形 23"/>
              <p:cNvSpPr/>
              <p:nvPr/>
            </p:nvSpPr>
            <p:spPr>
              <a:xfrm>
                <a:off x="5752829" y="3824646"/>
                <a:ext cx="1274975" cy="6172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1800" b="1" dirty="0">
                    <a:solidFill>
                      <a:prstClr val="white"/>
                    </a:solidFill>
                    <a:latin typeface="微软雅黑" panose="020B0503020204020204" pitchFamily="34" charset="-122"/>
                    <a:ea typeface="微软雅黑" panose="020B0503020204020204" pitchFamily="34" charset="-122"/>
                  </a:rPr>
                  <a:t>方式</a:t>
                </a:r>
              </a:p>
            </p:txBody>
          </p:sp>
        </p:grpSp>
        <p:grpSp>
          <p:nvGrpSpPr>
            <p:cNvPr id="30" name="组合 29"/>
            <p:cNvGrpSpPr/>
            <p:nvPr/>
          </p:nvGrpSpPr>
          <p:grpSpPr>
            <a:xfrm>
              <a:off x="7762394" y="2894023"/>
              <a:ext cx="2872979" cy="1549822"/>
              <a:chOff x="7653908" y="2894023"/>
              <a:chExt cx="2872979" cy="1549822"/>
            </a:xfrm>
          </p:grpSpPr>
          <p:sp>
            <p:nvSpPr>
              <p:cNvPr id="13" name="下箭头 12"/>
              <p:cNvSpPr/>
              <p:nvPr/>
            </p:nvSpPr>
            <p:spPr>
              <a:xfrm rot="1615529">
                <a:off x="8323758" y="2894023"/>
                <a:ext cx="315183" cy="908493"/>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14" name="下箭头 13"/>
              <p:cNvSpPr/>
              <p:nvPr/>
            </p:nvSpPr>
            <p:spPr>
              <a:xfrm rot="19984471" flipH="1">
                <a:off x="9456573" y="2894023"/>
                <a:ext cx="315183" cy="908493"/>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15" name="矩形 14"/>
              <p:cNvSpPr/>
              <p:nvPr/>
            </p:nvSpPr>
            <p:spPr>
              <a:xfrm>
                <a:off x="7653908" y="3824645"/>
                <a:ext cx="1274400" cy="6192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1800" b="1" dirty="0" smtClean="0">
                    <a:solidFill>
                      <a:prstClr val="white"/>
                    </a:solidFill>
                    <a:latin typeface="微软雅黑" panose="020B0503020204020204" pitchFamily="34" charset="-122"/>
                    <a:ea typeface="微软雅黑" panose="020B0503020204020204" pitchFamily="34" charset="-122"/>
                  </a:rPr>
                  <a:t>渠道</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a:xfrm>
                <a:off x="9252487" y="3824646"/>
                <a:ext cx="1274400" cy="6172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1800" b="1" dirty="0" smtClean="0">
                    <a:solidFill>
                      <a:prstClr val="white"/>
                    </a:solidFill>
                    <a:latin typeface="微软雅黑" panose="020B0503020204020204" pitchFamily="34" charset="-122"/>
                    <a:ea typeface="微软雅黑" panose="020B0503020204020204" pitchFamily="34" charset="-122"/>
                  </a:rPr>
                  <a:t>频次</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29" name="矩形 28"/>
            <p:cNvSpPr/>
            <p:nvPr/>
          </p:nvSpPr>
          <p:spPr>
            <a:xfrm>
              <a:off x="1398347" y="1990438"/>
              <a:ext cx="2031287" cy="646309"/>
            </a:xfrm>
            <a:prstGeom prst="rect">
              <a:avLst/>
            </a:prstGeom>
          </p:spPr>
          <p:txBody>
            <a:bodyPr wrap="none" lIns="91421" tIns="45709" rIns="91421" bIns="45709">
              <a:spAutoFit/>
            </a:bodyPr>
            <a:lstStyle/>
            <a:p>
              <a:pPr defTabSz="914088"/>
              <a:r>
                <a:rPr lang="zh-CN" altLang="en-US" sz="3600" b="1" dirty="0" smtClean="0">
                  <a:solidFill>
                    <a:srgbClr val="FF3D36"/>
                  </a:solidFill>
                  <a:latin typeface="Microsoft YaHei" charset="-122"/>
                  <a:ea typeface="Microsoft YaHei" charset="-122"/>
                  <a:cs typeface="Microsoft YaHei" charset="-122"/>
                </a:rPr>
                <a:t>品牌传播</a:t>
              </a:r>
              <a:endParaRPr lang="en-US" altLang="zh-CN" sz="3200" b="1" dirty="0">
                <a:solidFill>
                  <a:srgbClr val="FF3D36"/>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740246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9"/>
            <a:ext cx="1888793" cy="370428"/>
          </a:xfrm>
          <a:noFill/>
          <a:ln>
            <a:noFill/>
          </a:ln>
        </p:spPr>
        <p:txBody>
          <a:bodyPr wrap="none" lIns="46263" tIns="46263" rIns="46263" bIns="46263" anchor="ctr">
            <a:spAutoFit/>
          </a:bodyPr>
          <a:lstStyle/>
          <a:p>
            <a:r>
              <a:rPr lang="zh-CN" altLang="en-US" sz="2000" b="1" smtClean="0">
                <a:solidFill>
                  <a:schemeClr val="tx1">
                    <a:lumMod val="65000"/>
                    <a:lumOff val="35000"/>
                  </a:schemeClr>
                </a:solidFill>
                <a:latin typeface="微软雅黑" pitchFamily="34" charset="-122"/>
                <a:ea typeface="微软雅黑" pitchFamily="34" charset="-122"/>
                <a:cs typeface="Helvetica Light" charset="0"/>
                <a:sym typeface="微软雅黑" pitchFamily="34" charset="-122"/>
              </a:rPr>
              <a:t>重点三</a:t>
            </a:r>
            <a:r>
              <a:rPr lang="zh-CN" altLang="en-US" sz="2000" b="1" dirty="0">
                <a:solidFill>
                  <a:schemeClr val="tx1">
                    <a:lumMod val="65000"/>
                    <a:lumOff val="35000"/>
                  </a:schemeClr>
                </a:solidFill>
                <a:latin typeface="微软雅黑" pitchFamily="34" charset="-122"/>
                <a:ea typeface="微软雅黑" pitchFamily="34" charset="-122"/>
                <a:cs typeface="Helvetica Light" charset="0"/>
                <a:sym typeface="微软雅黑" pitchFamily="34" charset="-122"/>
              </a:rPr>
              <a:t>要素解析</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sp>
        <p:nvSpPr>
          <p:cNvPr id="4" name="矩形 7"/>
          <p:cNvSpPr>
            <a:spLocks noChangeArrowheads="1"/>
          </p:cNvSpPr>
          <p:nvPr/>
        </p:nvSpPr>
        <p:spPr bwMode="auto">
          <a:xfrm>
            <a:off x="1926579" y="2827337"/>
            <a:ext cx="791845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1600" b="1" dirty="0">
                <a:latin typeface="微软雅黑" pitchFamily="34" charset="-122"/>
                <a:ea typeface="微软雅黑" pitchFamily="34" charset="-122"/>
                <a:sym typeface="微软雅黑" pitchFamily="34" charset="-122"/>
              </a:rPr>
              <a:t>内部利益相关者</a:t>
            </a:r>
            <a:r>
              <a:rPr lang="zh-CN" altLang="en-US" sz="1600" dirty="0">
                <a:latin typeface="微软雅黑" pitchFamily="34" charset="-122"/>
                <a:ea typeface="微软雅黑" pitchFamily="34" charset="-122"/>
                <a:sym typeface="微软雅黑" pitchFamily="34" charset="-122"/>
              </a:rPr>
              <a:t>：</a:t>
            </a:r>
            <a:r>
              <a:rPr lang="zh-CN" altLang="en-US" sz="1600" u="sng" dirty="0">
                <a:solidFill>
                  <a:srgbClr val="E8314A"/>
                </a:solidFill>
                <a:latin typeface="微软雅黑" pitchFamily="34" charset="-122"/>
                <a:ea typeface="微软雅黑" pitchFamily="34" charset="-122"/>
                <a:sym typeface="微软雅黑" pitchFamily="34" charset="-122"/>
              </a:rPr>
              <a:t>全体员工、股东、所属企业</a:t>
            </a:r>
            <a:r>
              <a:rPr lang="zh-CN" altLang="en-US" sz="1600" dirty="0">
                <a:latin typeface="微软雅黑" pitchFamily="34" charset="-122"/>
                <a:ea typeface="微软雅黑" pitchFamily="34" charset="-122"/>
                <a:sym typeface="微软雅黑" pitchFamily="34" charset="-122"/>
              </a:rPr>
              <a:t>对品牌的认同是对外传播的基础，首先需要做好扎实的品牌内部传播与培训，通过内部的充分互动，保障企业整体对品牌理念的认可和执行。</a:t>
            </a:r>
            <a:endParaRPr lang="en-US" altLang="zh-CN" sz="1600" dirty="0">
              <a:latin typeface="微软雅黑" pitchFamily="34" charset="-122"/>
              <a:ea typeface="微软雅黑" pitchFamily="34" charset="-122"/>
              <a:sym typeface="微软雅黑" pitchFamily="34" charset="-122"/>
            </a:endParaRPr>
          </a:p>
          <a:p>
            <a:pPr eaLnBrk="1" hangingPunct="1">
              <a:lnSpc>
                <a:spcPct val="150000"/>
              </a:lnSpc>
              <a:buFont typeface="Arial" pitchFamily="34" charset="0"/>
              <a:buNone/>
            </a:pPr>
            <a:endParaRPr lang="zh-CN" altLang="en-US" sz="1600" b="1" dirty="0">
              <a:latin typeface="微软雅黑" pitchFamily="34" charset="-122"/>
              <a:ea typeface="微软雅黑" pitchFamily="34" charset="-122"/>
              <a:sym typeface="微软雅黑" pitchFamily="34" charset="-122"/>
            </a:endParaRPr>
          </a:p>
          <a:p>
            <a:pPr eaLnBrk="1" hangingPunct="1">
              <a:lnSpc>
                <a:spcPct val="150000"/>
              </a:lnSpc>
              <a:buFont typeface="Arial" pitchFamily="34" charset="0"/>
              <a:buNone/>
            </a:pPr>
            <a:r>
              <a:rPr lang="zh-CN" altLang="en-US" sz="1600" b="1" dirty="0">
                <a:latin typeface="微软雅黑" pitchFamily="34" charset="-122"/>
                <a:ea typeface="微软雅黑" pitchFamily="34" charset="-122"/>
                <a:sym typeface="微软雅黑" pitchFamily="34" charset="-122"/>
              </a:rPr>
              <a:t>外部利益相关者</a:t>
            </a:r>
            <a:r>
              <a:rPr lang="zh-CN" altLang="en-US" sz="1600" dirty="0">
                <a:latin typeface="微软雅黑" pitchFamily="34" charset="-122"/>
                <a:ea typeface="微软雅黑" pitchFamily="34" charset="-122"/>
                <a:sym typeface="微软雅黑" pitchFamily="34" charset="-122"/>
              </a:rPr>
              <a:t>：核心外部利益相关者可落实</a:t>
            </a:r>
            <a:r>
              <a:rPr lang="zh-CN" altLang="en-US" sz="1600" dirty="0" smtClean="0">
                <a:latin typeface="微软雅黑" pitchFamily="34" charset="-122"/>
                <a:ea typeface="微软雅黑" pitchFamily="34" charset="-122"/>
                <a:sym typeface="微软雅黑" pitchFamily="34" charset="-122"/>
              </a:rPr>
              <a:t>为</a:t>
            </a:r>
            <a:r>
              <a:rPr lang="zh-CN" altLang="en-US" sz="1600" u="sng" dirty="0" smtClean="0">
                <a:solidFill>
                  <a:srgbClr val="E8314A"/>
                </a:solidFill>
                <a:latin typeface="微软雅黑" pitchFamily="34" charset="-122"/>
                <a:ea typeface="微软雅黑" pitchFamily="34" charset="-122"/>
                <a:sym typeface="微软雅黑" pitchFamily="34" charset="-122"/>
              </a:rPr>
              <a:t>用户及潜在用户、</a:t>
            </a:r>
            <a:r>
              <a:rPr lang="zh-CN" altLang="en-US" sz="1600" u="sng" dirty="0">
                <a:solidFill>
                  <a:srgbClr val="E8314A"/>
                </a:solidFill>
                <a:latin typeface="微软雅黑" pitchFamily="34" charset="-122"/>
                <a:ea typeface="微软雅黑" pitchFamily="34" charset="-122"/>
                <a:sym typeface="微软雅黑" pitchFamily="34" charset="-122"/>
              </a:rPr>
              <a:t>合作伙伴、政府、媒体</a:t>
            </a:r>
            <a:r>
              <a:rPr lang="en-US" altLang="zh-CN" sz="1600" u="sng" dirty="0">
                <a:solidFill>
                  <a:srgbClr val="E8314A"/>
                </a:solidFill>
                <a:latin typeface="微软雅黑" pitchFamily="34" charset="-122"/>
                <a:ea typeface="微软雅黑" pitchFamily="34" charset="-122"/>
                <a:sym typeface="微软雅黑" pitchFamily="34" charset="-122"/>
              </a:rPr>
              <a:t>/</a:t>
            </a:r>
            <a:r>
              <a:rPr lang="zh-CN" altLang="en-US" sz="1600" u="sng" dirty="0">
                <a:solidFill>
                  <a:srgbClr val="E8314A"/>
                </a:solidFill>
                <a:latin typeface="微软雅黑" pitchFamily="34" charset="-122"/>
                <a:ea typeface="微软雅黑" pitchFamily="34" charset="-122"/>
                <a:sym typeface="微软雅黑" pitchFamily="34" charset="-122"/>
              </a:rPr>
              <a:t>公众</a:t>
            </a:r>
            <a:r>
              <a:rPr lang="zh-CN" altLang="en-US" sz="1600" dirty="0">
                <a:latin typeface="微软雅黑" pitchFamily="34" charset="-122"/>
                <a:ea typeface="微软雅黑" pitchFamily="34" charset="-122"/>
                <a:sym typeface="微软雅黑" pitchFamily="34" charset="-122"/>
              </a:rPr>
              <a:t>四个主要群体</a:t>
            </a:r>
            <a:r>
              <a:rPr lang="zh-CN" altLang="en-US" sz="1600" dirty="0" smtClean="0">
                <a:latin typeface="微软雅黑" pitchFamily="34" charset="-122"/>
                <a:ea typeface="微软雅黑" pitchFamily="34" charset="-122"/>
                <a:sym typeface="微软雅黑" pitchFamily="34" charset="-122"/>
              </a:rPr>
              <a:t>，其中用户为重中之重，对</a:t>
            </a:r>
            <a:r>
              <a:rPr lang="zh-CN" altLang="en-US" sz="1600" dirty="0">
                <a:latin typeface="微软雅黑" pitchFamily="34" charset="-122"/>
                <a:ea typeface="微软雅黑" pitchFamily="34" charset="-122"/>
                <a:sym typeface="微软雅黑" pitchFamily="34" charset="-122"/>
              </a:rPr>
              <a:t>品牌理念的正面支持是评价品牌传播是否成功的最高目标。</a:t>
            </a:r>
            <a:endParaRPr lang="en-US" altLang="zh-CN" sz="1600" dirty="0">
              <a:latin typeface="微软雅黑" pitchFamily="34" charset="-122"/>
              <a:ea typeface="微软雅黑" pitchFamily="34" charset="-122"/>
              <a:sym typeface="微软雅黑" pitchFamily="34" charset="-122"/>
            </a:endParaRPr>
          </a:p>
        </p:txBody>
      </p:sp>
      <p:sp>
        <p:nvSpPr>
          <p:cNvPr id="5" name="圆角矩形 1"/>
          <p:cNvSpPr>
            <a:spLocks noChangeArrowheads="1"/>
          </p:cNvSpPr>
          <p:nvPr/>
        </p:nvSpPr>
        <p:spPr bwMode="auto">
          <a:xfrm>
            <a:off x="1670992" y="2478087"/>
            <a:ext cx="8380412" cy="3006725"/>
          </a:xfrm>
          <a:prstGeom prst="roundRect">
            <a:avLst>
              <a:gd name="adj" fmla="val 16667"/>
            </a:avLst>
          </a:prstGeom>
          <a:noFill/>
          <a:ln w="28575">
            <a:solidFill>
              <a:srgbClr val="FF3C36"/>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endParaRPr lang="zh-CN" altLang="en-US"/>
          </a:p>
        </p:txBody>
      </p:sp>
      <p:sp>
        <p:nvSpPr>
          <p:cNvPr id="6" name="矩形 2"/>
          <p:cNvSpPr>
            <a:spLocks noChangeArrowheads="1"/>
          </p:cNvSpPr>
          <p:nvPr/>
        </p:nvSpPr>
        <p:spPr bwMode="auto">
          <a:xfrm>
            <a:off x="5280967" y="1803400"/>
            <a:ext cx="12096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2000" b="1" dirty="0">
                <a:solidFill>
                  <a:srgbClr val="E8314A"/>
                </a:solidFill>
                <a:latin typeface="微软雅黑" pitchFamily="34" charset="-122"/>
                <a:ea typeface="微软雅黑" pitchFamily="34" charset="-122"/>
                <a:sym typeface="微软雅黑" pitchFamily="34" charset="-122"/>
              </a:rPr>
              <a:t>传播对象</a:t>
            </a:r>
            <a:endParaRPr lang="en-US" altLang="zh-CN" sz="2000" b="1" dirty="0">
              <a:solidFill>
                <a:srgbClr val="E8314A"/>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4702897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7"/>
          <p:cNvSpPr>
            <a:spLocks noChangeArrowheads="1"/>
          </p:cNvSpPr>
          <p:nvPr/>
        </p:nvSpPr>
        <p:spPr bwMode="auto">
          <a:xfrm>
            <a:off x="1625393" y="2415767"/>
            <a:ext cx="3378200"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r>
              <a:rPr lang="zh-CN" altLang="en-US" sz="2000" b="1" dirty="0">
                <a:solidFill>
                  <a:srgbClr val="E8314A"/>
                </a:solidFill>
                <a:latin typeface="微软雅黑" pitchFamily="34" charset="-122"/>
                <a:ea typeface="微软雅黑" pitchFamily="34" charset="-122"/>
                <a:sym typeface="微软雅黑" pitchFamily="34" charset="-122"/>
              </a:rPr>
              <a:t>传播渠道</a:t>
            </a:r>
            <a:endParaRPr lang="en-US" altLang="zh-CN" sz="2000" b="1" dirty="0">
              <a:solidFill>
                <a:srgbClr val="E8314A"/>
              </a:solidFill>
              <a:latin typeface="微软雅黑" pitchFamily="34" charset="-122"/>
              <a:ea typeface="微软雅黑" pitchFamily="34" charset="-122"/>
              <a:sym typeface="微软雅黑" pitchFamily="34" charset="-122"/>
            </a:endParaRPr>
          </a:p>
          <a:p>
            <a:pPr eaLnBrk="1" hangingPunct="1">
              <a:buFont typeface="Arial" pitchFamily="34" charset="0"/>
              <a:buNone/>
            </a:pPr>
            <a:endParaRPr lang="zh-CN" altLang="en-US" sz="2000" b="1" dirty="0">
              <a:latin typeface="微软雅黑" pitchFamily="34" charset="-122"/>
              <a:ea typeface="微软雅黑" pitchFamily="34" charset="-122"/>
              <a:sym typeface="微软雅黑" pitchFamily="34" charset="-122"/>
            </a:endParaRPr>
          </a:p>
          <a:p>
            <a:pPr eaLnBrk="1" hangingPunct="1">
              <a:buFont typeface="Arial" pitchFamily="34" charset="0"/>
              <a:buNone/>
            </a:pPr>
            <a:r>
              <a:rPr lang="zh-CN" altLang="en-US" sz="1800" b="1" dirty="0">
                <a:solidFill>
                  <a:schemeClr val="tx1">
                    <a:lumMod val="65000"/>
                    <a:lumOff val="35000"/>
                  </a:schemeClr>
                </a:solidFill>
                <a:latin typeface="微软雅黑" pitchFamily="34" charset="-122"/>
                <a:ea typeface="微软雅黑" pitchFamily="34" charset="-122"/>
                <a:sym typeface="微软雅黑" pitchFamily="34" charset="-122"/>
              </a:rPr>
              <a:t>线下媒体：</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电视，广播，报纸，杂志，户外，</a:t>
            </a:r>
            <a:r>
              <a:rPr lang="en-US" altLang="zh-CN" sz="1800" dirty="0">
                <a:solidFill>
                  <a:schemeClr val="tx1">
                    <a:lumMod val="65000"/>
                    <a:lumOff val="35000"/>
                  </a:schemeClr>
                </a:solidFill>
                <a:latin typeface="微软雅黑" pitchFamily="34" charset="-122"/>
                <a:ea typeface="微软雅黑" pitchFamily="34" charset="-122"/>
                <a:sym typeface="微软雅黑" pitchFamily="34" charset="-122"/>
              </a:rPr>
              <a:t>DM</a:t>
            </a:r>
            <a:endPar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endParaRPr>
          </a:p>
          <a:p>
            <a:pPr eaLnBrk="1" hangingPunct="1">
              <a:buFont typeface="Arial" pitchFamily="34" charset="0"/>
              <a:buNone/>
            </a:pPr>
            <a:endParaRPr lang="zh-CN" altLang="en-US" sz="1800" b="1" dirty="0">
              <a:solidFill>
                <a:schemeClr val="tx1">
                  <a:lumMod val="65000"/>
                  <a:lumOff val="35000"/>
                </a:schemeClr>
              </a:solidFill>
              <a:latin typeface="微软雅黑" pitchFamily="34" charset="-122"/>
              <a:ea typeface="微软雅黑" pitchFamily="34" charset="-122"/>
              <a:sym typeface="微软雅黑" pitchFamily="34" charset="-122"/>
            </a:endParaRPr>
          </a:p>
          <a:p>
            <a:pPr eaLnBrk="1" hangingPunct="1">
              <a:buFont typeface="Arial" pitchFamily="34" charset="0"/>
              <a:buNone/>
            </a:pPr>
            <a:r>
              <a:rPr lang="zh-CN" altLang="en-US" sz="1800" b="1" dirty="0">
                <a:solidFill>
                  <a:schemeClr val="tx1">
                    <a:lumMod val="65000"/>
                    <a:lumOff val="35000"/>
                  </a:schemeClr>
                </a:solidFill>
                <a:latin typeface="微软雅黑" pitchFamily="34" charset="-122"/>
                <a:ea typeface="微软雅黑" pitchFamily="34" charset="-122"/>
                <a:sym typeface="微软雅黑" pitchFamily="34" charset="-122"/>
              </a:rPr>
              <a:t>线上媒体：</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网络媒体，自媒体，</a:t>
            </a:r>
            <a:r>
              <a:rPr lang="en-US" altLang="zh-CN" sz="1800" dirty="0">
                <a:solidFill>
                  <a:schemeClr val="tx1">
                    <a:lumMod val="65000"/>
                    <a:lumOff val="35000"/>
                  </a:schemeClr>
                </a:solidFill>
                <a:latin typeface="微软雅黑" pitchFamily="34" charset="-122"/>
                <a:ea typeface="微软雅黑" pitchFamily="34" charset="-122"/>
                <a:sym typeface="微软雅黑" pitchFamily="34" charset="-122"/>
              </a:rPr>
              <a:t>RSS</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订阅等</a:t>
            </a:r>
          </a:p>
          <a:p>
            <a:pPr eaLnBrk="1" hangingPunct="1">
              <a:buFont typeface="Arial" pitchFamily="34" charset="0"/>
              <a:buNone/>
            </a:pPr>
            <a:endPar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endParaRPr>
          </a:p>
          <a:p>
            <a:pPr eaLnBrk="1" hangingPunct="1">
              <a:buFont typeface="Arial" pitchFamily="34" charset="0"/>
              <a:buNone/>
            </a:pPr>
            <a:r>
              <a:rPr lang="zh-CN" altLang="en-US" sz="1800" b="1" dirty="0">
                <a:solidFill>
                  <a:schemeClr val="tx1">
                    <a:lumMod val="65000"/>
                    <a:lumOff val="35000"/>
                  </a:schemeClr>
                </a:solidFill>
                <a:latin typeface="微软雅黑" pitchFamily="34" charset="-122"/>
                <a:ea typeface="微软雅黑" pitchFamily="34" charset="-122"/>
                <a:sym typeface="微软雅黑" pitchFamily="34" charset="-122"/>
              </a:rPr>
              <a:t>其他：</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如共享经济载体的显示屏，基于</a:t>
            </a:r>
            <a:r>
              <a:rPr lang="en-US" altLang="zh-CN" sz="1800" dirty="0">
                <a:solidFill>
                  <a:schemeClr val="tx1">
                    <a:lumMod val="65000"/>
                    <a:lumOff val="35000"/>
                  </a:schemeClr>
                </a:solidFill>
                <a:latin typeface="微软雅黑" pitchFamily="34" charset="-122"/>
                <a:ea typeface="微软雅黑" pitchFamily="34" charset="-122"/>
                <a:sym typeface="微软雅黑" pitchFamily="34" charset="-122"/>
              </a:rPr>
              <a:t>LBS</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端手机推送</a:t>
            </a:r>
            <a:endParaRPr lang="en-US" altLang="zh-CN" sz="1800" dirty="0">
              <a:solidFill>
                <a:schemeClr val="tx1">
                  <a:lumMod val="65000"/>
                  <a:lumOff val="35000"/>
                </a:schemeClr>
              </a:solidFill>
              <a:latin typeface="微软雅黑" pitchFamily="34" charset="-122"/>
              <a:ea typeface="微软雅黑" pitchFamily="34" charset="-122"/>
              <a:sym typeface="微软雅黑" pitchFamily="34" charset="-122"/>
            </a:endParaRPr>
          </a:p>
        </p:txBody>
      </p:sp>
      <p:pic>
        <p:nvPicPr>
          <p:cNvPr id="5" name="内容占位符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27216" y="2162561"/>
            <a:ext cx="4318000" cy="3490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2"/>
          <p:cNvSpPr txBox="1">
            <a:spLocks/>
          </p:cNvSpPr>
          <p:nvPr/>
        </p:nvSpPr>
        <p:spPr>
          <a:xfrm>
            <a:off x="643907" y="962259"/>
            <a:ext cx="1888793" cy="370428"/>
          </a:xfrm>
          <a:prstGeom prst="rect">
            <a:avLst/>
          </a:prstGeom>
          <a:noFill/>
          <a:ln>
            <a:noFill/>
          </a:ln>
        </p:spPr>
        <p:txBody>
          <a:bodyPr wrap="none" lIns="46263" tIns="46263" rIns="46263" bIns="46263" anchor="ctr">
            <a:spAutoFit/>
          </a:bodyPr>
          <a:lstStyle>
            <a:lvl1pPr algn="l" defTabSz="1218774" rtl="0" eaLnBrk="1" latinLnBrk="0" hangingPunct="1">
              <a:lnSpc>
                <a:spcPct val="90000"/>
              </a:lnSpc>
              <a:spcBef>
                <a:spcPct val="0"/>
              </a:spcBef>
              <a:buFont typeface="Arial" charset="0"/>
              <a:buNone/>
              <a:defRPr sz="4400" kern="1200">
                <a:solidFill>
                  <a:schemeClr val="tx1"/>
                </a:solidFill>
                <a:latin typeface="+mj-lt"/>
                <a:ea typeface="+mj-ea"/>
                <a:cs typeface="+mj-cs"/>
              </a:defRPr>
            </a:lvl1pPr>
          </a:lstStyle>
          <a:p>
            <a:r>
              <a:rPr lang="zh-CN" altLang="en-US" sz="2000" b="1" smtClean="0">
                <a:solidFill>
                  <a:schemeClr val="tx1">
                    <a:lumMod val="65000"/>
                    <a:lumOff val="35000"/>
                  </a:schemeClr>
                </a:solidFill>
                <a:latin typeface="微软雅黑" pitchFamily="34" charset="-122"/>
                <a:ea typeface="微软雅黑" pitchFamily="34" charset="-122"/>
                <a:cs typeface="Helvetica Light" charset="0"/>
                <a:sym typeface="微软雅黑" pitchFamily="34" charset="-122"/>
              </a:rPr>
              <a:t>重点三要素解析</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spTree>
    <p:extLst>
      <p:ext uri="{BB962C8B-B14F-4D97-AF65-F5344CB8AC3E}">
        <p14:creationId xmlns:p14="http://schemas.microsoft.com/office/powerpoint/2010/main" val="38587801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7"/>
          <p:cNvSpPr>
            <a:spLocks noChangeArrowheads="1"/>
          </p:cNvSpPr>
          <p:nvPr/>
        </p:nvSpPr>
        <p:spPr bwMode="auto">
          <a:xfrm>
            <a:off x="2266385" y="3274098"/>
            <a:ext cx="73628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1600" b="1">
                <a:latin typeface="微软雅黑" pitchFamily="34" charset="-122"/>
                <a:ea typeface="微软雅黑" pitchFamily="34" charset="-122"/>
                <a:sym typeface="微软雅黑" pitchFamily="34" charset="-122"/>
              </a:rPr>
              <a:t>传播信息设计总原则</a:t>
            </a:r>
            <a:r>
              <a:rPr lang="zh-CN" altLang="en-US" sz="1600">
                <a:latin typeface="微软雅黑" pitchFamily="34" charset="-122"/>
                <a:ea typeface="微软雅黑" pitchFamily="34" charset="-122"/>
                <a:sym typeface="微软雅黑" pitchFamily="34" charset="-122"/>
              </a:rPr>
              <a:t>：建立</a:t>
            </a:r>
            <a:r>
              <a:rPr lang="zh-CN" altLang="en-US" sz="1600" u="sng">
                <a:solidFill>
                  <a:srgbClr val="E8314A"/>
                </a:solidFill>
                <a:latin typeface="微软雅黑" pitchFamily="34" charset="-122"/>
                <a:ea typeface="微软雅黑" pitchFamily="34" charset="-122"/>
                <a:sym typeface="微软雅黑" pitchFamily="34" charset="-122"/>
              </a:rPr>
              <a:t>品牌战略体系</a:t>
            </a:r>
            <a:r>
              <a:rPr lang="zh-CN" altLang="en-US" sz="1600">
                <a:latin typeface="微软雅黑" pitchFamily="34" charset="-122"/>
                <a:ea typeface="微软雅黑" pitchFamily="34" charset="-122"/>
                <a:sym typeface="微软雅黑" pitchFamily="34" charset="-122"/>
              </a:rPr>
              <a:t>基础上，考虑到传播对象和传播渠道的多样性进行设计，但总体保持一致性</a:t>
            </a:r>
            <a:endParaRPr lang="en-US" altLang="zh-CN" sz="1600">
              <a:latin typeface="微软雅黑" pitchFamily="34" charset="-122"/>
              <a:ea typeface="微软雅黑" pitchFamily="34" charset="-122"/>
              <a:sym typeface="微软雅黑" pitchFamily="34" charset="-122"/>
            </a:endParaRPr>
          </a:p>
          <a:p>
            <a:pPr eaLnBrk="1" hangingPunct="1">
              <a:lnSpc>
                <a:spcPct val="150000"/>
              </a:lnSpc>
              <a:buFont typeface="Arial" pitchFamily="34" charset="0"/>
              <a:buNone/>
            </a:pPr>
            <a:endParaRPr lang="zh-CN" altLang="en-US" sz="1600">
              <a:latin typeface="微软雅黑" pitchFamily="34" charset="-122"/>
              <a:ea typeface="微软雅黑" pitchFamily="34" charset="-122"/>
              <a:sym typeface="微软雅黑" pitchFamily="34" charset="-122"/>
            </a:endParaRPr>
          </a:p>
          <a:p>
            <a:pPr eaLnBrk="1" hangingPunct="1">
              <a:lnSpc>
                <a:spcPct val="150000"/>
              </a:lnSpc>
              <a:buFont typeface="Arial" pitchFamily="34" charset="0"/>
              <a:buNone/>
            </a:pPr>
            <a:r>
              <a:rPr lang="zh-CN" altLang="en-US" sz="1600" b="1">
                <a:latin typeface="微软雅黑" pitchFamily="34" charset="-122"/>
                <a:ea typeface="微软雅黑" pitchFamily="34" charset="-122"/>
                <a:sym typeface="微软雅黑" pitchFamily="34" charset="-122"/>
              </a:rPr>
              <a:t>传播信息设计应考虑的内容</a:t>
            </a:r>
            <a:r>
              <a:rPr lang="zh-CN" altLang="en-US" sz="1600">
                <a:latin typeface="微软雅黑" pitchFamily="34" charset="-122"/>
                <a:ea typeface="微软雅黑" pitchFamily="34" charset="-122"/>
                <a:sym typeface="微软雅黑" pitchFamily="34" charset="-122"/>
              </a:rPr>
              <a:t>：信息设计应传递</a:t>
            </a:r>
            <a:r>
              <a:rPr lang="zh-CN" altLang="en-US" sz="1600" u="sng">
                <a:solidFill>
                  <a:srgbClr val="E8314A"/>
                </a:solidFill>
                <a:latin typeface="微软雅黑" pitchFamily="34" charset="-122"/>
                <a:ea typeface="微软雅黑" pitchFamily="34" charset="-122"/>
                <a:sym typeface="微软雅黑" pitchFamily="34" charset="-122"/>
              </a:rPr>
              <a:t>品牌价值主张</a:t>
            </a:r>
            <a:r>
              <a:rPr lang="zh-CN" altLang="en-US" sz="1600">
                <a:latin typeface="微软雅黑" pitchFamily="34" charset="-122"/>
                <a:ea typeface="微软雅黑" pitchFamily="34" charset="-122"/>
                <a:sym typeface="微软雅黑" pitchFamily="34" charset="-122"/>
              </a:rPr>
              <a:t>，符合</a:t>
            </a:r>
            <a:r>
              <a:rPr lang="zh-CN" altLang="en-US" sz="1600">
                <a:solidFill>
                  <a:srgbClr val="000000"/>
                </a:solidFill>
                <a:latin typeface="微软雅黑" pitchFamily="34" charset="-122"/>
                <a:ea typeface="微软雅黑" pitchFamily="34" charset="-122"/>
                <a:sym typeface="微软雅黑" pitchFamily="34" charset="-122"/>
              </a:rPr>
              <a:t>品牌价值观和</a:t>
            </a:r>
            <a:r>
              <a:rPr lang="zh-CN" altLang="en-US" sz="1600" u="sng">
                <a:solidFill>
                  <a:srgbClr val="E8314A"/>
                </a:solidFill>
                <a:latin typeface="微软雅黑" pitchFamily="34" charset="-122"/>
                <a:ea typeface="微软雅黑" pitchFamily="34" charset="-122"/>
                <a:sym typeface="微软雅黑" pitchFamily="34" charset="-122"/>
              </a:rPr>
              <a:t>品牌调性</a:t>
            </a:r>
            <a:endParaRPr lang="en-US" altLang="zh-CN" sz="1600">
              <a:solidFill>
                <a:srgbClr val="E8314A"/>
              </a:solidFill>
              <a:latin typeface="微软雅黑" pitchFamily="34" charset="-122"/>
              <a:ea typeface="微软雅黑" pitchFamily="34" charset="-122"/>
              <a:sym typeface="微软雅黑" pitchFamily="34" charset="-122"/>
            </a:endParaRPr>
          </a:p>
        </p:txBody>
      </p:sp>
      <p:sp>
        <p:nvSpPr>
          <p:cNvPr id="5" name="圆角矩形 5"/>
          <p:cNvSpPr>
            <a:spLocks noChangeArrowheads="1"/>
          </p:cNvSpPr>
          <p:nvPr/>
        </p:nvSpPr>
        <p:spPr bwMode="auto">
          <a:xfrm>
            <a:off x="1937772" y="2805785"/>
            <a:ext cx="8020050" cy="2571750"/>
          </a:xfrm>
          <a:prstGeom prst="roundRect">
            <a:avLst>
              <a:gd name="adj" fmla="val 16667"/>
            </a:avLst>
          </a:prstGeom>
          <a:noFill/>
          <a:ln w="28575">
            <a:solidFill>
              <a:srgbClr val="FF3C36"/>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Arial" pitchFamily="34" charset="0"/>
              <a:buNone/>
            </a:pPr>
            <a:endParaRPr lang="zh-CN" altLang="en-US"/>
          </a:p>
        </p:txBody>
      </p:sp>
      <p:sp>
        <p:nvSpPr>
          <p:cNvPr id="6" name="矩形 1"/>
          <p:cNvSpPr>
            <a:spLocks noChangeArrowheads="1"/>
          </p:cNvSpPr>
          <p:nvPr/>
        </p:nvSpPr>
        <p:spPr bwMode="auto">
          <a:xfrm>
            <a:off x="5342960" y="2040610"/>
            <a:ext cx="1209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buFont typeface="Arial" pitchFamily="34" charset="0"/>
              <a:buNone/>
            </a:pPr>
            <a:r>
              <a:rPr lang="zh-CN" altLang="en-US" sz="2000" b="1" dirty="0">
                <a:solidFill>
                  <a:srgbClr val="E8314A"/>
                </a:solidFill>
                <a:latin typeface="微软雅黑" pitchFamily="34" charset="-122"/>
                <a:ea typeface="微软雅黑" pitchFamily="34" charset="-122"/>
                <a:sym typeface="微软雅黑" pitchFamily="34" charset="-122"/>
              </a:rPr>
              <a:t>传播信息</a:t>
            </a:r>
            <a:endParaRPr lang="en-US" altLang="zh-CN" sz="2000" b="1" dirty="0">
              <a:solidFill>
                <a:srgbClr val="E8314A"/>
              </a:solidFill>
              <a:latin typeface="微软雅黑" pitchFamily="34" charset="-122"/>
              <a:ea typeface="微软雅黑" pitchFamily="34" charset="-122"/>
              <a:sym typeface="微软雅黑" pitchFamily="34" charset="-122"/>
            </a:endParaRPr>
          </a:p>
        </p:txBody>
      </p:sp>
      <p:sp>
        <p:nvSpPr>
          <p:cNvPr id="8" name="标题 2"/>
          <p:cNvSpPr txBox="1">
            <a:spLocks/>
          </p:cNvSpPr>
          <p:nvPr/>
        </p:nvSpPr>
        <p:spPr>
          <a:xfrm>
            <a:off x="643907" y="962259"/>
            <a:ext cx="1888793" cy="370428"/>
          </a:xfrm>
          <a:prstGeom prst="rect">
            <a:avLst/>
          </a:prstGeom>
          <a:noFill/>
          <a:ln>
            <a:noFill/>
          </a:ln>
        </p:spPr>
        <p:txBody>
          <a:bodyPr wrap="none" lIns="46263" tIns="46263" rIns="46263" bIns="46263" anchor="ctr">
            <a:spAutoFit/>
          </a:bodyPr>
          <a:lstStyle>
            <a:lvl1pPr algn="l" defTabSz="1218774" rtl="0" eaLnBrk="1" latinLnBrk="0" hangingPunct="1">
              <a:lnSpc>
                <a:spcPct val="90000"/>
              </a:lnSpc>
              <a:spcBef>
                <a:spcPct val="0"/>
              </a:spcBef>
              <a:buFont typeface="Arial" charset="0"/>
              <a:buNone/>
              <a:defRPr sz="4400" kern="1200">
                <a:solidFill>
                  <a:schemeClr val="tx1"/>
                </a:solidFill>
                <a:latin typeface="+mj-lt"/>
                <a:ea typeface="+mj-ea"/>
                <a:cs typeface="+mj-cs"/>
              </a:defRPr>
            </a:lvl1pPr>
          </a:lstStyle>
          <a:p>
            <a:r>
              <a:rPr lang="zh-CN" altLang="en-US" sz="2000" b="1" smtClean="0">
                <a:solidFill>
                  <a:schemeClr val="tx1">
                    <a:lumMod val="65000"/>
                    <a:lumOff val="35000"/>
                  </a:schemeClr>
                </a:solidFill>
                <a:latin typeface="微软雅黑" pitchFamily="34" charset="-122"/>
                <a:ea typeface="微软雅黑" pitchFamily="34" charset="-122"/>
                <a:cs typeface="Helvetica Light" charset="0"/>
                <a:sym typeface="微软雅黑" pitchFamily="34" charset="-122"/>
              </a:rPr>
              <a:t>重点三要素解析</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spTree>
    <p:extLst>
      <p:ext uri="{BB962C8B-B14F-4D97-AF65-F5344CB8AC3E}">
        <p14:creationId xmlns:p14="http://schemas.microsoft.com/office/powerpoint/2010/main" val="35067718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980" y="2856710"/>
            <a:ext cx="11282766" cy="111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47" tIns="45710" rIns="60947" bIns="45710">
            <a:spAutoFit/>
          </a:bodyPr>
          <a:lstStyle/>
          <a:p>
            <a:pPr algn="ctr">
              <a:lnSpc>
                <a:spcPct val="90000"/>
              </a:lnSpc>
              <a:spcBef>
                <a:spcPct val="0"/>
              </a:spcBef>
            </a:pPr>
            <a:r>
              <a:rPr lang="en-US" altLang="zh-CN" sz="3700" b="1" dirty="0">
                <a:solidFill>
                  <a:schemeClr val="tx1">
                    <a:lumMod val="75000"/>
                    <a:lumOff val="25000"/>
                  </a:schemeClr>
                </a:solidFill>
                <a:latin typeface="Microsoft YaHei" charset="-122"/>
                <a:ea typeface="Microsoft YaHei" charset="-122"/>
                <a:cs typeface="Microsoft YaHei" charset="-122"/>
              </a:rPr>
              <a:t>1</a:t>
            </a:r>
            <a:r>
              <a:rPr lang="zh-CN" altLang="en-US" sz="3700" b="1" dirty="0" smtClean="0">
                <a:solidFill>
                  <a:schemeClr val="tx1">
                    <a:lumMod val="75000"/>
                    <a:lumOff val="25000"/>
                  </a:schemeClr>
                </a:solidFill>
                <a:latin typeface="Microsoft YaHei" charset="-122"/>
                <a:ea typeface="Microsoft YaHei" charset="-122"/>
                <a:cs typeface="Microsoft YaHei" charset="-122"/>
              </a:rPr>
              <a:t>个实现精准传播规划的实用</a:t>
            </a:r>
            <a:r>
              <a:rPr lang="zh-CN" altLang="en-US" sz="3700" b="1" dirty="0">
                <a:solidFill>
                  <a:schemeClr val="tx1">
                    <a:lumMod val="75000"/>
                    <a:lumOff val="25000"/>
                  </a:schemeClr>
                </a:solidFill>
                <a:latin typeface="Microsoft YaHei" charset="-122"/>
                <a:ea typeface="Microsoft YaHei" charset="-122"/>
                <a:cs typeface="Microsoft YaHei" charset="-122"/>
              </a:rPr>
              <a:t>工具</a:t>
            </a:r>
            <a:r>
              <a:rPr lang="zh-CN" altLang="en-US" sz="3700" b="1" dirty="0" smtClean="0">
                <a:solidFill>
                  <a:schemeClr val="tx1">
                    <a:lumMod val="75000"/>
                    <a:lumOff val="25000"/>
                  </a:schemeClr>
                </a:solidFill>
                <a:latin typeface="Microsoft YaHei" charset="-122"/>
                <a:ea typeface="Microsoft YaHei" charset="-122"/>
                <a:cs typeface="Microsoft YaHei" charset="-122"/>
              </a:rPr>
              <a:t>，</a:t>
            </a:r>
            <a:endParaRPr lang="en-US" altLang="zh-CN" sz="3700" b="1" dirty="0" smtClean="0">
              <a:solidFill>
                <a:schemeClr val="tx1">
                  <a:lumMod val="75000"/>
                  <a:lumOff val="25000"/>
                </a:schemeClr>
              </a:solidFill>
              <a:latin typeface="Microsoft YaHei" charset="-122"/>
              <a:ea typeface="Microsoft YaHei" charset="-122"/>
              <a:cs typeface="Microsoft YaHei" charset="-122"/>
            </a:endParaRPr>
          </a:p>
          <a:p>
            <a:pPr algn="ctr">
              <a:lnSpc>
                <a:spcPct val="90000"/>
              </a:lnSpc>
              <a:spcBef>
                <a:spcPct val="0"/>
              </a:spcBef>
            </a:pPr>
            <a:r>
              <a:rPr lang="zh-CN" altLang="en-US" sz="3700" b="1" dirty="0" smtClean="0">
                <a:solidFill>
                  <a:schemeClr val="tx1">
                    <a:lumMod val="75000"/>
                    <a:lumOff val="25000"/>
                  </a:schemeClr>
                </a:solidFill>
                <a:latin typeface="Microsoft YaHei" charset="-122"/>
                <a:ea typeface="Microsoft YaHei" charset="-122"/>
                <a:cs typeface="Microsoft YaHei" charset="-122"/>
              </a:rPr>
              <a:t>提升</a:t>
            </a:r>
            <a:r>
              <a:rPr lang="zh-CN" altLang="en-US" sz="3700" b="1" dirty="0">
                <a:solidFill>
                  <a:schemeClr val="tx1">
                    <a:lumMod val="75000"/>
                    <a:lumOff val="25000"/>
                  </a:schemeClr>
                </a:solidFill>
                <a:latin typeface="Microsoft YaHei" charset="-122"/>
                <a:ea typeface="Microsoft YaHei" charset="-122"/>
                <a:cs typeface="Microsoft YaHei" charset="-122"/>
              </a:rPr>
              <a:t>品牌传播触达率</a:t>
            </a:r>
          </a:p>
        </p:txBody>
      </p:sp>
      <p:grpSp>
        <p:nvGrpSpPr>
          <p:cNvPr id="6" name="组 5"/>
          <p:cNvGrpSpPr/>
          <p:nvPr/>
        </p:nvGrpSpPr>
        <p:grpSpPr>
          <a:xfrm>
            <a:off x="0" y="0"/>
            <a:ext cx="7818096" cy="6858000"/>
            <a:chOff x="0" y="0"/>
            <a:chExt cx="7818096" cy="6858000"/>
          </a:xfrm>
        </p:grpSpPr>
        <p:grpSp>
          <p:nvGrpSpPr>
            <p:cNvPr id="7" name="组 3"/>
            <p:cNvGrpSpPr/>
            <p:nvPr/>
          </p:nvGrpSpPr>
          <p:grpSpPr>
            <a:xfrm rot="16200000">
              <a:off x="5149360" y="4189264"/>
              <a:ext cx="1857152" cy="3480320"/>
              <a:chOff x="2356608" y="899765"/>
              <a:chExt cx="959370" cy="1797868"/>
            </a:xfrm>
          </p:grpSpPr>
          <p:sp>
            <p:nvSpPr>
              <p:cNvPr id="9" name="三角形 8"/>
              <p:cNvSpPr/>
              <p:nvPr/>
            </p:nvSpPr>
            <p:spPr>
              <a:xfrm rot="5400000">
                <a:off x="2319192" y="947875"/>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0" name="三角形 9"/>
              <p:cNvSpPr/>
              <p:nvPr/>
            </p:nvSpPr>
            <p:spPr>
              <a:xfrm rot="5400000">
                <a:off x="2319192" y="2048150"/>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1" name="三角形 10"/>
              <p:cNvSpPr/>
              <p:nvPr/>
            </p:nvSpPr>
            <p:spPr>
              <a:xfrm rot="5400000">
                <a:off x="2279858" y="1325312"/>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sp>
          <p:nvSpPr>
            <p:cNvPr id="8" name="矩形 7"/>
            <p:cNvSpPr/>
            <p:nvPr/>
          </p:nvSpPr>
          <p:spPr>
            <a:xfrm>
              <a:off x="0" y="0"/>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58474379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p:cNvSpPr txBox="1">
            <a:spLocks/>
          </p:cNvSpPr>
          <p:nvPr/>
        </p:nvSpPr>
        <p:spPr>
          <a:xfrm>
            <a:off x="651384" y="2010154"/>
            <a:ext cx="5196929" cy="3495381"/>
          </a:xfrm>
          <a:prstGeom prst="rect">
            <a:avLst/>
          </a:prstGeom>
        </p:spPr>
        <p:txBody>
          <a:bodyPr vert="horz" lIns="121882" tIns="60941" rIns="121882" bIns="60941" rtlCol="0">
            <a:normAutofit/>
          </a:bodyPr>
          <a:lstStyle/>
          <a:p>
            <a:pPr algn="just" defTabSz="914347">
              <a:lnSpc>
                <a:spcPct val="150000"/>
              </a:lnSpc>
              <a:spcBef>
                <a:spcPts val="1000"/>
              </a:spcBef>
              <a:defRPr/>
            </a:pPr>
            <a:r>
              <a:rPr lang="en-US" altLang="zh-CN" sz="1866" b="1" dirty="0">
                <a:solidFill>
                  <a:srgbClr val="E8314A"/>
                </a:solidFill>
                <a:latin typeface="Microsoft YaHei" charset="0"/>
                <a:ea typeface="Microsoft YaHei" charset="0"/>
                <a:cs typeface="Microsoft YaHei" charset="0"/>
              </a:rPr>
              <a:t>X </a:t>
            </a:r>
            <a:r>
              <a:rPr lang="ja-JP" altLang="en-US" sz="1866" b="1" dirty="0">
                <a:solidFill>
                  <a:srgbClr val="E8314A"/>
                </a:solidFill>
                <a:latin typeface="Microsoft YaHei" charset="0"/>
                <a:ea typeface="Microsoft YaHei" charset="0"/>
                <a:cs typeface="Microsoft YaHei" charset="0"/>
              </a:rPr>
              <a:t>公司</a:t>
            </a:r>
            <a:r>
              <a:rPr lang="zh-CN" altLang="en-US" sz="1866" b="1" dirty="0" smtClean="0">
                <a:solidFill>
                  <a:srgbClr val="E8314A"/>
                </a:solidFill>
                <a:latin typeface="Microsoft YaHei" charset="0"/>
                <a:ea typeface="Microsoft YaHei" charset="0"/>
                <a:cs typeface="Microsoft YaHei" charset="0"/>
              </a:rPr>
              <a:t>：</a:t>
            </a:r>
            <a:endParaRPr lang="en-US" altLang="zh-CN" sz="1866" b="1" dirty="0" smtClean="0">
              <a:solidFill>
                <a:srgbClr val="E8314A"/>
              </a:solidFill>
              <a:latin typeface="Microsoft YaHei" charset="0"/>
              <a:ea typeface="Microsoft YaHei" charset="0"/>
              <a:cs typeface="Microsoft YaHei" charset="0"/>
            </a:endParaRPr>
          </a:p>
          <a:p>
            <a:pPr algn="just" defTabSz="914347">
              <a:lnSpc>
                <a:spcPct val="150000"/>
              </a:lnSpc>
              <a:spcBef>
                <a:spcPts val="1000"/>
              </a:spcBef>
              <a:defRPr/>
            </a:pPr>
            <a:r>
              <a:rPr lang="ja-JP" altLang="en-US" sz="1866" dirty="0" smtClean="0">
                <a:solidFill>
                  <a:srgbClr val="000000"/>
                </a:solidFill>
                <a:latin typeface="Microsoft YaHei" charset="0"/>
                <a:ea typeface="Microsoft YaHei" charset="0"/>
                <a:cs typeface="Microsoft YaHei" charset="0"/>
              </a:rPr>
              <a:t>介绍</a:t>
            </a:r>
            <a:r>
              <a:rPr lang="en-US" altLang="ja-JP" sz="1866" dirty="0" smtClean="0">
                <a:solidFill>
                  <a:srgbClr val="000000"/>
                </a:solidFill>
                <a:latin typeface="Microsoft YaHei" charset="0"/>
                <a:ea typeface="Microsoft YaHei" charset="0"/>
                <a:cs typeface="Microsoft YaHei" charset="0"/>
              </a:rPr>
              <a:t> </a:t>
            </a:r>
            <a:r>
              <a:rPr lang="en-US" altLang="ja-JP" sz="1866" dirty="0">
                <a:solidFill>
                  <a:srgbClr val="000000"/>
                </a:solidFill>
                <a:latin typeface="Microsoft YaHei" charset="0"/>
                <a:ea typeface="Microsoft YaHei" charset="0"/>
                <a:cs typeface="Microsoft YaHei" charset="0"/>
              </a:rPr>
              <a:t>X</a:t>
            </a:r>
            <a:r>
              <a:rPr lang="ja-JP" altLang="en-US" sz="1866" dirty="0">
                <a:solidFill>
                  <a:srgbClr val="000000"/>
                </a:solidFill>
                <a:latin typeface="Microsoft YaHei" charset="0"/>
                <a:ea typeface="Microsoft YaHei" charset="0"/>
                <a:cs typeface="Microsoft YaHei" charset="0"/>
              </a:rPr>
              <a:t>，我们最新的轻薄型笔记本电脑。</a:t>
            </a:r>
            <a:r>
              <a:rPr lang="ja-JP" altLang="en-US" sz="1866" dirty="0">
                <a:latin typeface="Microsoft YaHei" charset="0"/>
                <a:ea typeface="Microsoft YaHei" charset="0"/>
                <a:cs typeface="Microsoft YaHei" charset="0"/>
              </a:rPr>
              <a:t>重约</a:t>
            </a:r>
            <a:r>
              <a:rPr lang="en-US" altLang="ja-JP" sz="1866" dirty="0">
                <a:latin typeface="Microsoft YaHei" charset="0"/>
                <a:ea typeface="Microsoft YaHei" charset="0"/>
                <a:cs typeface="Microsoft YaHei" charset="0"/>
              </a:rPr>
              <a:t> 3 </a:t>
            </a:r>
            <a:r>
              <a:rPr lang="ja-JP" altLang="en-US" sz="1866" dirty="0">
                <a:latin typeface="Microsoft YaHei" charset="0"/>
                <a:ea typeface="Microsoft YaHei" charset="0"/>
                <a:cs typeface="Microsoft YaHei" charset="0"/>
              </a:rPr>
              <a:t>磅，厚度仅为</a:t>
            </a:r>
            <a:r>
              <a:rPr lang="en-US" altLang="ja-JP" sz="1866" dirty="0">
                <a:latin typeface="Microsoft YaHei" charset="0"/>
                <a:ea typeface="Microsoft YaHei" charset="0"/>
                <a:cs typeface="Microsoft YaHei" charset="0"/>
              </a:rPr>
              <a:t> 1 </a:t>
            </a:r>
            <a:r>
              <a:rPr lang="ja-JP" altLang="en-US" sz="1866" dirty="0">
                <a:latin typeface="Microsoft YaHei" charset="0"/>
                <a:ea typeface="Microsoft YaHei" charset="0"/>
                <a:cs typeface="Microsoft YaHei" charset="0"/>
              </a:rPr>
              <a:t>英寸，旅行时可以轻松带在身边。配有超低电压处理器，可以体验在移动时享用快速运算的优势。在配置了</a:t>
            </a:r>
            <a:r>
              <a:rPr lang="en-US" altLang="ja-JP" sz="1866" dirty="0">
                <a:latin typeface="Microsoft YaHei" charset="0"/>
                <a:ea typeface="Microsoft YaHei" charset="0"/>
                <a:cs typeface="Microsoft YaHei" charset="0"/>
              </a:rPr>
              <a:t> 320 GB </a:t>
            </a:r>
            <a:r>
              <a:rPr lang="ja-JP" altLang="en-US" sz="1866" dirty="0">
                <a:latin typeface="Microsoft YaHei" charset="0"/>
                <a:ea typeface="Microsoft YaHei" charset="0"/>
                <a:cs typeface="Microsoft YaHei" charset="0"/>
              </a:rPr>
              <a:t>的硬盘驱动器，您就可以尽情享受海量储存。不包括内置光驱，可选配外部光驱。</a:t>
            </a:r>
            <a:endParaRPr lang="en-US" altLang="ja-JP" sz="1866" dirty="0">
              <a:latin typeface="Microsoft YaHei" charset="0"/>
              <a:ea typeface="Microsoft YaHei" charset="0"/>
              <a:cs typeface="Microsoft YaHei" charset="0"/>
            </a:endParaRPr>
          </a:p>
          <a:p>
            <a:pPr algn="just" defTabSz="914347">
              <a:lnSpc>
                <a:spcPct val="90000"/>
              </a:lnSpc>
              <a:spcBef>
                <a:spcPct val="0"/>
              </a:spcBef>
              <a:buFont typeface="Arial" panose="020B0604020202020204" pitchFamily="34" charset="0"/>
              <a:buChar char="•"/>
              <a:defRPr/>
            </a:pPr>
            <a:endParaRPr lang="zh-CN" altLang="en-US" sz="1866" dirty="0">
              <a:ea typeface="黑体" pitchFamily="2" charset="-122"/>
            </a:endParaRPr>
          </a:p>
        </p:txBody>
      </p:sp>
      <p:sp>
        <p:nvSpPr>
          <p:cNvPr id="3" name="Content Placeholder 9"/>
          <p:cNvSpPr txBox="1">
            <a:spLocks/>
          </p:cNvSpPr>
          <p:nvPr/>
        </p:nvSpPr>
        <p:spPr>
          <a:xfrm>
            <a:off x="6325325" y="2010154"/>
            <a:ext cx="5623867" cy="3894699"/>
          </a:xfrm>
          <a:prstGeom prst="rect">
            <a:avLst/>
          </a:prstGeom>
        </p:spPr>
        <p:txBody>
          <a:bodyPr vert="horz" lIns="121882" tIns="60941" rIns="121882" bIns="60941" rtlCol="0">
            <a:noAutofit/>
          </a:bodyPr>
          <a:lstStyle/>
          <a:p>
            <a:pPr defTabSz="914347">
              <a:lnSpc>
                <a:spcPct val="150000"/>
              </a:lnSpc>
              <a:spcBef>
                <a:spcPts val="1000"/>
              </a:spcBef>
              <a:defRPr/>
            </a:pPr>
            <a:r>
              <a:rPr lang="en-US" altLang="zh-CN" sz="1866" b="1" dirty="0">
                <a:solidFill>
                  <a:srgbClr val="E8314A"/>
                </a:solidFill>
                <a:latin typeface="Microsoft YaHei" charset="0"/>
                <a:ea typeface="Microsoft YaHei" charset="0"/>
                <a:cs typeface="Microsoft YaHei" charset="0"/>
              </a:rPr>
              <a:t>Y </a:t>
            </a:r>
            <a:r>
              <a:rPr lang="ja-JP" altLang="en-US" sz="1866" b="1" dirty="0" smtClean="0">
                <a:solidFill>
                  <a:srgbClr val="E8314A"/>
                </a:solidFill>
                <a:latin typeface="Microsoft YaHei" charset="0"/>
                <a:ea typeface="Microsoft YaHei" charset="0"/>
                <a:cs typeface="Microsoft YaHei" charset="0"/>
              </a:rPr>
              <a:t>公司</a:t>
            </a:r>
            <a:endParaRPr lang="en-US" altLang="ja-JP" sz="1866" b="1" dirty="0" smtClean="0">
              <a:solidFill>
                <a:srgbClr val="E8314A"/>
              </a:solidFill>
              <a:latin typeface="Microsoft YaHei" charset="0"/>
              <a:ea typeface="Microsoft YaHei" charset="0"/>
              <a:cs typeface="Microsoft YaHei" charset="0"/>
            </a:endParaRPr>
          </a:p>
          <a:p>
            <a:pPr defTabSz="914347">
              <a:lnSpc>
                <a:spcPct val="150000"/>
              </a:lnSpc>
              <a:spcBef>
                <a:spcPts val="1000"/>
              </a:spcBef>
              <a:defRPr/>
            </a:pPr>
            <a:r>
              <a:rPr lang="ja-JP" altLang="en-US" sz="1866" dirty="0" smtClean="0">
                <a:solidFill>
                  <a:srgbClr val="000000"/>
                </a:solidFill>
                <a:latin typeface="Microsoft YaHei" charset="0"/>
                <a:ea typeface="Microsoft YaHei" charset="0"/>
                <a:cs typeface="Microsoft YaHei" charset="0"/>
              </a:rPr>
              <a:t>我们</a:t>
            </a:r>
            <a:r>
              <a:rPr lang="ja-JP" altLang="en-US" sz="1866" dirty="0">
                <a:solidFill>
                  <a:srgbClr val="000000"/>
                </a:solidFill>
                <a:latin typeface="Microsoft YaHei" charset="0"/>
                <a:ea typeface="Microsoft YaHei" charset="0"/>
                <a:cs typeface="Microsoft YaHei" charset="0"/>
              </a:rPr>
              <a:t>将如此多的奇思妙想集合于如此轻薄的笔记本电脑，简直令人难以置信。</a:t>
            </a:r>
            <a:r>
              <a:rPr lang="en-US" altLang="ja-JP" sz="1866" dirty="0">
                <a:solidFill>
                  <a:srgbClr val="000000"/>
                </a:solidFill>
                <a:latin typeface="Microsoft YaHei" charset="0"/>
                <a:ea typeface="Microsoft YaHei" charset="0"/>
                <a:cs typeface="Microsoft YaHei" charset="0"/>
              </a:rPr>
              <a:t> </a:t>
            </a:r>
            <a:r>
              <a:rPr lang="ja-JP" altLang="en-US" sz="1866" dirty="0">
                <a:solidFill>
                  <a:srgbClr val="000000"/>
                </a:solidFill>
                <a:latin typeface="Microsoft YaHei" charset="0"/>
                <a:ea typeface="Microsoft YaHei" charset="0"/>
                <a:cs typeface="Microsoft YaHei" charset="0"/>
              </a:rPr>
              <a:t>超大、高分辨率的</a:t>
            </a:r>
            <a:r>
              <a:rPr lang="en-US" altLang="ja-JP" sz="1866" dirty="0">
                <a:solidFill>
                  <a:srgbClr val="000000"/>
                </a:solidFill>
                <a:latin typeface="Microsoft YaHei" charset="0"/>
                <a:ea typeface="Microsoft YaHei" charset="0"/>
                <a:cs typeface="Microsoft YaHei" charset="0"/>
              </a:rPr>
              <a:t> LED </a:t>
            </a:r>
            <a:r>
              <a:rPr lang="ja-JP" altLang="en-US" sz="1866" dirty="0">
                <a:solidFill>
                  <a:srgbClr val="000000"/>
                </a:solidFill>
                <a:latin typeface="Microsoft YaHei" charset="0"/>
                <a:ea typeface="Microsoft YaHei" charset="0"/>
                <a:cs typeface="Microsoft YaHei" charset="0"/>
              </a:rPr>
              <a:t>背光</a:t>
            </a:r>
            <a:r>
              <a:rPr lang="en-US" altLang="ja-JP" sz="1866" dirty="0">
                <a:solidFill>
                  <a:srgbClr val="000000"/>
                </a:solidFill>
                <a:latin typeface="Microsoft YaHei" charset="0"/>
                <a:ea typeface="Microsoft YaHei" charset="0"/>
                <a:cs typeface="Microsoft YaHei" charset="0"/>
              </a:rPr>
              <a:t> IPS </a:t>
            </a:r>
            <a:r>
              <a:rPr lang="ja-JP" altLang="en-US" sz="1866" dirty="0">
                <a:solidFill>
                  <a:srgbClr val="000000"/>
                </a:solidFill>
                <a:latin typeface="Microsoft YaHei" charset="0"/>
                <a:ea typeface="Microsoft YaHei" charset="0"/>
                <a:cs typeface="Microsoft YaHei" charset="0"/>
              </a:rPr>
              <a:t>显示器。</a:t>
            </a:r>
            <a:r>
              <a:rPr lang="ja-JP" altLang="en-US" sz="1866" dirty="0">
                <a:latin typeface="Microsoft YaHei" charset="0"/>
                <a:ea typeface="Microsoft YaHei" charset="0"/>
                <a:cs typeface="Microsoft YaHei" charset="0"/>
              </a:rPr>
              <a:t>反应超级迅速的多点触摸屏幕。还有功能强大的芯片。如此多的功能都集中在这一设计之中，轻薄、轻便，方便随身携带</a:t>
            </a:r>
            <a:r>
              <a:rPr lang="ja-JP" altLang="en-US" sz="1866" dirty="0" smtClean="0">
                <a:latin typeface="Microsoft YaHei" charset="0"/>
                <a:ea typeface="Microsoft YaHei" charset="0"/>
                <a:cs typeface="Microsoft YaHei" charset="0"/>
              </a:rPr>
              <a:t>。不仅仅</a:t>
            </a:r>
            <a:r>
              <a:rPr lang="ja-JP" altLang="en-US" sz="1866" dirty="0">
                <a:latin typeface="Microsoft YaHei" charset="0"/>
                <a:ea typeface="Microsoft YaHei" charset="0"/>
                <a:cs typeface="Microsoft YaHei" charset="0"/>
              </a:rPr>
              <a:t>是同类设备的佼佼者。它代表了一种全新的装备。</a:t>
            </a:r>
            <a:endParaRPr lang="en-US" altLang="ja-JP" sz="1866" dirty="0">
              <a:latin typeface="Microsoft YaHei" charset="0"/>
              <a:ea typeface="Microsoft YaHei" charset="0"/>
              <a:cs typeface="Microsoft YaHei" charset="0"/>
            </a:endParaRPr>
          </a:p>
          <a:p>
            <a:pPr defTabSz="914347">
              <a:lnSpc>
                <a:spcPct val="150000"/>
              </a:lnSpc>
              <a:spcBef>
                <a:spcPct val="0"/>
              </a:spcBef>
              <a:buFont typeface="Arial" panose="020B0604020202020204" pitchFamily="34" charset="0"/>
              <a:buChar char="•"/>
              <a:defRPr/>
            </a:pPr>
            <a:endParaRPr lang="zh-CN" altLang="en-US" sz="1866" dirty="0">
              <a:latin typeface="Microsoft YaHei" charset="0"/>
              <a:ea typeface="Microsoft YaHei" charset="0"/>
              <a:cs typeface="Microsoft YaHei" charset="0"/>
            </a:endParaRPr>
          </a:p>
          <a:p>
            <a:pPr defTabSz="914347">
              <a:lnSpc>
                <a:spcPct val="150000"/>
              </a:lnSpc>
              <a:spcBef>
                <a:spcPts val="1000"/>
              </a:spcBef>
              <a:buFont typeface="Arial" panose="020B0604020202020204" pitchFamily="34" charset="0"/>
              <a:buChar char="•"/>
              <a:defRPr/>
            </a:pPr>
            <a:endParaRPr lang="zh-CN" altLang="en-US" sz="1866" dirty="0">
              <a:latin typeface="Microsoft YaHei" charset="0"/>
              <a:ea typeface="Microsoft YaHei" charset="0"/>
              <a:cs typeface="Microsoft YaHei" charset="0"/>
            </a:endParaRPr>
          </a:p>
        </p:txBody>
      </p:sp>
      <p:grpSp>
        <p:nvGrpSpPr>
          <p:cNvPr id="4" name="Group 16"/>
          <p:cNvGrpSpPr>
            <a:grpSpLocks/>
          </p:cNvGrpSpPr>
          <p:nvPr/>
        </p:nvGrpSpPr>
        <p:grpSpPr bwMode="auto">
          <a:xfrm>
            <a:off x="1966017" y="2542176"/>
            <a:ext cx="7820993" cy="2431335"/>
            <a:chOff x="817" y="2757"/>
            <a:chExt cx="3918" cy="1218"/>
          </a:xfrm>
        </p:grpSpPr>
        <p:pic>
          <p:nvPicPr>
            <p:cNvPr id="5" name="Picture 13" descr="Dell_Logo.jpg"/>
            <p:cNvPicPr>
              <a:picLocks noChangeAspect="1"/>
            </p:cNvPicPr>
            <p:nvPr/>
          </p:nvPicPr>
          <p:blipFill>
            <a:blip r:embed="rId2"/>
            <a:srcRect/>
            <a:stretch>
              <a:fillRect/>
            </a:stretch>
          </p:blipFill>
          <p:spPr bwMode="auto">
            <a:xfrm>
              <a:off x="817" y="2819"/>
              <a:ext cx="1135" cy="1156"/>
            </a:xfrm>
            <a:prstGeom prst="rect">
              <a:avLst/>
            </a:prstGeom>
            <a:noFill/>
            <a:ln w="9525">
              <a:noFill/>
              <a:miter lim="800000"/>
              <a:headEnd/>
              <a:tailEnd/>
            </a:ln>
          </p:spPr>
        </p:pic>
        <p:pic>
          <p:nvPicPr>
            <p:cNvPr id="6" name="Picture 15" descr="Apple-logo.png"/>
            <p:cNvPicPr>
              <a:picLocks noChangeAspect="1"/>
            </p:cNvPicPr>
            <p:nvPr/>
          </p:nvPicPr>
          <p:blipFill>
            <a:blip r:embed="rId3"/>
            <a:srcRect/>
            <a:stretch>
              <a:fillRect/>
            </a:stretch>
          </p:blipFill>
          <p:spPr bwMode="auto">
            <a:xfrm>
              <a:off x="3839" y="2757"/>
              <a:ext cx="896" cy="1096"/>
            </a:xfrm>
            <a:prstGeom prst="rect">
              <a:avLst/>
            </a:prstGeom>
            <a:noFill/>
            <a:ln w="9525">
              <a:noFill/>
              <a:miter lim="800000"/>
              <a:headEnd/>
              <a:tailEnd/>
            </a:ln>
          </p:spPr>
        </p:pic>
      </p:grpSp>
      <p:sp>
        <p:nvSpPr>
          <p:cNvPr id="9" name="标题 2"/>
          <p:cNvSpPr txBox="1">
            <a:spLocks/>
          </p:cNvSpPr>
          <p:nvPr/>
        </p:nvSpPr>
        <p:spPr>
          <a:xfrm>
            <a:off x="643907" y="962258"/>
            <a:ext cx="4197117" cy="370428"/>
          </a:xfrm>
          <a:prstGeom prst="rect">
            <a:avLst/>
          </a:prstGeom>
          <a:noFill/>
          <a:ln>
            <a:noFill/>
          </a:ln>
        </p:spPr>
        <p:txBody>
          <a:bodyPr wrap="none" lIns="46263" tIns="46263" rIns="46263" bIns="46263" anchor="ctr">
            <a:spAutoFit/>
          </a:bodyPr>
          <a:lstStyle>
            <a:lvl1pPr algn="l" defTabSz="914186"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smtClean="0">
                <a:solidFill>
                  <a:schemeClr val="tx1">
                    <a:lumMod val="65000"/>
                    <a:lumOff val="35000"/>
                  </a:schemeClr>
                </a:solidFill>
                <a:latin typeface="微软雅黑" pitchFamily="34" charset="-122"/>
                <a:ea typeface="微软雅黑" pitchFamily="34" charset="-122"/>
                <a:cs typeface="Helvetica Light" charset="0"/>
              </a:rPr>
              <a:t>都是电脑品牌，你能分辨出他们么？</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sp>
        <p:nvSpPr>
          <p:cNvPr id="7" name="矩形 6"/>
          <p:cNvSpPr/>
          <p:nvPr/>
        </p:nvSpPr>
        <p:spPr>
          <a:xfrm>
            <a:off x="1932745" y="5601160"/>
            <a:ext cx="1980029" cy="553998"/>
          </a:xfrm>
          <a:prstGeom prst="rect">
            <a:avLst/>
          </a:prstGeom>
        </p:spPr>
        <p:txBody>
          <a:bodyPr wrap="none">
            <a:spAutoFit/>
          </a:bodyPr>
          <a:lstStyle/>
          <a:p>
            <a:pPr algn="just" defTabSz="914347">
              <a:lnSpc>
                <a:spcPct val="150000"/>
              </a:lnSpc>
              <a:spcBef>
                <a:spcPts val="1000"/>
              </a:spcBef>
              <a:defRPr/>
            </a:pPr>
            <a:r>
              <a:rPr lang="zh-CN" altLang="en-US" sz="2000" b="1">
                <a:solidFill>
                  <a:srgbClr val="E8314A"/>
                </a:solidFill>
                <a:latin typeface="Microsoft YaHei" charset="0"/>
                <a:ea typeface="Microsoft YaHei" charset="0"/>
                <a:cs typeface="Microsoft YaHei" charset="0"/>
              </a:rPr>
              <a:t>注重功能的描述</a:t>
            </a:r>
            <a:endParaRPr lang="en-US" altLang="ja-JP" sz="2000" b="1" dirty="0">
              <a:solidFill>
                <a:srgbClr val="E8314A"/>
              </a:solidFill>
              <a:latin typeface="Microsoft YaHei" charset="0"/>
              <a:ea typeface="Microsoft YaHei" charset="0"/>
              <a:cs typeface="Microsoft YaHei" charset="0"/>
            </a:endParaRPr>
          </a:p>
        </p:txBody>
      </p:sp>
      <p:sp>
        <p:nvSpPr>
          <p:cNvPr id="8" name="矩形 7"/>
          <p:cNvSpPr/>
          <p:nvPr/>
        </p:nvSpPr>
        <p:spPr>
          <a:xfrm>
            <a:off x="8161311" y="5613786"/>
            <a:ext cx="1980029" cy="553998"/>
          </a:xfrm>
          <a:prstGeom prst="rect">
            <a:avLst/>
          </a:prstGeom>
        </p:spPr>
        <p:txBody>
          <a:bodyPr wrap="none">
            <a:spAutoFit/>
          </a:bodyPr>
          <a:lstStyle/>
          <a:p>
            <a:pPr defTabSz="914347">
              <a:lnSpc>
                <a:spcPct val="150000"/>
              </a:lnSpc>
              <a:spcBef>
                <a:spcPts val="1000"/>
              </a:spcBef>
              <a:defRPr/>
            </a:pPr>
            <a:r>
              <a:rPr lang="zh-CN" altLang="en-US" sz="2000" b="1" smtClean="0">
                <a:solidFill>
                  <a:srgbClr val="E8314A"/>
                </a:solidFill>
                <a:latin typeface="Microsoft YaHei" charset="0"/>
                <a:ea typeface="Microsoft YaHei" charset="0"/>
                <a:cs typeface="Microsoft YaHei" charset="0"/>
              </a:rPr>
              <a:t>注重</a:t>
            </a:r>
            <a:r>
              <a:rPr lang="zh-CN" altLang="en-US" sz="2000" b="1">
                <a:solidFill>
                  <a:srgbClr val="E8314A"/>
                </a:solidFill>
                <a:latin typeface="Microsoft YaHei" charset="0"/>
                <a:ea typeface="Microsoft YaHei" charset="0"/>
                <a:cs typeface="Microsoft YaHei" charset="0"/>
              </a:rPr>
              <a:t>体验的描述</a:t>
            </a:r>
            <a:endParaRPr lang="en-US" altLang="ja-JP" sz="2000" b="1" dirty="0">
              <a:solidFill>
                <a:srgbClr val="E8314A"/>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08787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4" name="AutoShape 22" descr="http://upload.chinaz.com/2014/1215/1418621961612.png"/>
          <p:cNvSpPr>
            <a:spLocks noChangeAspect="1" noChangeArrowheads="1"/>
          </p:cNvSpPr>
          <p:nvPr/>
        </p:nvSpPr>
        <p:spPr bwMode="auto">
          <a:xfrm>
            <a:off x="644525" y="1869"/>
            <a:ext cx="406416" cy="406417"/>
          </a:xfrm>
          <a:prstGeom prst="rect">
            <a:avLst/>
          </a:prstGeom>
          <a:noFill/>
        </p:spPr>
        <p:txBody>
          <a:bodyPr vert="horz" wrap="square" lIns="121925" tIns="60963" rIns="121925" bIns="60963" numCol="1" anchor="t" anchorCtr="0" compatLnSpc="1">
            <a:prstTxWarp prst="textNoShape">
              <a:avLst/>
            </a:prstTxWarp>
          </a:bodyPr>
          <a:lstStyle/>
          <a:p>
            <a:endParaRPr lang="zh-CN" altLang="en-US" sz="2533"/>
          </a:p>
        </p:txBody>
      </p:sp>
      <p:grpSp>
        <p:nvGrpSpPr>
          <p:cNvPr id="4" name="组合 3"/>
          <p:cNvGrpSpPr/>
          <p:nvPr/>
        </p:nvGrpSpPr>
        <p:grpSpPr>
          <a:xfrm>
            <a:off x="6821106" y="1582902"/>
            <a:ext cx="3294000" cy="4383576"/>
            <a:chOff x="6821106" y="1298362"/>
            <a:chExt cx="3795266" cy="5157830"/>
          </a:xfrm>
        </p:grpSpPr>
        <p:pic>
          <p:nvPicPr>
            <p:cNvPr id="8202" name="Picture 10" descr="http://p5a.pstatp.com/large/96e0000a6bedd549f9d"/>
            <p:cNvPicPr>
              <a:picLocks noChangeAspect="1" noChangeArrowheads="1"/>
            </p:cNvPicPr>
            <p:nvPr/>
          </p:nvPicPr>
          <p:blipFill>
            <a:blip r:embed="rId2"/>
            <a:srcRect/>
            <a:stretch>
              <a:fillRect/>
            </a:stretch>
          </p:blipFill>
          <p:spPr bwMode="auto">
            <a:xfrm>
              <a:off x="7706045" y="1298362"/>
              <a:ext cx="1971037" cy="970120"/>
            </a:xfrm>
            <a:prstGeom prst="rect">
              <a:avLst/>
            </a:prstGeom>
            <a:noFill/>
          </p:spPr>
        </p:pic>
        <p:pic>
          <p:nvPicPr>
            <p:cNvPr id="8206" name="Picture 14" descr="http://pic.010lm.com/201606/010lm371714170820101.jpg"/>
            <p:cNvPicPr>
              <a:picLocks noChangeAspect="1" noChangeArrowheads="1"/>
            </p:cNvPicPr>
            <p:nvPr/>
          </p:nvPicPr>
          <p:blipFill>
            <a:blip r:embed="rId3"/>
            <a:srcRect/>
            <a:stretch>
              <a:fillRect/>
            </a:stretch>
          </p:blipFill>
          <p:spPr bwMode="auto">
            <a:xfrm>
              <a:off x="6821107" y="2473578"/>
              <a:ext cx="1239200" cy="1794074"/>
            </a:xfrm>
            <a:prstGeom prst="rect">
              <a:avLst/>
            </a:prstGeom>
            <a:noFill/>
          </p:spPr>
        </p:pic>
        <p:pic>
          <p:nvPicPr>
            <p:cNvPr id="8208" name="Picture 16" descr="http://image.tianjimedia.com/uploadImages/20151116114745303001.png"/>
            <p:cNvPicPr>
              <a:picLocks noChangeAspect="1" noChangeArrowheads="1"/>
            </p:cNvPicPr>
            <p:nvPr/>
          </p:nvPicPr>
          <p:blipFill>
            <a:blip r:embed="rId4"/>
            <a:srcRect/>
            <a:stretch>
              <a:fillRect/>
            </a:stretch>
          </p:blipFill>
          <p:spPr bwMode="auto">
            <a:xfrm>
              <a:off x="9432194" y="2460044"/>
              <a:ext cx="1182598" cy="1875830"/>
            </a:xfrm>
            <a:prstGeom prst="rect">
              <a:avLst/>
            </a:prstGeom>
            <a:noFill/>
          </p:spPr>
        </p:pic>
        <p:pic>
          <p:nvPicPr>
            <p:cNvPr id="8210" name="Picture 18" descr="http://i7.cnfolimg.com/file/201601/1_201601041652261816.png"/>
            <p:cNvPicPr>
              <a:picLocks noChangeAspect="1" noChangeArrowheads="1"/>
            </p:cNvPicPr>
            <p:nvPr/>
          </p:nvPicPr>
          <p:blipFill>
            <a:blip r:embed="rId5"/>
            <a:srcRect/>
            <a:stretch>
              <a:fillRect/>
            </a:stretch>
          </p:blipFill>
          <p:spPr bwMode="auto">
            <a:xfrm>
              <a:off x="8115043" y="2469388"/>
              <a:ext cx="1263853" cy="1858474"/>
            </a:xfrm>
            <a:prstGeom prst="rect">
              <a:avLst/>
            </a:prstGeom>
            <a:noFill/>
          </p:spPr>
        </p:pic>
        <p:pic>
          <p:nvPicPr>
            <p:cNvPr id="8216" name="Picture 24" descr="http://upload.chinaz.com/2014/1215/1418621961612.png"/>
            <p:cNvPicPr>
              <a:picLocks noChangeAspect="1" noChangeArrowheads="1"/>
            </p:cNvPicPr>
            <p:nvPr/>
          </p:nvPicPr>
          <p:blipFill>
            <a:blip r:embed="rId6"/>
            <a:srcRect/>
            <a:stretch>
              <a:fillRect/>
            </a:stretch>
          </p:blipFill>
          <p:spPr bwMode="auto">
            <a:xfrm>
              <a:off x="6821106" y="4277684"/>
              <a:ext cx="3795266" cy="2178508"/>
            </a:xfrm>
            <a:prstGeom prst="rect">
              <a:avLst/>
            </a:prstGeom>
            <a:noFill/>
          </p:spPr>
        </p:pic>
      </p:grpSp>
      <p:sp>
        <p:nvSpPr>
          <p:cNvPr id="8220" name="AutoShape 28" descr="http://i.ce.cn/finance/rolling/201508/10/W020150810539822123885.jpg"/>
          <p:cNvSpPr>
            <a:spLocks noChangeAspect="1" noChangeArrowheads="1"/>
          </p:cNvSpPr>
          <p:nvPr/>
        </p:nvSpPr>
        <p:spPr bwMode="auto">
          <a:xfrm>
            <a:off x="85228" y="-183232"/>
            <a:ext cx="406416" cy="406416"/>
          </a:xfrm>
          <a:prstGeom prst="rect">
            <a:avLst/>
          </a:prstGeom>
          <a:noFill/>
        </p:spPr>
        <p:txBody>
          <a:bodyPr vert="horz" wrap="square" lIns="121925" tIns="60963" rIns="121925" bIns="60963" numCol="1" anchor="t" anchorCtr="0" compatLnSpc="1">
            <a:prstTxWarp prst="textNoShape">
              <a:avLst/>
            </a:prstTxWarp>
          </a:bodyPr>
          <a:lstStyle/>
          <a:p>
            <a:endParaRPr lang="zh-CN" altLang="en-US" sz="2533"/>
          </a:p>
        </p:txBody>
      </p:sp>
      <p:grpSp>
        <p:nvGrpSpPr>
          <p:cNvPr id="3" name="组合 2"/>
          <p:cNvGrpSpPr/>
          <p:nvPr/>
        </p:nvGrpSpPr>
        <p:grpSpPr>
          <a:xfrm>
            <a:off x="2654458" y="1630286"/>
            <a:ext cx="3293206" cy="4336192"/>
            <a:chOff x="1662566" y="1470273"/>
            <a:chExt cx="3786655" cy="4985919"/>
          </a:xfrm>
        </p:grpSpPr>
        <p:pic>
          <p:nvPicPr>
            <p:cNvPr id="8194" name="Picture 2" descr="http://img.d9soft.com/2015/0625/20150625035702519.jpg"/>
            <p:cNvPicPr>
              <a:picLocks noChangeAspect="1" noChangeArrowheads="1"/>
            </p:cNvPicPr>
            <p:nvPr/>
          </p:nvPicPr>
          <p:blipFill>
            <a:blip r:embed="rId7"/>
            <a:srcRect/>
            <a:stretch>
              <a:fillRect/>
            </a:stretch>
          </p:blipFill>
          <p:spPr bwMode="auto">
            <a:xfrm>
              <a:off x="1662566" y="2473903"/>
              <a:ext cx="2552887" cy="1896855"/>
            </a:xfrm>
            <a:prstGeom prst="rect">
              <a:avLst/>
            </a:prstGeom>
            <a:noFill/>
          </p:spPr>
        </p:pic>
        <p:pic>
          <p:nvPicPr>
            <p:cNvPr id="8196" name="Picture 4" descr="http://a3.att.hudong.com/74/90/31300543433010144462902780876.jpg"/>
            <p:cNvPicPr>
              <a:picLocks noChangeAspect="1" noChangeArrowheads="1"/>
            </p:cNvPicPr>
            <p:nvPr/>
          </p:nvPicPr>
          <p:blipFill>
            <a:blip r:embed="rId8"/>
            <a:srcRect/>
            <a:stretch>
              <a:fillRect/>
            </a:stretch>
          </p:blipFill>
          <p:spPr bwMode="auto">
            <a:xfrm>
              <a:off x="2786235" y="1470273"/>
              <a:ext cx="1524957" cy="856650"/>
            </a:xfrm>
            <a:prstGeom prst="rect">
              <a:avLst/>
            </a:prstGeom>
            <a:noFill/>
          </p:spPr>
        </p:pic>
        <p:pic>
          <p:nvPicPr>
            <p:cNvPr id="8200" name="Picture 8" descr="http://img1.voc.com.cn/UpLoadFile/2015/06/25/20150625171208925.jpg"/>
            <p:cNvPicPr>
              <a:picLocks noChangeAspect="1" noChangeArrowheads="1"/>
            </p:cNvPicPr>
            <p:nvPr/>
          </p:nvPicPr>
          <p:blipFill>
            <a:blip r:embed="rId9"/>
            <a:srcRect/>
            <a:stretch>
              <a:fillRect/>
            </a:stretch>
          </p:blipFill>
          <p:spPr bwMode="auto">
            <a:xfrm>
              <a:off x="4202706" y="2481583"/>
              <a:ext cx="1246515" cy="1874760"/>
            </a:xfrm>
            <a:prstGeom prst="rect">
              <a:avLst/>
            </a:prstGeom>
            <a:noFill/>
          </p:spPr>
        </p:pic>
        <p:pic>
          <p:nvPicPr>
            <p:cNvPr id="2" name="图片 1"/>
            <p:cNvPicPr>
              <a:picLocks noChangeAspect="1"/>
            </p:cNvPicPr>
            <p:nvPr/>
          </p:nvPicPr>
          <p:blipFill>
            <a:blip r:embed="rId10"/>
            <a:stretch>
              <a:fillRect/>
            </a:stretch>
          </p:blipFill>
          <p:spPr>
            <a:xfrm>
              <a:off x="1662567" y="4327862"/>
              <a:ext cx="3786654" cy="2128330"/>
            </a:xfrm>
            <a:prstGeom prst="rect">
              <a:avLst/>
            </a:prstGeom>
          </p:spPr>
        </p:pic>
      </p:grpSp>
      <p:sp>
        <p:nvSpPr>
          <p:cNvPr id="14" name="标题 2"/>
          <p:cNvSpPr>
            <a:spLocks noGrp="1"/>
          </p:cNvSpPr>
          <p:nvPr>
            <p:ph type="title"/>
          </p:nvPr>
        </p:nvSpPr>
        <p:spPr>
          <a:xfrm>
            <a:off x="643907" y="962258"/>
            <a:ext cx="6761922" cy="370428"/>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案例分析：都是出行品牌，你对哪一个品牌的传播最深刻</a:t>
            </a:r>
            <a:r>
              <a:rPr lang="zh-CN" altLang="en-US" sz="2000" b="1" dirty="0" smtClean="0">
                <a:solidFill>
                  <a:schemeClr val="tx1">
                    <a:lumMod val="65000"/>
                    <a:lumOff val="35000"/>
                  </a:schemeClr>
                </a:solidFill>
                <a:latin typeface="微软雅黑" pitchFamily="34" charset="-122"/>
                <a:ea typeface="微软雅黑" pitchFamily="34" charset="-122"/>
                <a:cs typeface="Helvetica Light" charset="0"/>
              </a:rPr>
              <a:t>？</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spTree>
    <p:extLst>
      <p:ext uri="{BB962C8B-B14F-4D97-AF65-F5344CB8AC3E}">
        <p14:creationId xmlns:p14="http://schemas.microsoft.com/office/powerpoint/2010/main" val="4105451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8"/>
            <a:ext cx="9070246" cy="370428"/>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如何将品牌战略转化为品牌创意并体现在与之匹配的品牌表现向受众进行传播？</a:t>
            </a:r>
          </a:p>
        </p:txBody>
      </p:sp>
      <p:sp>
        <p:nvSpPr>
          <p:cNvPr id="4" name="圆角矩形 3"/>
          <p:cNvSpPr/>
          <p:nvPr/>
        </p:nvSpPr>
        <p:spPr>
          <a:xfrm>
            <a:off x="1889602" y="3221789"/>
            <a:ext cx="3072901" cy="571702"/>
          </a:xfrm>
          <a:prstGeom prst="round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889602" y="2290767"/>
            <a:ext cx="3072901" cy="571702"/>
          </a:xfrm>
          <a:prstGeom prst="round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889602" y="4146746"/>
            <a:ext cx="3072901" cy="571702"/>
          </a:xfrm>
          <a:prstGeom prst="round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889602" y="5076931"/>
            <a:ext cx="3072901" cy="571702"/>
          </a:xfrm>
          <a:prstGeom prst="roundRect">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032535" y="2408560"/>
            <a:ext cx="2787033" cy="307777"/>
          </a:xfrm>
          <a:prstGeom prst="rect">
            <a:avLst/>
          </a:prstGeom>
        </p:spPr>
        <p:txBody>
          <a:bodyPr wrap="square">
            <a:spAutoFit/>
          </a:bodyPr>
          <a:lstStyle/>
          <a:p>
            <a:pPr lvl="0" algn="ctr"/>
            <a:r>
              <a:rPr lang="en-US" altLang="zh-CN" sz="1400" b="1" dirty="0">
                <a:solidFill>
                  <a:prstClr val="white"/>
                </a:solidFill>
                <a:latin typeface="微软雅黑" pitchFamily="34" charset="-122"/>
                <a:ea typeface="微软雅黑" pitchFamily="34" charset="-122"/>
              </a:rPr>
              <a:t>Brand strategy  </a:t>
            </a:r>
            <a:r>
              <a:rPr lang="zh-CN" altLang="en-US" sz="1400" b="1" dirty="0">
                <a:solidFill>
                  <a:prstClr val="white"/>
                </a:solidFill>
                <a:latin typeface="微软雅黑" pitchFamily="34" charset="-122"/>
                <a:ea typeface="微软雅黑" pitchFamily="34" charset="-122"/>
              </a:rPr>
              <a:t> 品牌战略</a:t>
            </a:r>
            <a:endParaRPr lang="en-US" altLang="zh-CN" sz="1400" b="1" dirty="0">
              <a:solidFill>
                <a:prstClr val="white"/>
              </a:solidFill>
              <a:latin typeface="微软雅黑" pitchFamily="34" charset="-122"/>
              <a:ea typeface="微软雅黑" pitchFamily="34" charset="-122"/>
            </a:endParaRPr>
          </a:p>
        </p:txBody>
      </p:sp>
      <p:sp>
        <p:nvSpPr>
          <p:cNvPr id="9" name="矩形 8"/>
          <p:cNvSpPr/>
          <p:nvPr/>
        </p:nvSpPr>
        <p:spPr>
          <a:xfrm>
            <a:off x="1889602" y="3255668"/>
            <a:ext cx="3144363" cy="571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1">
              <a:latin typeface="微软雅黑" pitchFamily="34" charset="-122"/>
              <a:ea typeface="微软雅黑" pitchFamily="34" charset="-122"/>
            </a:endParaRPr>
          </a:p>
        </p:txBody>
      </p:sp>
      <p:sp>
        <p:nvSpPr>
          <p:cNvPr id="10" name="矩形 9"/>
          <p:cNvSpPr/>
          <p:nvPr/>
        </p:nvSpPr>
        <p:spPr>
          <a:xfrm>
            <a:off x="1889602" y="3353698"/>
            <a:ext cx="3072901" cy="307777"/>
          </a:xfrm>
          <a:prstGeom prst="rect">
            <a:avLst/>
          </a:prstGeom>
        </p:spPr>
        <p:txBody>
          <a:bodyPr wrap="square">
            <a:spAutoFit/>
          </a:bodyPr>
          <a:lstStyle/>
          <a:p>
            <a:pPr lvl="0" algn="ctr"/>
            <a:r>
              <a:rPr lang="en-US" altLang="zh-CN" sz="1400" b="1" dirty="0">
                <a:solidFill>
                  <a:prstClr val="white"/>
                </a:solidFill>
                <a:latin typeface="微软雅黑" pitchFamily="34" charset="-122"/>
                <a:ea typeface="微软雅黑" pitchFamily="34" charset="-122"/>
              </a:rPr>
              <a:t>Brand Creative </a:t>
            </a:r>
            <a:r>
              <a:rPr lang="en-US" altLang="zh-CN" sz="1400" b="1" dirty="0" smtClean="0">
                <a:solidFill>
                  <a:prstClr val="white"/>
                </a:solidFill>
                <a:latin typeface="微软雅黑" pitchFamily="34" charset="-122"/>
                <a:ea typeface="微软雅黑" pitchFamily="34" charset="-122"/>
              </a:rPr>
              <a:t> </a:t>
            </a:r>
            <a:r>
              <a:rPr lang="zh-CN" altLang="en-US" sz="1400" b="1" dirty="0" smtClean="0">
                <a:solidFill>
                  <a:prstClr val="white"/>
                </a:solidFill>
                <a:latin typeface="微软雅黑" pitchFamily="34" charset="-122"/>
                <a:ea typeface="微软雅黑" pitchFamily="34" charset="-122"/>
              </a:rPr>
              <a:t>品牌</a:t>
            </a:r>
            <a:r>
              <a:rPr lang="zh-CN" altLang="en-US" sz="1400" b="1" dirty="0">
                <a:solidFill>
                  <a:prstClr val="white"/>
                </a:solidFill>
                <a:latin typeface="微软雅黑" pitchFamily="34" charset="-122"/>
                <a:ea typeface="微软雅黑" pitchFamily="34" charset="-122"/>
              </a:rPr>
              <a:t>创意</a:t>
            </a:r>
            <a:endParaRPr lang="en-US" altLang="zh-CN" sz="1400" b="1" dirty="0">
              <a:solidFill>
                <a:prstClr val="white"/>
              </a:solidFill>
              <a:latin typeface="微软雅黑" pitchFamily="34" charset="-122"/>
              <a:ea typeface="微软雅黑" pitchFamily="34" charset="-122"/>
            </a:endParaRPr>
          </a:p>
        </p:txBody>
      </p:sp>
      <p:sp>
        <p:nvSpPr>
          <p:cNvPr id="11" name="矩形 10"/>
          <p:cNvSpPr/>
          <p:nvPr/>
        </p:nvSpPr>
        <p:spPr>
          <a:xfrm>
            <a:off x="1889602" y="4451655"/>
            <a:ext cx="3144363" cy="571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1">
              <a:latin typeface="微软雅黑" pitchFamily="34" charset="-122"/>
              <a:ea typeface="微软雅黑" pitchFamily="34" charset="-122"/>
            </a:endParaRPr>
          </a:p>
        </p:txBody>
      </p:sp>
      <p:sp>
        <p:nvSpPr>
          <p:cNvPr id="12" name="矩形 11"/>
          <p:cNvSpPr/>
          <p:nvPr/>
        </p:nvSpPr>
        <p:spPr>
          <a:xfrm>
            <a:off x="1904600" y="4294736"/>
            <a:ext cx="3072901" cy="307777"/>
          </a:xfrm>
          <a:prstGeom prst="rect">
            <a:avLst/>
          </a:prstGeom>
        </p:spPr>
        <p:txBody>
          <a:bodyPr wrap="square">
            <a:spAutoFit/>
          </a:bodyPr>
          <a:lstStyle/>
          <a:p>
            <a:pPr algn="ctr"/>
            <a:r>
              <a:rPr lang="en-US" altLang="zh-CN" sz="1400" b="1" dirty="0">
                <a:solidFill>
                  <a:schemeClr val="bg1"/>
                </a:solidFill>
                <a:latin typeface="微软雅黑" pitchFamily="34" charset="-122"/>
                <a:ea typeface="微软雅黑" pitchFamily="34" charset="-122"/>
              </a:rPr>
              <a:t>Brand Content </a:t>
            </a:r>
            <a:r>
              <a:rPr lang="en-US" altLang="zh-CN" sz="1400" b="1" dirty="0" smtClean="0">
                <a:solidFill>
                  <a:schemeClr val="bg1"/>
                </a:solidFill>
                <a:latin typeface="微软雅黑" pitchFamily="34" charset="-122"/>
                <a:ea typeface="微软雅黑" pitchFamily="34" charset="-122"/>
              </a:rPr>
              <a:t> </a:t>
            </a:r>
            <a:r>
              <a:rPr lang="zh-CN" altLang="en-US" sz="1400" b="1" dirty="0" smtClean="0">
                <a:solidFill>
                  <a:schemeClr val="bg1"/>
                </a:solidFill>
                <a:latin typeface="微软雅黑" pitchFamily="34" charset="-122"/>
                <a:ea typeface="微软雅黑" pitchFamily="34" charset="-122"/>
              </a:rPr>
              <a:t>品牌</a:t>
            </a:r>
            <a:r>
              <a:rPr lang="zh-CN" altLang="en-US" sz="1400" b="1" dirty="0">
                <a:solidFill>
                  <a:schemeClr val="bg1"/>
                </a:solidFill>
                <a:latin typeface="微软雅黑" pitchFamily="34" charset="-122"/>
                <a:ea typeface="微软雅黑" pitchFamily="34" charset="-122"/>
              </a:rPr>
              <a:t>内容</a:t>
            </a:r>
            <a:endParaRPr lang="en-US" altLang="zh-CN" sz="1400" b="1" dirty="0">
              <a:solidFill>
                <a:schemeClr val="bg1"/>
              </a:solidFill>
              <a:latin typeface="微软雅黑" pitchFamily="34" charset="-122"/>
              <a:ea typeface="微软雅黑" pitchFamily="34" charset="-122"/>
            </a:endParaRPr>
          </a:p>
        </p:txBody>
      </p:sp>
      <p:sp>
        <p:nvSpPr>
          <p:cNvPr id="13" name="矩形 12"/>
          <p:cNvSpPr/>
          <p:nvPr/>
        </p:nvSpPr>
        <p:spPr>
          <a:xfrm>
            <a:off x="1889602" y="5316442"/>
            <a:ext cx="3144363" cy="571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endParaRPr>
          </a:p>
        </p:txBody>
      </p:sp>
      <p:sp>
        <p:nvSpPr>
          <p:cNvPr id="14" name="下箭头 13"/>
          <p:cNvSpPr/>
          <p:nvPr/>
        </p:nvSpPr>
        <p:spPr>
          <a:xfrm>
            <a:off x="3169950" y="2926344"/>
            <a:ext cx="340533" cy="28585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a:off x="3207534" y="3868482"/>
            <a:ext cx="340533" cy="28585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3203829" y="4786029"/>
            <a:ext cx="340533" cy="28585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5249851" y="2188027"/>
            <a:ext cx="4655502" cy="646812"/>
          </a:xfrm>
          <a:prstGeom prst="rect">
            <a:avLst/>
          </a:prstGeom>
          <a:noFill/>
        </p:spPr>
        <p:txBody>
          <a:bodyPr wrap="square" rtlCol="0">
            <a:spAutoFit/>
          </a:bodyPr>
          <a:lstStyle/>
          <a:p>
            <a:pPr>
              <a:lnSpc>
                <a:spcPct val="200000"/>
              </a:lnSpc>
            </a:pPr>
            <a:r>
              <a:rPr lang="zh-CN" altLang="zh-CN" sz="1801" b="1" dirty="0">
                <a:solidFill>
                  <a:schemeClr val="tx1">
                    <a:lumMod val="75000"/>
                    <a:lumOff val="25000"/>
                  </a:schemeClr>
                </a:solidFill>
                <a:latin typeface="微软雅黑" pitchFamily="34" charset="-122"/>
                <a:ea typeface="微软雅黑" pitchFamily="34" charset="-122"/>
              </a:rPr>
              <a:t>1</a:t>
            </a:r>
            <a:r>
              <a:rPr lang="zh-CN" altLang="en-US" sz="1801" b="1" dirty="0">
                <a:solidFill>
                  <a:schemeClr val="tx1">
                    <a:lumMod val="75000"/>
                    <a:lumOff val="25000"/>
                  </a:schemeClr>
                </a:solidFill>
                <a:latin typeface="微软雅黑" pitchFamily="34" charset="-122"/>
                <a:ea typeface="微软雅黑" pitchFamily="34" charset="-122"/>
              </a:rPr>
              <a:t>、战略层面：</a:t>
            </a:r>
            <a:r>
              <a:rPr lang="zh-CN" altLang="en-US" sz="1801" b="1" dirty="0">
                <a:solidFill>
                  <a:srgbClr val="E8314A"/>
                </a:solidFill>
                <a:latin typeface="微软雅黑" pitchFamily="34" charset="-122"/>
                <a:ea typeface="微软雅黑" pitchFamily="34" charset="-122"/>
              </a:rPr>
              <a:t>明确品牌传播的根基和方向</a:t>
            </a:r>
            <a:endParaRPr lang="en-US" altLang="zh-CN" sz="1801" b="1" dirty="0">
              <a:solidFill>
                <a:srgbClr val="E8314A"/>
              </a:solidFill>
              <a:latin typeface="微软雅黑" pitchFamily="34" charset="-122"/>
              <a:ea typeface="微软雅黑" pitchFamily="34" charset="-122"/>
            </a:endParaRPr>
          </a:p>
        </p:txBody>
      </p:sp>
      <p:sp>
        <p:nvSpPr>
          <p:cNvPr id="18" name="TextBox 17"/>
          <p:cNvSpPr txBox="1"/>
          <p:nvPr/>
        </p:nvSpPr>
        <p:spPr>
          <a:xfrm>
            <a:off x="5277150" y="3224640"/>
            <a:ext cx="5638489" cy="369460"/>
          </a:xfrm>
          <a:prstGeom prst="rect">
            <a:avLst/>
          </a:prstGeom>
          <a:noFill/>
        </p:spPr>
        <p:txBody>
          <a:bodyPr wrap="square" rtlCol="0">
            <a:spAutoFit/>
          </a:bodyPr>
          <a:lstStyle/>
          <a:p>
            <a:r>
              <a:rPr lang="zh-CN" altLang="zh-CN" sz="1801" b="1" dirty="0">
                <a:solidFill>
                  <a:schemeClr val="tx1">
                    <a:lumMod val="75000"/>
                    <a:lumOff val="25000"/>
                  </a:schemeClr>
                </a:solidFill>
                <a:latin typeface="微软雅黑" pitchFamily="34" charset="-122"/>
                <a:ea typeface="微软雅黑" pitchFamily="34" charset="-122"/>
              </a:rPr>
              <a:t>2</a:t>
            </a:r>
            <a:r>
              <a:rPr lang="zh-CN" altLang="en-US" sz="1801" b="1" dirty="0">
                <a:solidFill>
                  <a:schemeClr val="tx1">
                    <a:lumMod val="75000"/>
                    <a:lumOff val="25000"/>
                  </a:schemeClr>
                </a:solidFill>
                <a:latin typeface="微软雅黑" pitchFamily="34" charset="-122"/>
                <a:ea typeface="微软雅黑" pitchFamily="34" charset="-122"/>
              </a:rPr>
              <a:t>、感受层面：</a:t>
            </a:r>
            <a:r>
              <a:rPr lang="zh-CN" altLang="en-US" sz="1801" b="1" dirty="0">
                <a:solidFill>
                  <a:srgbClr val="E8314A"/>
                </a:solidFill>
                <a:latin typeface="微软雅黑" pitchFamily="34" charset="-122"/>
                <a:ea typeface="微软雅黑" pitchFamily="34" charset="-122"/>
              </a:rPr>
              <a:t>明确要传递什么样的品牌感受</a:t>
            </a:r>
            <a:endParaRPr lang="zh-CN" altLang="en-US" sz="1600" dirty="0"/>
          </a:p>
        </p:txBody>
      </p:sp>
      <p:sp>
        <p:nvSpPr>
          <p:cNvPr id="19" name="TextBox 18"/>
          <p:cNvSpPr txBox="1"/>
          <p:nvPr/>
        </p:nvSpPr>
        <p:spPr>
          <a:xfrm>
            <a:off x="5290809" y="4040430"/>
            <a:ext cx="5472154" cy="646555"/>
          </a:xfrm>
          <a:prstGeom prst="rect">
            <a:avLst/>
          </a:prstGeom>
          <a:noFill/>
        </p:spPr>
        <p:txBody>
          <a:bodyPr wrap="square" rtlCol="0">
            <a:spAutoFit/>
          </a:bodyPr>
          <a:lstStyle/>
          <a:p>
            <a:pPr>
              <a:lnSpc>
                <a:spcPct val="200000"/>
              </a:lnSpc>
            </a:pPr>
            <a:r>
              <a:rPr lang="zh-CN" altLang="zh-CN" sz="1801" b="1" dirty="0">
                <a:solidFill>
                  <a:schemeClr val="tx1">
                    <a:lumMod val="75000"/>
                    <a:lumOff val="25000"/>
                  </a:schemeClr>
                </a:solidFill>
                <a:latin typeface="微软雅黑" pitchFamily="34" charset="-122"/>
                <a:ea typeface="微软雅黑" pitchFamily="34" charset="-122"/>
              </a:rPr>
              <a:t>3</a:t>
            </a:r>
            <a:r>
              <a:rPr lang="zh-CN" altLang="en-US" sz="1801" b="1" dirty="0">
                <a:solidFill>
                  <a:schemeClr val="tx1">
                    <a:lumMod val="75000"/>
                    <a:lumOff val="25000"/>
                  </a:schemeClr>
                </a:solidFill>
                <a:latin typeface="微软雅黑" pitchFamily="34" charset="-122"/>
                <a:ea typeface="微软雅黑" pitchFamily="34" charset="-122"/>
              </a:rPr>
              <a:t>、内容层面：</a:t>
            </a:r>
            <a:r>
              <a:rPr lang="zh-CN" altLang="en-US" sz="1801" b="1" dirty="0">
                <a:solidFill>
                  <a:srgbClr val="E8314A"/>
                </a:solidFill>
                <a:latin typeface="微软雅黑" pitchFamily="34" charset="-122"/>
                <a:ea typeface="微软雅黑" pitchFamily="34" charset="-122"/>
              </a:rPr>
              <a:t>明确基于什么内容进行传播</a:t>
            </a:r>
            <a:endParaRPr lang="en-US" altLang="zh-CN" sz="4801" b="1" dirty="0">
              <a:solidFill>
                <a:srgbClr val="E8314A"/>
              </a:solidFill>
              <a:latin typeface="微软雅黑" pitchFamily="34" charset="-122"/>
              <a:ea typeface="微软雅黑" pitchFamily="34" charset="-122"/>
            </a:endParaRPr>
          </a:p>
        </p:txBody>
      </p:sp>
      <p:sp>
        <p:nvSpPr>
          <p:cNvPr id="20" name="TextBox 19"/>
          <p:cNvSpPr txBox="1"/>
          <p:nvPr/>
        </p:nvSpPr>
        <p:spPr>
          <a:xfrm>
            <a:off x="5290803" y="5187925"/>
            <a:ext cx="4673786" cy="615767"/>
          </a:xfrm>
          <a:prstGeom prst="rect">
            <a:avLst/>
          </a:prstGeom>
          <a:noFill/>
        </p:spPr>
        <p:txBody>
          <a:bodyPr wrap="square" rtlCol="0">
            <a:spAutoFit/>
          </a:bodyPr>
          <a:lstStyle/>
          <a:p>
            <a:r>
              <a:rPr lang="zh-CN" altLang="zh-CN" sz="1801" b="1" dirty="0">
                <a:solidFill>
                  <a:schemeClr val="tx1">
                    <a:lumMod val="75000"/>
                    <a:lumOff val="25000"/>
                  </a:schemeClr>
                </a:solidFill>
                <a:latin typeface="微软雅黑" pitchFamily="34" charset="-122"/>
                <a:ea typeface="微软雅黑" pitchFamily="34" charset="-122"/>
              </a:rPr>
              <a:t>4、表达层面：</a:t>
            </a:r>
            <a:r>
              <a:rPr lang="zh-CN" altLang="zh-CN" sz="1801" b="1" dirty="0">
                <a:solidFill>
                  <a:srgbClr val="E8314A"/>
                </a:solidFill>
                <a:latin typeface="微软雅黑" pitchFamily="34" charset="-122"/>
                <a:ea typeface="微软雅黑" pitchFamily="34" charset="-122"/>
              </a:rPr>
              <a:t>明确用什么</a:t>
            </a:r>
            <a:r>
              <a:rPr lang="zh-CN" altLang="en-US" sz="1801" b="1" dirty="0">
                <a:solidFill>
                  <a:srgbClr val="E8314A"/>
                </a:solidFill>
                <a:latin typeface="微软雅黑" pitchFamily="34" charset="-122"/>
                <a:ea typeface="微软雅黑" pitchFamily="34" charset="-122"/>
              </a:rPr>
              <a:t>方式</a:t>
            </a:r>
            <a:r>
              <a:rPr lang="zh-CN" altLang="zh-CN" sz="1801" b="1" dirty="0">
                <a:solidFill>
                  <a:srgbClr val="E8314A"/>
                </a:solidFill>
                <a:latin typeface="微软雅黑" pitchFamily="34" charset="-122"/>
                <a:ea typeface="微软雅黑" pitchFamily="34" charset="-122"/>
              </a:rPr>
              <a:t>表达该内容</a:t>
            </a:r>
            <a:endParaRPr lang="en-US" altLang="zh-CN" sz="1801" b="1" dirty="0">
              <a:solidFill>
                <a:srgbClr val="E8314A"/>
              </a:solidFill>
              <a:latin typeface="微软雅黑" pitchFamily="34" charset="-122"/>
              <a:ea typeface="微软雅黑" pitchFamily="34" charset="-122"/>
            </a:endParaRPr>
          </a:p>
          <a:p>
            <a:endParaRPr lang="zh-CN" altLang="en-US" sz="1600" dirty="0"/>
          </a:p>
        </p:txBody>
      </p:sp>
      <p:sp>
        <p:nvSpPr>
          <p:cNvPr id="21" name="矩形 20"/>
          <p:cNvSpPr/>
          <p:nvPr/>
        </p:nvSpPr>
        <p:spPr>
          <a:xfrm>
            <a:off x="1132083" y="5195243"/>
            <a:ext cx="4573588" cy="523220"/>
          </a:xfrm>
          <a:prstGeom prst="rect">
            <a:avLst/>
          </a:prstGeom>
        </p:spPr>
        <p:txBody>
          <a:bodyPr>
            <a:spAutoFit/>
          </a:bodyPr>
          <a:lstStyle/>
          <a:p>
            <a:pPr algn="ctr"/>
            <a:r>
              <a:rPr lang="en-US" altLang="zh-CN" sz="1400" b="1" dirty="0">
                <a:solidFill>
                  <a:schemeClr val="bg1"/>
                </a:solidFill>
                <a:latin typeface="微软雅黑" pitchFamily="34" charset="-122"/>
                <a:ea typeface="微软雅黑" pitchFamily="34" charset="-122"/>
              </a:rPr>
              <a:t>Brand </a:t>
            </a:r>
            <a:r>
              <a:rPr lang="en-US" altLang="zh-CN" sz="1400" b="1" dirty="0" smtClean="0">
                <a:solidFill>
                  <a:schemeClr val="bg1"/>
                </a:solidFill>
                <a:latin typeface="微软雅黑" pitchFamily="34" charset="-122"/>
                <a:ea typeface="微软雅黑" pitchFamily="34" charset="-122"/>
              </a:rPr>
              <a:t>Communication  </a:t>
            </a:r>
            <a:r>
              <a:rPr lang="zh-CN" altLang="en-US" sz="1400" b="1" dirty="0" smtClean="0">
                <a:solidFill>
                  <a:schemeClr val="bg1"/>
                </a:solidFill>
                <a:latin typeface="微软雅黑" pitchFamily="34" charset="-122"/>
                <a:ea typeface="微软雅黑" pitchFamily="34" charset="-122"/>
              </a:rPr>
              <a:t>品牌</a:t>
            </a:r>
            <a:r>
              <a:rPr lang="zh-CN" altLang="en-US" sz="1400" b="1" dirty="0">
                <a:solidFill>
                  <a:schemeClr val="bg1"/>
                </a:solidFill>
                <a:latin typeface="微软雅黑" pitchFamily="34" charset="-122"/>
                <a:ea typeface="微软雅黑" pitchFamily="34" charset="-122"/>
              </a:rPr>
              <a:t>传播</a:t>
            </a:r>
            <a:endParaRPr lang="en-US" altLang="zh-CN" sz="1400" b="1" dirty="0">
              <a:solidFill>
                <a:schemeClr val="bg1"/>
              </a:solidFill>
              <a:latin typeface="微软雅黑" pitchFamily="34" charset="-122"/>
              <a:ea typeface="微软雅黑" pitchFamily="34" charset="-122"/>
            </a:endParaRPr>
          </a:p>
          <a:p>
            <a:pPr algn="ctr"/>
            <a:r>
              <a:rPr lang="en-US" altLang="zh-CN" sz="1400" b="1" dirty="0">
                <a:solidFill>
                  <a:schemeClr val="bg1"/>
                </a:solidFill>
                <a:latin typeface="微软雅黑" pitchFamily="34" charset="-122"/>
                <a:ea typeface="微软雅黑" pitchFamily="34" charset="-122"/>
              </a:rPr>
              <a:t>  </a:t>
            </a:r>
          </a:p>
        </p:txBody>
      </p:sp>
    </p:spTree>
    <p:extLst>
      <p:ext uri="{BB962C8B-B14F-4D97-AF65-F5344CB8AC3E}">
        <p14:creationId xmlns:p14="http://schemas.microsoft.com/office/powerpoint/2010/main" val="5493846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193"/>
            <a:ext cx="7016800" cy="370557"/>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用品牌信息屋（</a:t>
            </a:r>
            <a:r>
              <a:rPr lang="en-US" altLang="zh-CN" sz="2000" b="1" dirty="0">
                <a:solidFill>
                  <a:schemeClr val="tx1">
                    <a:lumMod val="65000"/>
                    <a:lumOff val="35000"/>
                  </a:schemeClr>
                </a:solidFill>
                <a:latin typeface="微软雅黑" pitchFamily="34" charset="-122"/>
                <a:ea typeface="微软雅黑" pitchFamily="34" charset="-122"/>
                <a:cs typeface="Helvetica Light" charset="0"/>
              </a:rPr>
              <a:t>message house</a:t>
            </a:r>
            <a:r>
              <a:rPr lang="zh-CN" altLang="en-US" sz="2000" b="1" dirty="0">
                <a:solidFill>
                  <a:schemeClr val="tx1">
                    <a:lumMod val="65000"/>
                    <a:lumOff val="35000"/>
                  </a:schemeClr>
                </a:solidFill>
                <a:latin typeface="微软雅黑" pitchFamily="34" charset="-122"/>
                <a:ea typeface="微软雅黑" pitchFamily="34" charset="-122"/>
                <a:cs typeface="Helvetica Light" charset="0"/>
              </a:rPr>
              <a:t>）串联起战略和传播的间隙</a:t>
            </a:r>
            <a:r>
              <a:rPr lang="en-US" altLang="zh-CN" sz="2000" b="1" dirty="0">
                <a:solidFill>
                  <a:schemeClr val="tx1">
                    <a:lumMod val="65000"/>
                    <a:lumOff val="35000"/>
                  </a:schemeClr>
                </a:solidFill>
                <a:latin typeface="微软雅黑" pitchFamily="34" charset="-122"/>
                <a:ea typeface="微软雅黑" pitchFamily="34" charset="-122"/>
                <a:cs typeface="Helvetica Light" charset="0"/>
              </a:rPr>
              <a:t> </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grpSp>
        <p:nvGrpSpPr>
          <p:cNvPr id="30" name="组合 29"/>
          <p:cNvGrpSpPr/>
          <p:nvPr/>
        </p:nvGrpSpPr>
        <p:grpSpPr>
          <a:xfrm>
            <a:off x="1661089" y="1890794"/>
            <a:ext cx="8262042" cy="4437898"/>
            <a:chOff x="1661089" y="2374958"/>
            <a:chExt cx="7360671" cy="3953733"/>
          </a:xfrm>
        </p:grpSpPr>
        <p:sp>
          <p:nvSpPr>
            <p:cNvPr id="4" name="矩形 3"/>
            <p:cNvSpPr/>
            <p:nvPr/>
          </p:nvSpPr>
          <p:spPr>
            <a:xfrm>
              <a:off x="1673930" y="5876810"/>
              <a:ext cx="7326610" cy="451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配合资源</a:t>
              </a:r>
            </a:p>
          </p:txBody>
        </p:sp>
        <p:sp>
          <p:nvSpPr>
            <p:cNvPr id="5" name="矩形 4"/>
            <p:cNvSpPr/>
            <p:nvPr/>
          </p:nvSpPr>
          <p:spPr>
            <a:xfrm>
              <a:off x="1661089" y="4493106"/>
              <a:ext cx="2270065" cy="637213"/>
            </a:xfrm>
            <a:prstGeom prst="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核心内容</a:t>
              </a:r>
              <a:endParaRPr lang="zh-CN" altLang="en-US" sz="1600" b="1" dirty="0">
                <a:latin typeface="微软雅黑" pitchFamily="34" charset="-122"/>
                <a:ea typeface="微软雅黑" pitchFamily="34" charset="-122"/>
              </a:endParaRPr>
            </a:p>
          </p:txBody>
        </p:sp>
        <p:sp>
          <p:nvSpPr>
            <p:cNvPr id="6" name="矩形 5"/>
            <p:cNvSpPr/>
            <p:nvPr/>
          </p:nvSpPr>
          <p:spPr>
            <a:xfrm>
              <a:off x="4171896" y="5183504"/>
              <a:ext cx="2373108" cy="625162"/>
            </a:xfrm>
            <a:prstGeom prst="rect">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对谁说</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说什么</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怎么说</a:t>
              </a:r>
            </a:p>
          </p:txBody>
        </p:sp>
        <p:sp>
          <p:nvSpPr>
            <p:cNvPr id="7" name="矩形 6"/>
            <p:cNvSpPr/>
            <p:nvPr/>
          </p:nvSpPr>
          <p:spPr>
            <a:xfrm>
              <a:off x="1673930" y="5174360"/>
              <a:ext cx="2257224" cy="636455"/>
            </a:xfrm>
            <a:prstGeom prst="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事件</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活动</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其他</a:t>
              </a:r>
              <a:endParaRPr lang="zh-CN" altLang="en-US" sz="1600" b="1" dirty="0">
                <a:latin typeface="微软雅黑" pitchFamily="34" charset="-122"/>
                <a:ea typeface="微软雅黑" pitchFamily="34" charset="-122"/>
              </a:endParaRPr>
            </a:p>
          </p:txBody>
        </p:sp>
        <p:sp>
          <p:nvSpPr>
            <p:cNvPr id="9" name="等腰三角形 8"/>
            <p:cNvSpPr/>
            <p:nvPr/>
          </p:nvSpPr>
          <p:spPr>
            <a:xfrm>
              <a:off x="1661091" y="2374958"/>
              <a:ext cx="7360669" cy="929016"/>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品牌定位</a:t>
              </a:r>
              <a:endParaRPr lang="en-US" altLang="zh-CN" sz="1600" b="1" dirty="0">
                <a:latin typeface="微软雅黑" pitchFamily="34" charset="-122"/>
                <a:ea typeface="微软雅黑" pitchFamily="34" charset="-122"/>
              </a:endParaRPr>
            </a:p>
            <a:p>
              <a:pPr algn="ctr"/>
              <a:r>
                <a:rPr lang="zh-CN" altLang="en-US" sz="1600" b="1" dirty="0">
                  <a:latin typeface="微软雅黑" pitchFamily="34" charset="-122"/>
                  <a:ea typeface="微软雅黑" pitchFamily="34" charset="-122"/>
                </a:rPr>
                <a:t>核心价值主张 </a:t>
              </a:r>
              <a:r>
                <a:rPr lang="zh-CN" altLang="en-US" sz="1600" b="1" dirty="0" smtClean="0">
                  <a:latin typeface="微软雅黑" pitchFamily="34" charset="-122"/>
                  <a:ea typeface="微软雅黑" pitchFamily="34" charset="-122"/>
                </a:rPr>
                <a:t>价值观 ／调性</a:t>
              </a:r>
              <a:endParaRPr lang="en-US" altLang="zh-CN" sz="1600" b="1" dirty="0" smtClean="0">
                <a:latin typeface="微软雅黑" pitchFamily="34" charset="-122"/>
                <a:ea typeface="微软雅黑" pitchFamily="34" charset="-122"/>
              </a:endParaRPr>
            </a:p>
            <a:p>
              <a:pPr algn="ctr"/>
              <a:endParaRPr lang="zh-CN" altLang="en-US" sz="1600" b="1" dirty="0" smtClean="0">
                <a:latin typeface="微软雅黑" pitchFamily="34" charset="-122"/>
                <a:ea typeface="微软雅黑" pitchFamily="34" charset="-122"/>
              </a:endParaRPr>
            </a:p>
            <a:p>
              <a:pPr algn="ct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grpSp>
          <p:nvGrpSpPr>
            <p:cNvPr id="10" name="组 1"/>
            <p:cNvGrpSpPr/>
            <p:nvPr/>
          </p:nvGrpSpPr>
          <p:grpSpPr>
            <a:xfrm>
              <a:off x="1673931" y="3349751"/>
              <a:ext cx="7326611" cy="541183"/>
              <a:chOff x="850110" y="1750366"/>
              <a:chExt cx="7326611" cy="541183"/>
            </a:xfrm>
          </p:grpSpPr>
          <p:sp>
            <p:nvSpPr>
              <p:cNvPr id="11" name="圆角矩形 55"/>
              <p:cNvSpPr/>
              <p:nvPr/>
            </p:nvSpPr>
            <p:spPr>
              <a:xfrm>
                <a:off x="850110" y="1750366"/>
                <a:ext cx="7326611" cy="541183"/>
              </a:xfrm>
              <a:prstGeom prst="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2" name="矩形 11"/>
              <p:cNvSpPr/>
              <p:nvPr/>
            </p:nvSpPr>
            <p:spPr>
              <a:xfrm>
                <a:off x="1757577" y="1750366"/>
                <a:ext cx="5434351" cy="512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latin typeface="微软雅黑" pitchFamily="34" charset="-122"/>
                    <a:ea typeface="微软雅黑" pitchFamily="34" charset="-122"/>
                  </a:rPr>
                  <a:t>Brand Story</a:t>
                </a:r>
                <a:r>
                  <a:rPr lang="zh-CN" altLang="en-US" sz="1600" b="1" dirty="0" smtClean="0">
                    <a:latin typeface="微软雅黑" pitchFamily="34" charset="-122"/>
                    <a:ea typeface="微软雅黑" pitchFamily="34" charset="-122"/>
                  </a:rPr>
                  <a:t>（品牌故事）</a:t>
                </a:r>
                <a:r>
                  <a:rPr lang="en-US" altLang="zh-CN" sz="1600" b="1" dirty="0" smtClean="0">
                    <a:latin typeface="微软雅黑" pitchFamily="34" charset="-122"/>
                    <a:ea typeface="微软雅黑" pitchFamily="34" charset="-122"/>
                  </a:rPr>
                  <a:t>  + Tagline </a:t>
                </a:r>
                <a:r>
                  <a:rPr lang="zh-CN" altLang="en-US" sz="1600" b="1" dirty="0" smtClean="0">
                    <a:latin typeface="微软雅黑" pitchFamily="34" charset="-122"/>
                    <a:ea typeface="微软雅黑" pitchFamily="34" charset="-122"/>
                  </a:rPr>
                  <a:t>（品牌标志语）</a:t>
                </a:r>
                <a:r>
                  <a:rPr lang="en-US" altLang="zh-CN" sz="1600" b="1" dirty="0" smtClean="0">
                    <a:latin typeface="微软雅黑" pitchFamily="34" charset="-122"/>
                    <a:ea typeface="微软雅黑" pitchFamily="34" charset="-122"/>
                  </a:rPr>
                  <a:t> </a:t>
                </a:r>
                <a:endParaRPr lang="zh-CN" altLang="en-US" sz="1600" b="1" dirty="0">
                  <a:latin typeface="微软雅黑" pitchFamily="34" charset="-122"/>
                  <a:ea typeface="微软雅黑" pitchFamily="34" charset="-122"/>
                </a:endParaRPr>
              </a:p>
            </p:txBody>
          </p:sp>
        </p:grpSp>
        <p:sp>
          <p:nvSpPr>
            <p:cNvPr id="13" name="矩形 12"/>
            <p:cNvSpPr/>
            <p:nvPr/>
          </p:nvSpPr>
          <p:spPr>
            <a:xfrm>
              <a:off x="1661090" y="3942466"/>
              <a:ext cx="7339451" cy="50426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微软雅黑" pitchFamily="34" charset="-122"/>
                  <a:ea typeface="微软雅黑" pitchFamily="34" charset="-122"/>
                </a:rPr>
                <a:t>Big idea</a:t>
              </a:r>
              <a:r>
                <a:rPr lang="zh-CN" altLang="en-US" sz="1600" b="1" dirty="0">
                  <a:latin typeface="微软雅黑" pitchFamily="34" charset="-122"/>
                  <a:ea typeface="微软雅黑" pitchFamily="34" charset="-122"/>
                </a:rPr>
                <a:t>（品牌关键词）</a:t>
              </a:r>
            </a:p>
          </p:txBody>
        </p:sp>
        <p:grpSp>
          <p:nvGrpSpPr>
            <p:cNvPr id="14" name="组合 58"/>
            <p:cNvGrpSpPr/>
            <p:nvPr/>
          </p:nvGrpSpPr>
          <p:grpSpPr>
            <a:xfrm>
              <a:off x="4171896" y="4304496"/>
              <a:ext cx="2385608" cy="1000479"/>
              <a:chOff x="3432873" y="2725378"/>
              <a:chExt cx="2154429" cy="1000132"/>
            </a:xfrm>
          </p:grpSpPr>
          <p:sp>
            <p:nvSpPr>
              <p:cNvPr id="15" name="圆角矩形 48"/>
              <p:cNvSpPr/>
              <p:nvPr/>
            </p:nvSpPr>
            <p:spPr>
              <a:xfrm>
                <a:off x="3432873" y="2919941"/>
                <a:ext cx="2143140" cy="640114"/>
              </a:xfrm>
              <a:prstGeom prst="rect">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6" name="矩形 15"/>
              <p:cNvSpPr/>
              <p:nvPr/>
            </p:nvSpPr>
            <p:spPr>
              <a:xfrm>
                <a:off x="3444162" y="2725378"/>
                <a:ext cx="2143140"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关键信息</a:t>
                </a:r>
              </a:p>
            </p:txBody>
          </p:sp>
        </p:grpSp>
        <p:grpSp>
          <p:nvGrpSpPr>
            <p:cNvPr id="17" name="组合 59"/>
            <p:cNvGrpSpPr/>
            <p:nvPr/>
          </p:nvGrpSpPr>
          <p:grpSpPr>
            <a:xfrm>
              <a:off x="6770681" y="4290335"/>
              <a:ext cx="2229859" cy="1000479"/>
              <a:chOff x="6000760" y="2683926"/>
              <a:chExt cx="2229085" cy="1000132"/>
            </a:xfrm>
          </p:grpSpPr>
          <p:sp>
            <p:nvSpPr>
              <p:cNvPr id="18" name="圆角矩形 49"/>
              <p:cNvSpPr/>
              <p:nvPr/>
            </p:nvSpPr>
            <p:spPr>
              <a:xfrm>
                <a:off x="6015753" y="2892644"/>
                <a:ext cx="2214092" cy="640115"/>
              </a:xfrm>
              <a:prstGeom prst="rect">
                <a:avLst/>
              </a:prstGeom>
              <a:solidFill>
                <a:srgbClr val="E8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9" name="矩形 18"/>
              <p:cNvSpPr/>
              <p:nvPr/>
            </p:nvSpPr>
            <p:spPr>
              <a:xfrm>
                <a:off x="6000760" y="2683926"/>
                <a:ext cx="2143140"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重要渠道</a:t>
                </a:r>
              </a:p>
            </p:txBody>
          </p:sp>
        </p:grpSp>
        <p:grpSp>
          <p:nvGrpSpPr>
            <p:cNvPr id="20" name="组合 60"/>
            <p:cNvGrpSpPr/>
            <p:nvPr/>
          </p:nvGrpSpPr>
          <p:grpSpPr>
            <a:xfrm>
              <a:off x="6785680" y="4996157"/>
              <a:ext cx="2214862" cy="1000479"/>
              <a:chOff x="6015753" y="3443616"/>
              <a:chExt cx="2214093" cy="1000132"/>
            </a:xfrm>
          </p:grpSpPr>
          <p:sp>
            <p:nvSpPr>
              <p:cNvPr id="21" name="圆角矩形 50"/>
              <p:cNvSpPr/>
              <p:nvPr/>
            </p:nvSpPr>
            <p:spPr>
              <a:xfrm>
                <a:off x="6015753" y="3630898"/>
                <a:ext cx="2214093" cy="624944"/>
              </a:xfrm>
              <a:prstGeom prst="rect">
                <a:avLst/>
              </a:prstGeom>
              <a:solidFill>
                <a:srgbClr val="E8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22" name="矩形 21"/>
              <p:cNvSpPr/>
              <p:nvPr/>
            </p:nvSpPr>
            <p:spPr>
              <a:xfrm>
                <a:off x="6015753" y="3443616"/>
                <a:ext cx="2143140"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在哪说</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什么场景</a:t>
                </a:r>
                <a:r>
                  <a:rPr lang="zh-CN" altLang="en-US" sz="1600" b="1" dirty="0">
                    <a:latin typeface="微软雅黑" pitchFamily="34" charset="-122"/>
                    <a:ea typeface="微软雅黑" pitchFamily="34" charset="-122"/>
                  </a:rPr>
                  <a:t>说</a:t>
                </a:r>
              </a:p>
            </p:txBody>
          </p:sp>
        </p:grpSp>
      </p:grpSp>
      <p:grpSp>
        <p:nvGrpSpPr>
          <p:cNvPr id="29" name="组合 28"/>
          <p:cNvGrpSpPr/>
          <p:nvPr/>
        </p:nvGrpSpPr>
        <p:grpSpPr>
          <a:xfrm>
            <a:off x="1665944" y="1890795"/>
            <a:ext cx="8243995" cy="3856604"/>
            <a:chOff x="1661088" y="2366626"/>
            <a:chExt cx="7360672" cy="3443379"/>
          </a:xfrm>
        </p:grpSpPr>
        <p:sp>
          <p:nvSpPr>
            <p:cNvPr id="23" name="三角形 23"/>
            <p:cNvSpPr/>
            <p:nvPr/>
          </p:nvSpPr>
          <p:spPr>
            <a:xfrm>
              <a:off x="1688148" y="2366626"/>
              <a:ext cx="7333612" cy="937348"/>
            </a:xfrm>
            <a:prstGeom prst="triangle">
              <a:avLst/>
            </a:prstGeom>
            <a:solidFill>
              <a:schemeClr val="tx1">
                <a:lumMod val="65000"/>
                <a:lumOff val="3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latin typeface="Microsoft YaHei" charset="0"/>
                  <a:ea typeface="Microsoft YaHei" charset="0"/>
                  <a:cs typeface="Microsoft YaHei" charset="0"/>
                </a:rPr>
                <a:t>战略</a:t>
              </a:r>
              <a:endParaRPr lang="zh-CN" altLang="en-US" sz="3600" b="1" dirty="0">
                <a:latin typeface="Microsoft YaHei" charset="0"/>
                <a:ea typeface="Microsoft YaHei" charset="0"/>
                <a:cs typeface="Microsoft YaHei" charset="0"/>
              </a:endParaRPr>
            </a:p>
          </p:txBody>
        </p:sp>
        <p:sp>
          <p:nvSpPr>
            <p:cNvPr id="24" name="矩形 23"/>
            <p:cNvSpPr/>
            <p:nvPr/>
          </p:nvSpPr>
          <p:spPr>
            <a:xfrm>
              <a:off x="1673930" y="3355505"/>
              <a:ext cx="7326610" cy="1089078"/>
            </a:xfrm>
            <a:prstGeom prst="rect">
              <a:avLst/>
            </a:prstGeom>
            <a:solidFill>
              <a:schemeClr val="tx1">
                <a:lumMod val="65000"/>
                <a:lumOff val="3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latin typeface="Microsoft YaHei" charset="0"/>
                  <a:ea typeface="Microsoft YaHei" charset="0"/>
                  <a:cs typeface="Microsoft YaHei" charset="0"/>
                </a:rPr>
                <a:t>感受</a:t>
              </a:r>
              <a:endParaRPr lang="zh-CN" altLang="en-US" sz="3600" b="1" dirty="0">
                <a:latin typeface="Microsoft YaHei" charset="0"/>
                <a:ea typeface="Microsoft YaHei" charset="0"/>
                <a:cs typeface="Microsoft YaHei" charset="0"/>
              </a:endParaRPr>
            </a:p>
          </p:txBody>
        </p:sp>
        <p:sp>
          <p:nvSpPr>
            <p:cNvPr id="25" name="矩形 24"/>
            <p:cNvSpPr/>
            <p:nvPr/>
          </p:nvSpPr>
          <p:spPr>
            <a:xfrm>
              <a:off x="1661088" y="4495911"/>
              <a:ext cx="3680340" cy="1314094"/>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latin typeface="Microsoft YaHei" charset="0"/>
                  <a:ea typeface="Microsoft YaHei" charset="0"/>
                  <a:cs typeface="Microsoft YaHei" charset="0"/>
                </a:rPr>
                <a:t>内容</a:t>
              </a:r>
              <a:endParaRPr lang="zh-CN" altLang="en-US" sz="3600" b="1" dirty="0">
                <a:latin typeface="Microsoft YaHei" charset="0"/>
                <a:ea typeface="Microsoft YaHei" charset="0"/>
                <a:cs typeface="Microsoft YaHei" charset="0"/>
              </a:endParaRPr>
            </a:p>
          </p:txBody>
        </p:sp>
        <p:sp>
          <p:nvSpPr>
            <p:cNvPr id="26" name="矩形 25"/>
            <p:cNvSpPr/>
            <p:nvPr/>
          </p:nvSpPr>
          <p:spPr>
            <a:xfrm>
              <a:off x="5337235" y="4496114"/>
              <a:ext cx="3659113" cy="1312551"/>
            </a:xfrm>
            <a:prstGeom prst="rect">
              <a:avLst/>
            </a:prstGeom>
            <a:solidFill>
              <a:schemeClr val="tx1">
                <a:lumMod val="65000"/>
                <a:lumOff val="3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latin typeface="Microsoft YaHei" charset="0"/>
                  <a:ea typeface="Microsoft YaHei" charset="0"/>
                  <a:cs typeface="Microsoft YaHei" charset="0"/>
                </a:rPr>
                <a:t>表达</a:t>
              </a:r>
              <a:endParaRPr lang="zh-CN" altLang="en-US" sz="3600" b="1" dirty="0">
                <a:latin typeface="Microsoft YaHei" charset="0"/>
                <a:ea typeface="Microsoft YaHei" charset="0"/>
                <a:cs typeface="Microsoft YaHei" charset="0"/>
              </a:endParaRPr>
            </a:p>
          </p:txBody>
        </p:sp>
      </p:grpSp>
    </p:spTree>
    <p:extLst>
      <p:ext uri="{BB962C8B-B14F-4D97-AF65-F5344CB8AC3E}">
        <p14:creationId xmlns:p14="http://schemas.microsoft.com/office/powerpoint/2010/main" val="11658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1569595"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kumimoji="1" lang="zh-CN" altLang="en-US"/>
          </a:p>
        </p:txBody>
      </p:sp>
      <p:sp>
        <p:nvSpPr>
          <p:cNvPr id="13" name="文本框 12"/>
          <p:cNvSpPr txBox="1"/>
          <p:nvPr/>
        </p:nvSpPr>
        <p:spPr>
          <a:xfrm>
            <a:off x="4015325" y="2033973"/>
            <a:ext cx="1255093" cy="430903"/>
          </a:xfrm>
          <a:prstGeom prst="rect">
            <a:avLst/>
          </a:prstGeom>
          <a:noFill/>
        </p:spPr>
        <p:txBody>
          <a:bodyPr vert="horz" lIns="121876" tIns="60938" rIns="121876" bIns="60938" rtlCol="0">
            <a:normAutofit/>
          </a:bodyPr>
          <a:lstStyle>
            <a:lvl1pPr marL="342900" lvl="0" indent="-342900">
              <a:lnSpc>
                <a:spcPts val="1800"/>
              </a:lnSpc>
              <a:spcBef>
                <a:spcPct val="20000"/>
              </a:spcBef>
              <a:buClr>
                <a:srgbClr val="E8314A"/>
              </a:buClr>
              <a:buFont typeface="Wingdings" pitchFamily="2" charset="2"/>
              <a:buChar char="n"/>
              <a:defRPr sz="1600" b="1">
                <a:solidFill>
                  <a:schemeClr val="tx1">
                    <a:lumMod val="50000"/>
                    <a:lumOff val="50000"/>
                  </a:schemeClr>
                </a:solidFill>
                <a:latin typeface="微软雅黑"/>
                <a:ea typeface="微软雅黑"/>
              </a:defRPr>
            </a:lvl1pPr>
            <a:lvl2pPr marL="537845" indent="-182245">
              <a:lnSpc>
                <a:spcPts val="1800"/>
              </a:lnSpc>
              <a:spcBef>
                <a:spcPct val="20000"/>
              </a:spcBef>
              <a:buClr>
                <a:srgbClr val="E8314A"/>
              </a:buClr>
              <a:buFont typeface="Calibri" pitchFamily="34" charset="0"/>
              <a:buChar char="−"/>
              <a:defRPr sz="1400">
                <a:latin typeface="微软雅黑"/>
                <a:ea typeface="微软雅黑"/>
              </a:defRPr>
            </a:lvl2pPr>
            <a:lvl3pPr marL="1143000" indent="-228600">
              <a:spcBef>
                <a:spcPct val="20000"/>
              </a:spcBef>
              <a:buFont typeface="Arial"/>
              <a:buChar char="•"/>
              <a:defRPr sz="1200">
                <a:latin typeface="微软雅黑"/>
              </a:defRPr>
            </a:lvl3pPr>
            <a:lvl4pPr marL="1599565" indent="-228600">
              <a:spcBef>
                <a:spcPct val="20000"/>
              </a:spcBef>
              <a:buFont typeface="Arial"/>
              <a:buChar char="–"/>
              <a:defRPr sz="1100">
                <a:latin typeface="微软雅黑"/>
              </a:defRPr>
            </a:lvl4pPr>
            <a:lvl5pPr marL="2056765" indent="-228600">
              <a:spcBef>
                <a:spcPct val="20000"/>
              </a:spcBef>
              <a:buFont typeface="Arial"/>
              <a:buChar char="»"/>
              <a:defRPr sz="1100">
                <a:latin typeface="微软雅黑"/>
              </a:defRPr>
            </a:lvl5pPr>
            <a:lvl6pPr marL="2513965" indent="-228600">
              <a:spcBef>
                <a:spcPct val="20000"/>
              </a:spcBef>
              <a:buFont typeface="Arial"/>
              <a:buChar char="•"/>
              <a:defRPr sz="2000"/>
            </a:lvl6pPr>
            <a:lvl7pPr marL="2971165" indent="-228600">
              <a:spcBef>
                <a:spcPct val="20000"/>
              </a:spcBef>
              <a:buFont typeface="Arial"/>
              <a:buChar char="•"/>
              <a:defRPr sz="2000"/>
            </a:lvl7pPr>
            <a:lvl8pPr marL="3428365" indent="-228600">
              <a:spcBef>
                <a:spcPct val="20000"/>
              </a:spcBef>
              <a:buFont typeface="Arial"/>
              <a:buChar char="•"/>
              <a:defRPr sz="2000"/>
            </a:lvl8pPr>
            <a:lvl9pPr marL="3885565" indent="-228600">
              <a:spcBef>
                <a:spcPct val="20000"/>
              </a:spcBef>
              <a:buFont typeface="Arial"/>
              <a:buChar char="•"/>
              <a:defRPr sz="2000"/>
            </a:lvl9pPr>
          </a:lstStyle>
          <a:p>
            <a:pPr marL="0" indent="0">
              <a:buNone/>
            </a:pPr>
            <a:r>
              <a:rPr lang="zh-CN" altLang="en-US" sz="3700">
                <a:solidFill>
                  <a:srgbClr val="E9314A"/>
                </a:solidFill>
                <a:latin typeface="微软雅黑" pitchFamily="34" charset="-122"/>
                <a:ea typeface="微软雅黑" pitchFamily="34" charset="-122"/>
              </a:rPr>
              <a:t>目录</a:t>
            </a:r>
          </a:p>
        </p:txBody>
      </p:sp>
      <p:sp>
        <p:nvSpPr>
          <p:cNvPr id="14" name="文本框 13"/>
          <p:cNvSpPr txBox="1"/>
          <p:nvPr/>
        </p:nvSpPr>
        <p:spPr>
          <a:xfrm>
            <a:off x="3904425" y="2739878"/>
            <a:ext cx="9202297" cy="2579951"/>
          </a:xfrm>
          <a:prstGeom prst="rect">
            <a:avLst/>
          </a:prstGeom>
        </p:spPr>
        <p:txBody>
          <a:bodyPr lIns="91418" tIns="45710" rIns="91418" bIns="45710"/>
          <a:lstStyle>
            <a:defPPr>
              <a:defRPr lang="zh-CN"/>
            </a:defPPr>
            <a:lvl1pPr marL="171496" indent="-171496" defTabSz="685983">
              <a:lnSpc>
                <a:spcPct val="90000"/>
              </a:lnSpc>
              <a:spcBef>
                <a:spcPts val="750"/>
              </a:spcBef>
              <a:buFont typeface="Arial" panose="020B0604020202020204" pitchFamily="34" charset="0"/>
              <a:buChar char="•"/>
              <a:defRPr sz="1600" b="1">
                <a:solidFill>
                  <a:schemeClr val="tx1">
                    <a:lumMod val="50000"/>
                    <a:lumOff val="50000"/>
                  </a:schemeClr>
                </a:solidFill>
                <a:latin typeface="Microsoft YaHei" charset="0"/>
                <a:ea typeface="Microsoft YaHei" charset="0"/>
                <a:cs typeface="Microsoft YaHei" charset="0"/>
              </a:defRPr>
            </a:lvl1pPr>
            <a:lvl2pPr marL="514487" indent="-171496" defTabSz="685983">
              <a:lnSpc>
                <a:spcPct val="90000"/>
              </a:lnSpc>
              <a:spcBef>
                <a:spcPts val="375"/>
              </a:spcBef>
              <a:buFont typeface="Arial" panose="020B0604020202020204" pitchFamily="34" charset="0"/>
              <a:buChar char="•"/>
              <a:defRPr sz="1800"/>
            </a:lvl2pPr>
            <a:lvl3pPr marL="857479" indent="-171496" defTabSz="685983">
              <a:lnSpc>
                <a:spcPct val="90000"/>
              </a:lnSpc>
              <a:spcBef>
                <a:spcPts val="375"/>
              </a:spcBef>
              <a:buFont typeface="Arial" panose="020B0604020202020204" pitchFamily="34" charset="0"/>
              <a:buChar char="•"/>
              <a:defRPr sz="1500"/>
            </a:lvl3pPr>
            <a:lvl4pPr marL="1200470" indent="-171496" defTabSz="685983">
              <a:lnSpc>
                <a:spcPct val="90000"/>
              </a:lnSpc>
              <a:spcBef>
                <a:spcPts val="375"/>
              </a:spcBef>
              <a:buFont typeface="Arial" panose="020B0604020202020204" pitchFamily="34" charset="0"/>
              <a:buChar char="•"/>
            </a:lvl4pPr>
            <a:lvl5pPr marL="1543461" indent="-171496" defTabSz="685983">
              <a:lnSpc>
                <a:spcPct val="90000"/>
              </a:lnSpc>
              <a:spcBef>
                <a:spcPts val="375"/>
              </a:spcBef>
              <a:buFont typeface="Arial" panose="020B0604020202020204" pitchFamily="34" charset="0"/>
              <a:buChar char="•"/>
            </a:lvl5pPr>
            <a:lvl6pPr marL="1886453" indent="-171496" defTabSz="685983">
              <a:lnSpc>
                <a:spcPct val="90000"/>
              </a:lnSpc>
              <a:spcBef>
                <a:spcPts val="375"/>
              </a:spcBef>
              <a:buFont typeface="Arial" panose="020B0604020202020204" pitchFamily="34" charset="0"/>
              <a:buChar char="•"/>
            </a:lvl6pPr>
            <a:lvl7pPr marL="2229444" indent="-171496" defTabSz="685983">
              <a:lnSpc>
                <a:spcPct val="90000"/>
              </a:lnSpc>
              <a:spcBef>
                <a:spcPts val="375"/>
              </a:spcBef>
              <a:buFont typeface="Arial" panose="020B0604020202020204" pitchFamily="34" charset="0"/>
              <a:buChar char="•"/>
            </a:lvl7pPr>
            <a:lvl8pPr marL="2572436" indent="-171496" defTabSz="685983">
              <a:lnSpc>
                <a:spcPct val="90000"/>
              </a:lnSpc>
              <a:spcBef>
                <a:spcPts val="375"/>
              </a:spcBef>
              <a:buFont typeface="Arial" panose="020B0604020202020204" pitchFamily="34" charset="0"/>
              <a:buChar char="•"/>
            </a:lvl8pPr>
            <a:lvl9pPr marL="2915427" indent="-171496" defTabSz="685983">
              <a:lnSpc>
                <a:spcPct val="90000"/>
              </a:lnSpc>
              <a:spcBef>
                <a:spcPts val="375"/>
              </a:spcBef>
              <a:buFont typeface="Arial" panose="020B0604020202020204" pitchFamily="34" charset="0"/>
              <a:buChar char="•"/>
            </a:lvl9pPr>
          </a:lstStyle>
          <a:p>
            <a:endParaRPr lang="en-US" altLang="zh-CN" dirty="0"/>
          </a:p>
          <a:p>
            <a:r>
              <a:rPr lang="zh-CN" altLang="en-US" dirty="0" smtClean="0"/>
              <a:t>为什么传播会越来越无效</a:t>
            </a:r>
            <a:endParaRPr lang="en-US" altLang="zh-CN" dirty="0" smtClean="0"/>
          </a:p>
          <a:p>
            <a:r>
              <a:rPr lang="zh-CN" altLang="en-US" dirty="0" smtClean="0"/>
              <a:t>信息</a:t>
            </a:r>
            <a:r>
              <a:rPr lang="zh-CN" altLang="en-US" dirty="0"/>
              <a:t>大爆炸时代</a:t>
            </a:r>
            <a:r>
              <a:rPr lang="zh-CN" altLang="en-US" dirty="0" smtClean="0"/>
              <a:t>下，回归本质看问题</a:t>
            </a:r>
            <a:endParaRPr lang="zh-CN" altLang="en-US" dirty="0"/>
          </a:p>
          <a:p>
            <a:r>
              <a:rPr lang="en-US" altLang="zh-CN" dirty="0" smtClean="0"/>
              <a:t>1</a:t>
            </a:r>
            <a:r>
              <a:rPr lang="zh-CN" altLang="en-US" dirty="0"/>
              <a:t>个精细化传播规划实用工具，提升品牌传播触达率</a:t>
            </a:r>
          </a:p>
          <a:p>
            <a:r>
              <a:rPr lang="zh-CN" altLang="en-US" dirty="0"/>
              <a:t>如何避免</a:t>
            </a:r>
            <a:r>
              <a:rPr lang="zh-CN" altLang="en-US" dirty="0" smtClean="0"/>
              <a:t>传播方案中</a:t>
            </a:r>
            <a:r>
              <a:rPr lang="zh-CN" altLang="en-US" dirty="0"/>
              <a:t>的那些坑</a:t>
            </a:r>
          </a:p>
          <a:p>
            <a:r>
              <a:rPr lang="zh-CN" altLang="en-US" dirty="0"/>
              <a:t>善用人性驱动用户自传播</a:t>
            </a:r>
          </a:p>
        </p:txBody>
      </p:sp>
      <p:grpSp>
        <p:nvGrpSpPr>
          <p:cNvPr id="3" name="组 2"/>
          <p:cNvGrpSpPr/>
          <p:nvPr/>
        </p:nvGrpSpPr>
        <p:grpSpPr>
          <a:xfrm>
            <a:off x="0" y="1"/>
            <a:ext cx="5168348" cy="6875112"/>
            <a:chOff x="0" y="1"/>
            <a:chExt cx="3867806" cy="5145087"/>
          </a:xfrm>
        </p:grpSpPr>
        <p:sp>
          <p:nvSpPr>
            <p:cNvPr id="5" name="三角形 4"/>
            <p:cNvSpPr/>
            <p:nvPr/>
          </p:nvSpPr>
          <p:spPr>
            <a:xfrm>
              <a:off x="1355834" y="3154691"/>
              <a:ext cx="2511972" cy="1990397"/>
            </a:xfrm>
            <a:prstGeom prst="triangle">
              <a:avLst>
                <a:gd name="adj" fmla="val 21967"/>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微软雅黑" pitchFamily="34" charset="-122"/>
                <a:ea typeface="微软雅黑" pitchFamily="34" charset="-122"/>
              </a:endParaRPr>
            </a:p>
          </p:txBody>
        </p:sp>
        <p:sp>
          <p:nvSpPr>
            <p:cNvPr id="6" name="平行四边形 5"/>
            <p:cNvSpPr/>
            <p:nvPr/>
          </p:nvSpPr>
          <p:spPr>
            <a:xfrm>
              <a:off x="0" y="1"/>
              <a:ext cx="2711669" cy="5143500"/>
            </a:xfrm>
            <a:prstGeom prst="parallelogram">
              <a:avLst>
                <a:gd name="adj" fmla="val 48643"/>
              </a:avLst>
            </a:prstGeom>
            <a:solidFill>
              <a:srgbClr val="E83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微软雅黑" pitchFamily="34" charset="-122"/>
                <a:ea typeface="微软雅黑" pitchFamily="34" charset="-122"/>
              </a:endParaRPr>
            </a:p>
          </p:txBody>
        </p:sp>
        <p:pic>
          <p:nvPicPr>
            <p:cNvPr id="7" name="Picture 3" descr="C:\Users\Administrator\Desktop\未标题-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9652" y="1588"/>
              <a:ext cx="1152128" cy="1152128"/>
            </a:xfrm>
            <a:prstGeom prst="rect">
              <a:avLst/>
            </a:prstGeom>
            <a:noFill/>
          </p:spPr>
        </p:pic>
      </p:grpSp>
      <p:sp>
        <p:nvSpPr>
          <p:cNvPr id="9" name="矩形 8"/>
          <p:cNvSpPr/>
          <p:nvPr/>
        </p:nvSpPr>
        <p:spPr>
          <a:xfrm>
            <a:off x="10247085" y="280474"/>
            <a:ext cx="1569595"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kumimoji="1" lang="zh-CN" altLang="en-US"/>
          </a:p>
        </p:txBody>
      </p:sp>
    </p:spTree>
    <p:extLst>
      <p:ext uri="{BB962C8B-B14F-4D97-AF65-F5344CB8AC3E}">
        <p14:creationId xmlns:p14="http://schemas.microsoft.com/office/powerpoint/2010/main" val="95304727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194"/>
            <a:ext cx="4453598" cy="370557"/>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战略层面：明确品牌传播的根基和方向</a:t>
            </a:r>
          </a:p>
        </p:txBody>
      </p:sp>
      <p:grpSp>
        <p:nvGrpSpPr>
          <p:cNvPr id="35" name="组合 34"/>
          <p:cNvGrpSpPr/>
          <p:nvPr/>
        </p:nvGrpSpPr>
        <p:grpSpPr>
          <a:xfrm>
            <a:off x="1769746" y="2021041"/>
            <a:ext cx="8780107" cy="3821827"/>
            <a:chOff x="1769746" y="2439488"/>
            <a:chExt cx="7999697" cy="3482128"/>
          </a:xfrm>
        </p:grpSpPr>
        <p:sp>
          <p:nvSpPr>
            <p:cNvPr id="4" name="矩形 3"/>
            <p:cNvSpPr/>
            <p:nvPr/>
          </p:nvSpPr>
          <p:spPr>
            <a:xfrm>
              <a:off x="4245895" y="2439488"/>
              <a:ext cx="3927362" cy="461665"/>
            </a:xfrm>
            <a:prstGeom prst="rect">
              <a:avLst/>
            </a:prstGeom>
          </p:spPr>
          <p:txBody>
            <a:bodyPr wrap="square">
              <a:spAutoFit/>
            </a:bodyPr>
            <a:lstStyle/>
            <a:p>
              <a:pPr algn="ctr"/>
              <a:r>
                <a:rPr lang="zh-CN" altLang="en-US" sz="2400" b="1" dirty="0">
                  <a:solidFill>
                    <a:srgbClr val="E8314A"/>
                  </a:solidFill>
                  <a:latin typeface="Microsoft YaHei" charset="0"/>
                  <a:ea typeface="Microsoft YaHei" charset="0"/>
                  <a:cs typeface="Microsoft YaHei" charset="0"/>
                </a:rPr>
                <a:t>战略层面</a:t>
              </a:r>
            </a:p>
          </p:txBody>
        </p:sp>
        <p:grpSp>
          <p:nvGrpSpPr>
            <p:cNvPr id="5" name="组合 13"/>
            <p:cNvGrpSpPr>
              <a:grpSpLocks/>
            </p:cNvGrpSpPr>
            <p:nvPr/>
          </p:nvGrpSpPr>
          <p:grpSpPr bwMode="auto">
            <a:xfrm>
              <a:off x="6919878" y="2759887"/>
              <a:ext cx="2849565" cy="3161729"/>
              <a:chOff x="2894930" y="2879602"/>
              <a:chExt cx="5024487" cy="4460457"/>
            </a:xfrm>
          </p:grpSpPr>
          <p:sp>
            <p:nvSpPr>
              <p:cNvPr id="6" name="TextBox 71"/>
              <p:cNvSpPr txBox="1">
                <a:spLocks noChangeArrowheads="1"/>
              </p:cNvSpPr>
              <p:nvPr/>
            </p:nvSpPr>
            <p:spPr bwMode="auto">
              <a:xfrm>
                <a:off x="4497711" y="6905858"/>
                <a:ext cx="3421706" cy="434201"/>
              </a:xfrm>
              <a:prstGeom prst="rect">
                <a:avLst/>
              </a:prstGeom>
              <a:noFill/>
              <a:ln w="9525">
                <a:noFill/>
                <a:miter lim="800000"/>
                <a:headEnd/>
                <a:tailEnd/>
              </a:ln>
            </p:spPr>
            <p:txBody>
              <a:bodyPr wrap="square">
                <a:spAutoFit/>
              </a:bodyPr>
              <a:lstStyle/>
              <a:p>
                <a:r>
                  <a:rPr lang="zh-CN" altLang="en-US" sz="1400" b="1" dirty="0">
                    <a:solidFill>
                      <a:schemeClr val="tx1">
                        <a:lumMod val="75000"/>
                        <a:lumOff val="25000"/>
                      </a:schemeClr>
                    </a:solidFill>
                    <a:latin typeface="Microsoft YaHei" charset="0"/>
                    <a:ea typeface="Microsoft YaHei" charset="0"/>
                    <a:cs typeface="Microsoft YaHei" charset="0"/>
                  </a:rPr>
                  <a:t>行为影响潜力</a:t>
                </a:r>
              </a:p>
            </p:txBody>
          </p:sp>
          <p:sp>
            <p:nvSpPr>
              <p:cNvPr id="7" name="TextBox 7"/>
              <p:cNvSpPr txBox="1">
                <a:spLocks noChangeArrowheads="1"/>
              </p:cNvSpPr>
              <p:nvPr/>
            </p:nvSpPr>
            <p:spPr bwMode="auto">
              <a:xfrm>
                <a:off x="2894930" y="3238491"/>
                <a:ext cx="705493" cy="2819822"/>
              </a:xfrm>
              <a:prstGeom prst="rect">
                <a:avLst/>
              </a:prstGeom>
              <a:noFill/>
              <a:ln w="9525">
                <a:noFill/>
                <a:miter lim="800000"/>
                <a:headEnd/>
                <a:tailEnd/>
              </a:ln>
            </p:spPr>
            <p:txBody>
              <a:bodyPr vert="eaVert" wrap="square">
                <a:spAutoFit/>
              </a:bodyPr>
              <a:lstStyle/>
              <a:p>
                <a:r>
                  <a:rPr lang="zh-CN" altLang="en-US" sz="1400" b="1" dirty="0">
                    <a:solidFill>
                      <a:schemeClr val="tx1">
                        <a:lumMod val="75000"/>
                        <a:lumOff val="25000"/>
                      </a:schemeClr>
                    </a:solidFill>
                    <a:latin typeface="Microsoft YaHei" charset="0"/>
                    <a:ea typeface="Microsoft YaHei" charset="0"/>
                    <a:cs typeface="Microsoft YaHei" charset="0"/>
                  </a:rPr>
                  <a:t>不可替代程度</a:t>
                </a:r>
              </a:p>
            </p:txBody>
          </p:sp>
          <p:sp>
            <p:nvSpPr>
              <p:cNvPr id="8" name="矩形 11"/>
              <p:cNvSpPr>
                <a:spLocks noChangeArrowheads="1"/>
              </p:cNvSpPr>
              <p:nvPr/>
            </p:nvSpPr>
            <p:spPr bwMode="auto">
              <a:xfrm>
                <a:off x="3670944" y="5111850"/>
                <a:ext cx="1944216" cy="1575946"/>
              </a:xfrm>
              <a:prstGeom prst="rect">
                <a:avLst/>
              </a:prstGeom>
              <a:solidFill>
                <a:srgbClr val="FF6666">
                  <a:alpha val="64000"/>
                </a:srgbClr>
              </a:solidFill>
              <a:ln w="9525" algn="ctr">
                <a:noFill/>
                <a:round/>
                <a:headEnd/>
                <a:tailEnd/>
              </a:ln>
            </p:spPr>
            <p:txBody>
              <a:bodyPr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sp>
            <p:nvSpPr>
              <p:cNvPr id="9" name="矩形 78"/>
              <p:cNvSpPr>
                <a:spLocks noChangeArrowheads="1"/>
              </p:cNvSpPr>
              <p:nvPr/>
            </p:nvSpPr>
            <p:spPr bwMode="auto">
              <a:xfrm>
                <a:off x="5615160" y="5111850"/>
                <a:ext cx="1944216" cy="1575946"/>
              </a:xfrm>
              <a:prstGeom prst="rect">
                <a:avLst/>
              </a:prstGeom>
              <a:solidFill>
                <a:srgbClr val="E83C00">
                  <a:alpha val="68000"/>
                </a:srgbClr>
              </a:solidFill>
              <a:ln w="9525" algn="ctr">
                <a:noFill/>
                <a:round/>
                <a:headEnd/>
                <a:tailEnd/>
              </a:ln>
            </p:spPr>
            <p:txBody>
              <a:bodyPr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sp>
            <p:nvSpPr>
              <p:cNvPr id="10" name="矩形 79"/>
              <p:cNvSpPr>
                <a:spLocks noChangeArrowheads="1"/>
              </p:cNvSpPr>
              <p:nvPr/>
            </p:nvSpPr>
            <p:spPr bwMode="auto">
              <a:xfrm>
                <a:off x="5615160" y="3456741"/>
                <a:ext cx="1944216" cy="1655108"/>
              </a:xfrm>
              <a:prstGeom prst="rect">
                <a:avLst/>
              </a:prstGeom>
              <a:solidFill>
                <a:srgbClr val="FF3F36"/>
              </a:solidFill>
              <a:ln w="9525" algn="ctr">
                <a:noFill/>
                <a:round/>
                <a:headEnd/>
                <a:tailEnd/>
              </a:ln>
            </p:spPr>
            <p:txBody>
              <a:bodyPr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sp>
            <p:nvSpPr>
              <p:cNvPr id="11" name="矩形 80"/>
              <p:cNvSpPr>
                <a:spLocks noChangeArrowheads="1"/>
              </p:cNvSpPr>
              <p:nvPr/>
            </p:nvSpPr>
            <p:spPr bwMode="auto">
              <a:xfrm>
                <a:off x="3670944" y="3456741"/>
                <a:ext cx="1944216" cy="1655108"/>
              </a:xfrm>
              <a:prstGeom prst="rect">
                <a:avLst/>
              </a:prstGeom>
              <a:solidFill>
                <a:srgbClr val="FF5D38">
                  <a:alpha val="77000"/>
                </a:srgbClr>
              </a:solidFill>
              <a:ln w="9525" algn="ctr">
                <a:noFill/>
                <a:round/>
                <a:headEnd/>
                <a:tailEnd/>
              </a:ln>
            </p:spPr>
            <p:txBody>
              <a:bodyPr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cxnSp>
            <p:nvCxnSpPr>
              <p:cNvPr id="12" name="直接箭头连接符 12"/>
              <p:cNvCxnSpPr/>
              <p:nvPr/>
            </p:nvCxnSpPr>
            <p:spPr bwMode="auto">
              <a:xfrm>
                <a:off x="3670814" y="6677864"/>
                <a:ext cx="4248603" cy="0"/>
              </a:xfrm>
              <a:prstGeom prst="straightConnector1">
                <a:avLst/>
              </a:prstGeom>
              <a:solidFill>
                <a:schemeClr val="accent1"/>
              </a:solidFill>
              <a:ln w="28575" cap="flat" cmpd="sng" algn="ctr">
                <a:solidFill>
                  <a:schemeClr val="tx1">
                    <a:lumMod val="50000"/>
                    <a:lumOff val="50000"/>
                  </a:schemeClr>
                </a:solidFill>
                <a:prstDash val="solid"/>
                <a:round/>
                <a:headEnd type="none" w="med" len="med"/>
                <a:tailEnd type="triangle" w="med" len="med"/>
              </a:ln>
              <a:effectLst/>
            </p:spPr>
          </p:cxnSp>
          <p:cxnSp>
            <p:nvCxnSpPr>
              <p:cNvPr id="13" name="直接箭头连接符 13"/>
              <p:cNvCxnSpPr/>
              <p:nvPr/>
            </p:nvCxnSpPr>
            <p:spPr bwMode="auto">
              <a:xfrm flipV="1">
                <a:off x="3670814" y="2879602"/>
                <a:ext cx="0" cy="3808194"/>
              </a:xfrm>
              <a:prstGeom prst="straightConnector1">
                <a:avLst/>
              </a:prstGeom>
              <a:solidFill>
                <a:schemeClr val="accent1"/>
              </a:solidFill>
              <a:ln w="28575" cap="flat" cmpd="sng" algn="ctr">
                <a:solidFill>
                  <a:schemeClr val="tx1">
                    <a:lumMod val="50000"/>
                    <a:lumOff val="50000"/>
                  </a:schemeClr>
                </a:solidFill>
                <a:prstDash val="solid"/>
                <a:round/>
                <a:headEnd type="none" w="med" len="med"/>
                <a:tailEnd type="triangle" w="med" len="med"/>
              </a:ln>
              <a:effectLst/>
            </p:spPr>
          </p:cxnSp>
        </p:grpSp>
        <p:sp>
          <p:nvSpPr>
            <p:cNvPr id="14" name="TextBox 14"/>
            <p:cNvSpPr txBox="1">
              <a:spLocks noChangeArrowheads="1"/>
            </p:cNvSpPr>
            <p:nvPr/>
          </p:nvSpPr>
          <p:spPr bwMode="auto">
            <a:xfrm>
              <a:off x="2394329" y="2581299"/>
              <a:ext cx="1889493" cy="266762"/>
            </a:xfrm>
            <a:prstGeom prst="rect">
              <a:avLst/>
            </a:prstGeom>
            <a:noFill/>
            <a:ln w="9525">
              <a:noFill/>
              <a:miter lim="800000"/>
              <a:headEnd/>
              <a:tailEnd/>
            </a:ln>
          </p:spPr>
          <p:txBody>
            <a:bodyPr lIns="50822" tIns="25411" rIns="50822" bIns="25411">
              <a:spAutoFit/>
            </a:bodyPr>
            <a:lstStyle/>
            <a:p>
              <a:pPr algn="ctr"/>
              <a:r>
                <a:rPr lang="zh-CN" altLang="en-US" sz="1400" b="1" dirty="0" smtClean="0">
                  <a:latin typeface="Microsoft YaHei" charset="0"/>
                  <a:ea typeface="Microsoft YaHei" charset="0"/>
                  <a:cs typeface="Microsoft YaHei" charset="0"/>
                </a:rPr>
                <a:t>品牌及产品</a:t>
              </a:r>
              <a:endParaRPr lang="zh-CN" altLang="en-US" sz="1400" b="1" dirty="0">
                <a:latin typeface="Microsoft YaHei" charset="0"/>
                <a:ea typeface="Microsoft YaHei" charset="0"/>
                <a:cs typeface="Microsoft YaHei" charset="0"/>
              </a:endParaRPr>
            </a:p>
          </p:txBody>
        </p:sp>
        <p:grpSp>
          <p:nvGrpSpPr>
            <p:cNvPr id="15" name="组合 17"/>
            <p:cNvGrpSpPr>
              <a:grpSpLocks/>
            </p:cNvGrpSpPr>
            <p:nvPr/>
          </p:nvGrpSpPr>
          <p:grpSpPr bwMode="auto">
            <a:xfrm>
              <a:off x="1769746" y="2901154"/>
              <a:ext cx="2968142" cy="2849903"/>
              <a:chOff x="8563459" y="4499781"/>
              <a:chExt cx="3167062" cy="3051957"/>
            </a:xfrm>
          </p:grpSpPr>
          <p:sp>
            <p:nvSpPr>
              <p:cNvPr id="16" name="椭圆 75"/>
              <p:cNvSpPr>
                <a:spLocks noChangeArrowheads="1"/>
              </p:cNvSpPr>
              <p:nvPr/>
            </p:nvSpPr>
            <p:spPr bwMode="auto">
              <a:xfrm>
                <a:off x="8563459" y="4499781"/>
                <a:ext cx="3167062" cy="3051957"/>
              </a:xfrm>
              <a:prstGeom prst="ellipse">
                <a:avLst/>
              </a:prstGeom>
              <a:solidFill>
                <a:srgbClr val="FF6666">
                  <a:alpha val="59999"/>
                </a:srgbClr>
              </a:solidFill>
              <a:ln w="19050" algn="ctr">
                <a:solidFill>
                  <a:srgbClr val="002846"/>
                </a:solidFill>
                <a:prstDash val="dash"/>
                <a:round/>
                <a:headEnd/>
                <a:tailEnd/>
              </a:ln>
            </p:spPr>
            <p:txBody>
              <a:bodyPr/>
              <a:lstStyle/>
              <a:p>
                <a:pPr algn="ctr">
                  <a:defRPr/>
                </a:pPr>
                <a:endParaRPr lang="zh-CN" altLang="en-US" sz="1000" kern="0" dirty="0">
                  <a:solidFill>
                    <a:srgbClr val="000000"/>
                  </a:solidFill>
                  <a:latin typeface="Microsoft YaHei" charset="0"/>
                  <a:ea typeface="Microsoft YaHei" charset="0"/>
                  <a:cs typeface="Microsoft YaHei" charset="0"/>
                </a:endParaRPr>
              </a:p>
            </p:txBody>
          </p:sp>
          <p:sp>
            <p:nvSpPr>
              <p:cNvPr id="17" name="椭圆 76"/>
              <p:cNvSpPr>
                <a:spLocks noChangeArrowheads="1"/>
              </p:cNvSpPr>
              <p:nvPr/>
            </p:nvSpPr>
            <p:spPr bwMode="auto">
              <a:xfrm>
                <a:off x="8879372" y="4803072"/>
                <a:ext cx="2533649" cy="2445377"/>
              </a:xfrm>
              <a:prstGeom prst="ellipse">
                <a:avLst/>
              </a:prstGeom>
              <a:solidFill>
                <a:srgbClr val="FF5D38">
                  <a:alpha val="69803"/>
                </a:srgbClr>
              </a:solidFill>
              <a:ln w="19050" algn="ctr">
                <a:solidFill>
                  <a:srgbClr val="DAEEF3"/>
                </a:solidFill>
                <a:round/>
                <a:headEnd/>
                <a:tailEnd/>
              </a:ln>
            </p:spPr>
            <p:txBody>
              <a:bodyPr/>
              <a:lstStyle/>
              <a:p>
                <a:pPr algn="ctr">
                  <a:defRPr/>
                </a:pPr>
                <a:endParaRPr lang="zh-CN" altLang="en-US" sz="1000" kern="0" dirty="0">
                  <a:solidFill>
                    <a:srgbClr val="000000"/>
                  </a:solidFill>
                  <a:latin typeface="Microsoft YaHei" charset="0"/>
                  <a:ea typeface="Microsoft YaHei" charset="0"/>
                  <a:cs typeface="Microsoft YaHei" charset="0"/>
                </a:endParaRPr>
              </a:p>
            </p:txBody>
          </p:sp>
          <p:sp>
            <p:nvSpPr>
              <p:cNvPr id="18" name="椭圆 77"/>
              <p:cNvSpPr>
                <a:spLocks noChangeArrowheads="1"/>
              </p:cNvSpPr>
              <p:nvPr/>
            </p:nvSpPr>
            <p:spPr bwMode="auto">
              <a:xfrm>
                <a:off x="9195284" y="5107950"/>
                <a:ext cx="1901824" cy="1835620"/>
              </a:xfrm>
              <a:prstGeom prst="ellipse">
                <a:avLst/>
              </a:prstGeom>
              <a:solidFill>
                <a:srgbClr val="FF3F36">
                  <a:alpha val="79999"/>
                </a:srgbClr>
              </a:solidFill>
              <a:ln w="19050" algn="ctr">
                <a:solidFill>
                  <a:srgbClr val="DAEEF3"/>
                </a:solidFill>
                <a:round/>
                <a:headEnd/>
                <a:tailEnd/>
              </a:ln>
            </p:spPr>
            <p:txBody>
              <a:bodyPr/>
              <a:lstStyle/>
              <a:p>
                <a:pPr algn="ctr">
                  <a:defRPr/>
                </a:pPr>
                <a:endParaRPr lang="zh-CN" altLang="en-US" sz="1000" kern="0" dirty="0">
                  <a:solidFill>
                    <a:srgbClr val="000000"/>
                  </a:solidFill>
                  <a:latin typeface="Microsoft YaHei" charset="0"/>
                  <a:ea typeface="Microsoft YaHei" charset="0"/>
                  <a:cs typeface="Microsoft YaHei" charset="0"/>
                </a:endParaRPr>
              </a:p>
            </p:txBody>
          </p:sp>
          <p:sp>
            <p:nvSpPr>
              <p:cNvPr id="19" name="椭圆 78"/>
              <p:cNvSpPr>
                <a:spLocks noChangeArrowheads="1"/>
              </p:cNvSpPr>
              <p:nvPr/>
            </p:nvSpPr>
            <p:spPr bwMode="auto">
              <a:xfrm>
                <a:off x="9544534" y="5465228"/>
                <a:ext cx="1203325" cy="1155996"/>
              </a:xfrm>
              <a:prstGeom prst="ellipse">
                <a:avLst/>
              </a:prstGeom>
              <a:solidFill>
                <a:srgbClr val="E8314A"/>
              </a:solidFill>
              <a:ln w="19050" algn="ctr">
                <a:solidFill>
                  <a:srgbClr val="DAEEF3"/>
                </a:solidFill>
                <a:round/>
                <a:headEnd/>
                <a:tailEnd/>
              </a:ln>
            </p:spPr>
            <p:txBody>
              <a:bodyPr/>
              <a:lstStyle/>
              <a:p>
                <a:pPr algn="ctr">
                  <a:defRPr/>
                </a:pPr>
                <a:endParaRPr lang="zh-CN" altLang="en-US" sz="1000" kern="0" dirty="0">
                  <a:solidFill>
                    <a:srgbClr val="000000"/>
                  </a:solidFill>
                  <a:latin typeface="Microsoft YaHei" charset="0"/>
                  <a:ea typeface="Microsoft YaHei" charset="0"/>
                  <a:cs typeface="Microsoft YaHei" charset="0"/>
                </a:endParaRPr>
              </a:p>
            </p:txBody>
          </p:sp>
          <p:sp>
            <p:nvSpPr>
              <p:cNvPr id="20" name="TextBox 10"/>
              <p:cNvSpPr txBox="1">
                <a:spLocks noChangeArrowheads="1"/>
              </p:cNvSpPr>
              <p:nvPr/>
            </p:nvSpPr>
            <p:spPr bwMode="auto">
              <a:xfrm>
                <a:off x="9555648" y="5914608"/>
                <a:ext cx="1171575" cy="280158"/>
              </a:xfrm>
              <a:prstGeom prst="rect">
                <a:avLst/>
              </a:prstGeom>
              <a:noFill/>
              <a:ln>
                <a:noFill/>
              </a:ln>
              <a:extLst/>
            </p:spPr>
            <p:txBody>
              <a:bodyPr>
                <a:spAutoFit/>
              </a:bodyPr>
              <a:lstStyle>
                <a:lvl1pPr eaLnBrk="0" hangingPunct="0">
                  <a:defRPr sz="3100">
                    <a:solidFill>
                      <a:schemeClr val="tx1"/>
                    </a:solidFill>
                    <a:latin typeface="Arial" charset="0"/>
                    <a:ea typeface="宋体" charset="-122"/>
                  </a:defRPr>
                </a:lvl1pPr>
                <a:lvl2pPr marL="742950" indent="-285750" eaLnBrk="0" hangingPunct="0">
                  <a:defRPr sz="3100">
                    <a:solidFill>
                      <a:schemeClr val="tx1"/>
                    </a:solidFill>
                    <a:latin typeface="Arial" charset="0"/>
                    <a:ea typeface="宋体" charset="-122"/>
                  </a:defRPr>
                </a:lvl2pPr>
                <a:lvl3pPr marL="1143000" indent="-228600" eaLnBrk="0" hangingPunct="0">
                  <a:defRPr sz="3100">
                    <a:solidFill>
                      <a:schemeClr val="tx1"/>
                    </a:solidFill>
                    <a:latin typeface="Arial" charset="0"/>
                    <a:ea typeface="宋体" charset="-122"/>
                  </a:defRPr>
                </a:lvl3pPr>
                <a:lvl4pPr marL="1600200" indent="-228600" eaLnBrk="0" hangingPunct="0">
                  <a:defRPr sz="3100">
                    <a:solidFill>
                      <a:schemeClr val="tx1"/>
                    </a:solidFill>
                    <a:latin typeface="Arial" charset="0"/>
                    <a:ea typeface="宋体" charset="-122"/>
                  </a:defRPr>
                </a:lvl4pPr>
                <a:lvl5pPr marL="2057400" indent="-228600" eaLnBrk="0" hangingPunct="0">
                  <a:defRPr sz="3100">
                    <a:solidFill>
                      <a:schemeClr val="tx1"/>
                    </a:solidFill>
                    <a:latin typeface="Arial" charset="0"/>
                    <a:ea typeface="宋体" charset="-122"/>
                  </a:defRPr>
                </a:lvl5pPr>
                <a:lvl6pPr marL="2514600" indent="-228600" eaLnBrk="0" fontAlgn="base" hangingPunct="0">
                  <a:spcBef>
                    <a:spcPct val="0"/>
                  </a:spcBef>
                  <a:spcAft>
                    <a:spcPct val="0"/>
                  </a:spcAft>
                  <a:defRPr sz="3100">
                    <a:solidFill>
                      <a:schemeClr val="tx1"/>
                    </a:solidFill>
                    <a:latin typeface="Arial" charset="0"/>
                    <a:ea typeface="宋体" charset="-122"/>
                  </a:defRPr>
                </a:lvl6pPr>
                <a:lvl7pPr marL="2971800" indent="-228600" eaLnBrk="0" fontAlgn="base" hangingPunct="0">
                  <a:spcBef>
                    <a:spcPct val="0"/>
                  </a:spcBef>
                  <a:spcAft>
                    <a:spcPct val="0"/>
                  </a:spcAft>
                  <a:defRPr sz="3100">
                    <a:solidFill>
                      <a:schemeClr val="tx1"/>
                    </a:solidFill>
                    <a:latin typeface="Arial" charset="0"/>
                    <a:ea typeface="宋体" charset="-122"/>
                  </a:defRPr>
                </a:lvl7pPr>
                <a:lvl8pPr marL="3429000" indent="-228600" eaLnBrk="0" fontAlgn="base" hangingPunct="0">
                  <a:spcBef>
                    <a:spcPct val="0"/>
                  </a:spcBef>
                  <a:spcAft>
                    <a:spcPct val="0"/>
                  </a:spcAft>
                  <a:defRPr sz="3100">
                    <a:solidFill>
                      <a:schemeClr val="tx1"/>
                    </a:solidFill>
                    <a:latin typeface="Arial" charset="0"/>
                    <a:ea typeface="宋体" charset="-122"/>
                  </a:defRPr>
                </a:lvl8pPr>
                <a:lvl9pPr marL="3886200" indent="-228600" eaLnBrk="0" fontAlgn="base" hangingPunct="0">
                  <a:spcBef>
                    <a:spcPct val="0"/>
                  </a:spcBef>
                  <a:spcAft>
                    <a:spcPct val="0"/>
                  </a:spcAft>
                  <a:defRPr sz="3100">
                    <a:solidFill>
                      <a:schemeClr val="tx1"/>
                    </a:solidFill>
                    <a:latin typeface="Arial" charset="0"/>
                    <a:ea typeface="宋体" charset="-122"/>
                  </a:defRPr>
                </a:lvl9pPr>
              </a:lstStyle>
              <a:p>
                <a:pPr algn="ctr" eaLnBrk="1" hangingPunct="1">
                  <a:defRPr/>
                </a:pPr>
                <a:r>
                  <a:rPr lang="zh-CN" altLang="en-US" sz="1100" b="1" kern="0" dirty="0" smtClean="0">
                    <a:solidFill>
                      <a:srgbClr val="FFFFFF"/>
                    </a:solidFill>
                    <a:latin typeface="Microsoft YaHei" charset="0"/>
                    <a:ea typeface="Microsoft YaHei" charset="0"/>
                    <a:cs typeface="Microsoft YaHei" charset="0"/>
                  </a:rPr>
                  <a:t>价值主张</a:t>
                </a:r>
                <a:endParaRPr lang="zh-CN" altLang="en-US" sz="1100" b="1" kern="0" dirty="0">
                  <a:solidFill>
                    <a:srgbClr val="FFFFFF"/>
                  </a:solidFill>
                  <a:latin typeface="Microsoft YaHei" charset="0"/>
                  <a:ea typeface="Microsoft YaHei" charset="0"/>
                  <a:cs typeface="Microsoft YaHei" charset="0"/>
                </a:endParaRPr>
              </a:p>
            </p:txBody>
          </p:sp>
          <p:sp>
            <p:nvSpPr>
              <p:cNvPr id="21" name="TextBox 11"/>
              <p:cNvSpPr txBox="1">
                <a:spLocks noChangeArrowheads="1"/>
              </p:cNvSpPr>
              <p:nvPr/>
            </p:nvSpPr>
            <p:spPr bwMode="auto">
              <a:xfrm>
                <a:off x="9427060" y="6623378"/>
                <a:ext cx="1439862" cy="280158"/>
              </a:xfrm>
              <a:prstGeom prst="rect">
                <a:avLst/>
              </a:prstGeom>
              <a:noFill/>
              <a:ln>
                <a:noFill/>
              </a:ln>
              <a:extLst/>
            </p:spPr>
            <p:txBody>
              <a:bodyPr>
                <a:spAutoFit/>
              </a:bodyPr>
              <a:lstStyle>
                <a:lvl1pPr eaLnBrk="0" hangingPunct="0">
                  <a:defRPr sz="3100">
                    <a:solidFill>
                      <a:schemeClr val="tx1"/>
                    </a:solidFill>
                    <a:latin typeface="Arial" charset="0"/>
                    <a:ea typeface="宋体" charset="-122"/>
                  </a:defRPr>
                </a:lvl1pPr>
                <a:lvl2pPr marL="742950" indent="-285750" eaLnBrk="0" hangingPunct="0">
                  <a:defRPr sz="3100">
                    <a:solidFill>
                      <a:schemeClr val="tx1"/>
                    </a:solidFill>
                    <a:latin typeface="Arial" charset="0"/>
                    <a:ea typeface="宋体" charset="-122"/>
                  </a:defRPr>
                </a:lvl2pPr>
                <a:lvl3pPr marL="1143000" indent="-228600" eaLnBrk="0" hangingPunct="0">
                  <a:defRPr sz="3100">
                    <a:solidFill>
                      <a:schemeClr val="tx1"/>
                    </a:solidFill>
                    <a:latin typeface="Arial" charset="0"/>
                    <a:ea typeface="宋体" charset="-122"/>
                  </a:defRPr>
                </a:lvl3pPr>
                <a:lvl4pPr marL="1600200" indent="-228600" eaLnBrk="0" hangingPunct="0">
                  <a:defRPr sz="3100">
                    <a:solidFill>
                      <a:schemeClr val="tx1"/>
                    </a:solidFill>
                    <a:latin typeface="Arial" charset="0"/>
                    <a:ea typeface="宋体" charset="-122"/>
                  </a:defRPr>
                </a:lvl4pPr>
                <a:lvl5pPr marL="2057400" indent="-228600" eaLnBrk="0" hangingPunct="0">
                  <a:defRPr sz="3100">
                    <a:solidFill>
                      <a:schemeClr val="tx1"/>
                    </a:solidFill>
                    <a:latin typeface="Arial" charset="0"/>
                    <a:ea typeface="宋体" charset="-122"/>
                  </a:defRPr>
                </a:lvl5pPr>
                <a:lvl6pPr marL="2514600" indent="-228600" eaLnBrk="0" fontAlgn="base" hangingPunct="0">
                  <a:spcBef>
                    <a:spcPct val="0"/>
                  </a:spcBef>
                  <a:spcAft>
                    <a:spcPct val="0"/>
                  </a:spcAft>
                  <a:defRPr sz="3100">
                    <a:solidFill>
                      <a:schemeClr val="tx1"/>
                    </a:solidFill>
                    <a:latin typeface="Arial" charset="0"/>
                    <a:ea typeface="宋体" charset="-122"/>
                  </a:defRPr>
                </a:lvl6pPr>
                <a:lvl7pPr marL="2971800" indent="-228600" eaLnBrk="0" fontAlgn="base" hangingPunct="0">
                  <a:spcBef>
                    <a:spcPct val="0"/>
                  </a:spcBef>
                  <a:spcAft>
                    <a:spcPct val="0"/>
                  </a:spcAft>
                  <a:defRPr sz="3100">
                    <a:solidFill>
                      <a:schemeClr val="tx1"/>
                    </a:solidFill>
                    <a:latin typeface="Arial" charset="0"/>
                    <a:ea typeface="宋体" charset="-122"/>
                  </a:defRPr>
                </a:lvl7pPr>
                <a:lvl8pPr marL="3429000" indent="-228600" eaLnBrk="0" fontAlgn="base" hangingPunct="0">
                  <a:spcBef>
                    <a:spcPct val="0"/>
                  </a:spcBef>
                  <a:spcAft>
                    <a:spcPct val="0"/>
                  </a:spcAft>
                  <a:defRPr sz="3100">
                    <a:solidFill>
                      <a:schemeClr val="tx1"/>
                    </a:solidFill>
                    <a:latin typeface="Arial" charset="0"/>
                    <a:ea typeface="宋体" charset="-122"/>
                  </a:defRPr>
                </a:lvl8pPr>
                <a:lvl9pPr marL="3886200" indent="-228600" eaLnBrk="0" fontAlgn="base" hangingPunct="0">
                  <a:spcBef>
                    <a:spcPct val="0"/>
                  </a:spcBef>
                  <a:spcAft>
                    <a:spcPct val="0"/>
                  </a:spcAft>
                  <a:defRPr sz="3100">
                    <a:solidFill>
                      <a:schemeClr val="tx1"/>
                    </a:solidFill>
                    <a:latin typeface="Arial" charset="0"/>
                    <a:ea typeface="宋体" charset="-122"/>
                  </a:defRPr>
                </a:lvl9pPr>
              </a:lstStyle>
              <a:p>
                <a:pPr algn="ctr" eaLnBrk="1" hangingPunct="1">
                  <a:defRPr/>
                </a:pPr>
                <a:r>
                  <a:rPr lang="zh-CN" altLang="en-US" sz="1100" b="1" kern="0" dirty="0" smtClean="0">
                    <a:solidFill>
                      <a:srgbClr val="FFFFFF"/>
                    </a:solidFill>
                    <a:latin typeface="Microsoft YaHei" charset="0"/>
                    <a:ea typeface="Microsoft YaHei" charset="0"/>
                    <a:cs typeface="Microsoft YaHei" charset="0"/>
                  </a:rPr>
                  <a:t>核心功能</a:t>
                </a:r>
                <a:endParaRPr lang="zh-CN" altLang="en-US" sz="1100" b="1" kern="0" dirty="0">
                  <a:solidFill>
                    <a:srgbClr val="FFFFFF"/>
                  </a:solidFill>
                  <a:latin typeface="Microsoft YaHei" charset="0"/>
                  <a:ea typeface="Microsoft YaHei" charset="0"/>
                  <a:cs typeface="Microsoft YaHei" charset="0"/>
                </a:endParaRPr>
              </a:p>
            </p:txBody>
          </p:sp>
          <p:sp>
            <p:nvSpPr>
              <p:cNvPr id="22" name="TextBox 12"/>
              <p:cNvSpPr txBox="1">
                <a:spLocks noChangeArrowheads="1"/>
              </p:cNvSpPr>
              <p:nvPr/>
            </p:nvSpPr>
            <p:spPr bwMode="auto">
              <a:xfrm>
                <a:off x="9442933" y="6941830"/>
                <a:ext cx="1406525" cy="280158"/>
              </a:xfrm>
              <a:prstGeom prst="rect">
                <a:avLst/>
              </a:prstGeom>
              <a:noFill/>
              <a:ln>
                <a:noFill/>
              </a:ln>
              <a:extLst/>
            </p:spPr>
            <p:txBody>
              <a:bodyPr>
                <a:spAutoFit/>
              </a:bodyPr>
              <a:lstStyle>
                <a:lvl1pPr eaLnBrk="0" hangingPunct="0">
                  <a:defRPr sz="3100">
                    <a:solidFill>
                      <a:schemeClr val="tx1"/>
                    </a:solidFill>
                    <a:latin typeface="Arial" charset="0"/>
                    <a:ea typeface="宋体" charset="-122"/>
                  </a:defRPr>
                </a:lvl1pPr>
                <a:lvl2pPr marL="742950" indent="-285750" eaLnBrk="0" hangingPunct="0">
                  <a:defRPr sz="3100">
                    <a:solidFill>
                      <a:schemeClr val="tx1"/>
                    </a:solidFill>
                    <a:latin typeface="Arial" charset="0"/>
                    <a:ea typeface="宋体" charset="-122"/>
                  </a:defRPr>
                </a:lvl2pPr>
                <a:lvl3pPr marL="1143000" indent="-228600" eaLnBrk="0" hangingPunct="0">
                  <a:defRPr sz="3100">
                    <a:solidFill>
                      <a:schemeClr val="tx1"/>
                    </a:solidFill>
                    <a:latin typeface="Arial" charset="0"/>
                    <a:ea typeface="宋体" charset="-122"/>
                  </a:defRPr>
                </a:lvl3pPr>
                <a:lvl4pPr marL="1600200" indent="-228600" eaLnBrk="0" hangingPunct="0">
                  <a:defRPr sz="3100">
                    <a:solidFill>
                      <a:schemeClr val="tx1"/>
                    </a:solidFill>
                    <a:latin typeface="Arial" charset="0"/>
                    <a:ea typeface="宋体" charset="-122"/>
                  </a:defRPr>
                </a:lvl4pPr>
                <a:lvl5pPr marL="2057400" indent="-228600" eaLnBrk="0" hangingPunct="0">
                  <a:defRPr sz="3100">
                    <a:solidFill>
                      <a:schemeClr val="tx1"/>
                    </a:solidFill>
                    <a:latin typeface="Arial" charset="0"/>
                    <a:ea typeface="宋体" charset="-122"/>
                  </a:defRPr>
                </a:lvl5pPr>
                <a:lvl6pPr marL="2514600" indent="-228600" eaLnBrk="0" fontAlgn="base" hangingPunct="0">
                  <a:spcBef>
                    <a:spcPct val="0"/>
                  </a:spcBef>
                  <a:spcAft>
                    <a:spcPct val="0"/>
                  </a:spcAft>
                  <a:defRPr sz="3100">
                    <a:solidFill>
                      <a:schemeClr val="tx1"/>
                    </a:solidFill>
                    <a:latin typeface="Arial" charset="0"/>
                    <a:ea typeface="宋体" charset="-122"/>
                  </a:defRPr>
                </a:lvl6pPr>
                <a:lvl7pPr marL="2971800" indent="-228600" eaLnBrk="0" fontAlgn="base" hangingPunct="0">
                  <a:spcBef>
                    <a:spcPct val="0"/>
                  </a:spcBef>
                  <a:spcAft>
                    <a:spcPct val="0"/>
                  </a:spcAft>
                  <a:defRPr sz="3100">
                    <a:solidFill>
                      <a:schemeClr val="tx1"/>
                    </a:solidFill>
                    <a:latin typeface="Arial" charset="0"/>
                    <a:ea typeface="宋体" charset="-122"/>
                  </a:defRPr>
                </a:lvl7pPr>
                <a:lvl8pPr marL="3429000" indent="-228600" eaLnBrk="0" fontAlgn="base" hangingPunct="0">
                  <a:spcBef>
                    <a:spcPct val="0"/>
                  </a:spcBef>
                  <a:spcAft>
                    <a:spcPct val="0"/>
                  </a:spcAft>
                  <a:defRPr sz="3100">
                    <a:solidFill>
                      <a:schemeClr val="tx1"/>
                    </a:solidFill>
                    <a:latin typeface="Arial" charset="0"/>
                    <a:ea typeface="宋体" charset="-122"/>
                  </a:defRPr>
                </a:lvl8pPr>
                <a:lvl9pPr marL="3886200" indent="-228600" eaLnBrk="0" fontAlgn="base" hangingPunct="0">
                  <a:spcBef>
                    <a:spcPct val="0"/>
                  </a:spcBef>
                  <a:spcAft>
                    <a:spcPct val="0"/>
                  </a:spcAft>
                  <a:defRPr sz="3100">
                    <a:solidFill>
                      <a:schemeClr val="tx1"/>
                    </a:solidFill>
                    <a:latin typeface="Arial" charset="0"/>
                    <a:ea typeface="宋体" charset="-122"/>
                  </a:defRPr>
                </a:lvl9pPr>
              </a:lstStyle>
              <a:p>
                <a:pPr algn="ctr" eaLnBrk="1" hangingPunct="1">
                  <a:defRPr/>
                </a:pPr>
                <a:r>
                  <a:rPr lang="zh-CN" altLang="en-US" sz="1100" b="1" kern="0" dirty="0">
                    <a:solidFill>
                      <a:srgbClr val="FFFFFF"/>
                    </a:solidFill>
                    <a:latin typeface="Microsoft YaHei" charset="0"/>
                    <a:ea typeface="Microsoft YaHei" charset="0"/>
                    <a:cs typeface="Microsoft YaHei" charset="0"/>
                  </a:rPr>
                  <a:t>延伸功能</a:t>
                </a:r>
              </a:p>
            </p:txBody>
          </p:sp>
          <p:sp>
            <p:nvSpPr>
              <p:cNvPr id="23" name="TextBox 13"/>
              <p:cNvSpPr txBox="1">
                <a:spLocks noChangeArrowheads="1"/>
              </p:cNvSpPr>
              <p:nvPr/>
            </p:nvSpPr>
            <p:spPr bwMode="auto">
              <a:xfrm>
                <a:off x="9379434" y="7267199"/>
                <a:ext cx="1535113" cy="280158"/>
              </a:xfrm>
              <a:prstGeom prst="rect">
                <a:avLst/>
              </a:prstGeom>
              <a:noFill/>
              <a:ln>
                <a:noFill/>
              </a:ln>
              <a:extLst/>
            </p:spPr>
            <p:txBody>
              <a:bodyPr>
                <a:spAutoFit/>
              </a:bodyPr>
              <a:lstStyle>
                <a:lvl1pPr eaLnBrk="0" hangingPunct="0">
                  <a:defRPr sz="3100">
                    <a:solidFill>
                      <a:schemeClr val="tx1"/>
                    </a:solidFill>
                    <a:latin typeface="Arial" charset="0"/>
                    <a:ea typeface="宋体" charset="-122"/>
                  </a:defRPr>
                </a:lvl1pPr>
                <a:lvl2pPr marL="742950" indent="-285750" eaLnBrk="0" hangingPunct="0">
                  <a:defRPr sz="3100">
                    <a:solidFill>
                      <a:schemeClr val="tx1"/>
                    </a:solidFill>
                    <a:latin typeface="Arial" charset="0"/>
                    <a:ea typeface="宋体" charset="-122"/>
                  </a:defRPr>
                </a:lvl2pPr>
                <a:lvl3pPr marL="1143000" indent="-228600" eaLnBrk="0" hangingPunct="0">
                  <a:defRPr sz="3100">
                    <a:solidFill>
                      <a:schemeClr val="tx1"/>
                    </a:solidFill>
                    <a:latin typeface="Arial" charset="0"/>
                    <a:ea typeface="宋体" charset="-122"/>
                  </a:defRPr>
                </a:lvl3pPr>
                <a:lvl4pPr marL="1600200" indent="-228600" eaLnBrk="0" hangingPunct="0">
                  <a:defRPr sz="3100">
                    <a:solidFill>
                      <a:schemeClr val="tx1"/>
                    </a:solidFill>
                    <a:latin typeface="Arial" charset="0"/>
                    <a:ea typeface="宋体" charset="-122"/>
                  </a:defRPr>
                </a:lvl4pPr>
                <a:lvl5pPr marL="2057400" indent="-228600" eaLnBrk="0" hangingPunct="0">
                  <a:defRPr sz="3100">
                    <a:solidFill>
                      <a:schemeClr val="tx1"/>
                    </a:solidFill>
                    <a:latin typeface="Arial" charset="0"/>
                    <a:ea typeface="宋体" charset="-122"/>
                  </a:defRPr>
                </a:lvl5pPr>
                <a:lvl6pPr marL="2514600" indent="-228600" eaLnBrk="0" fontAlgn="base" hangingPunct="0">
                  <a:spcBef>
                    <a:spcPct val="0"/>
                  </a:spcBef>
                  <a:spcAft>
                    <a:spcPct val="0"/>
                  </a:spcAft>
                  <a:defRPr sz="3100">
                    <a:solidFill>
                      <a:schemeClr val="tx1"/>
                    </a:solidFill>
                    <a:latin typeface="Arial" charset="0"/>
                    <a:ea typeface="宋体" charset="-122"/>
                  </a:defRPr>
                </a:lvl6pPr>
                <a:lvl7pPr marL="2971800" indent="-228600" eaLnBrk="0" fontAlgn="base" hangingPunct="0">
                  <a:spcBef>
                    <a:spcPct val="0"/>
                  </a:spcBef>
                  <a:spcAft>
                    <a:spcPct val="0"/>
                  </a:spcAft>
                  <a:defRPr sz="3100">
                    <a:solidFill>
                      <a:schemeClr val="tx1"/>
                    </a:solidFill>
                    <a:latin typeface="Arial" charset="0"/>
                    <a:ea typeface="宋体" charset="-122"/>
                  </a:defRPr>
                </a:lvl7pPr>
                <a:lvl8pPr marL="3429000" indent="-228600" eaLnBrk="0" fontAlgn="base" hangingPunct="0">
                  <a:spcBef>
                    <a:spcPct val="0"/>
                  </a:spcBef>
                  <a:spcAft>
                    <a:spcPct val="0"/>
                  </a:spcAft>
                  <a:defRPr sz="3100">
                    <a:solidFill>
                      <a:schemeClr val="tx1"/>
                    </a:solidFill>
                    <a:latin typeface="Arial" charset="0"/>
                    <a:ea typeface="宋体" charset="-122"/>
                  </a:defRPr>
                </a:lvl8pPr>
                <a:lvl9pPr marL="3886200" indent="-228600" eaLnBrk="0" fontAlgn="base" hangingPunct="0">
                  <a:spcBef>
                    <a:spcPct val="0"/>
                  </a:spcBef>
                  <a:spcAft>
                    <a:spcPct val="0"/>
                  </a:spcAft>
                  <a:defRPr sz="3100">
                    <a:solidFill>
                      <a:schemeClr val="tx1"/>
                    </a:solidFill>
                    <a:latin typeface="Arial" charset="0"/>
                    <a:ea typeface="宋体" charset="-122"/>
                  </a:defRPr>
                </a:lvl9pPr>
              </a:lstStyle>
              <a:p>
                <a:pPr algn="ctr" eaLnBrk="1" hangingPunct="1">
                  <a:defRPr/>
                </a:pPr>
                <a:r>
                  <a:rPr lang="zh-CN" altLang="en-US" sz="1100" b="1" kern="0" dirty="0">
                    <a:solidFill>
                      <a:schemeClr val="tx1">
                        <a:lumMod val="65000"/>
                        <a:lumOff val="35000"/>
                      </a:schemeClr>
                    </a:solidFill>
                    <a:latin typeface="Microsoft YaHei" charset="0"/>
                    <a:ea typeface="Microsoft YaHei" charset="0"/>
                    <a:cs typeface="Microsoft YaHei" charset="0"/>
                  </a:rPr>
                  <a:t>增值功能</a:t>
                </a:r>
              </a:p>
            </p:txBody>
          </p:sp>
        </p:grpSp>
        <p:sp>
          <p:nvSpPr>
            <p:cNvPr id="24" name="TextBox 105"/>
            <p:cNvSpPr txBox="1">
              <a:spLocks noChangeArrowheads="1"/>
            </p:cNvSpPr>
            <p:nvPr/>
          </p:nvSpPr>
          <p:spPr bwMode="auto">
            <a:xfrm>
              <a:off x="7426072" y="2687347"/>
              <a:ext cx="1889493" cy="266762"/>
            </a:xfrm>
            <a:prstGeom prst="rect">
              <a:avLst/>
            </a:prstGeom>
            <a:noFill/>
            <a:ln w="9525">
              <a:noFill/>
              <a:miter lim="800000"/>
              <a:headEnd/>
              <a:tailEnd/>
            </a:ln>
          </p:spPr>
          <p:txBody>
            <a:bodyPr lIns="50822" tIns="25411" rIns="50822" bIns="25411">
              <a:spAutoFit/>
            </a:bodyPr>
            <a:lstStyle/>
            <a:p>
              <a:pPr algn="ctr"/>
              <a:r>
                <a:rPr lang="zh-CN" altLang="en-US" sz="1400" b="1" dirty="0">
                  <a:solidFill>
                    <a:schemeClr val="tx1">
                      <a:lumMod val="75000"/>
                      <a:lumOff val="25000"/>
                    </a:schemeClr>
                  </a:solidFill>
                  <a:latin typeface="Microsoft YaHei" charset="0"/>
                  <a:ea typeface="Microsoft YaHei" charset="0"/>
                  <a:cs typeface="Microsoft YaHei" charset="0"/>
                </a:rPr>
                <a:t>特点过滤机制</a:t>
              </a:r>
            </a:p>
          </p:txBody>
        </p:sp>
        <p:sp>
          <p:nvSpPr>
            <p:cNvPr id="25" name="矩形 21"/>
            <p:cNvSpPr>
              <a:spLocks noChangeArrowheads="1"/>
            </p:cNvSpPr>
            <p:nvPr/>
          </p:nvSpPr>
          <p:spPr bwMode="auto">
            <a:xfrm>
              <a:off x="5188959" y="3425188"/>
              <a:ext cx="404679" cy="1943369"/>
            </a:xfrm>
            <a:prstGeom prst="rect">
              <a:avLst/>
            </a:prstGeom>
            <a:noFill/>
            <a:ln w="38100" algn="ctr">
              <a:solidFill>
                <a:srgbClr val="FF3F36"/>
              </a:solidFill>
              <a:round/>
              <a:headEnd/>
              <a:tailEnd/>
            </a:ln>
          </p:spPr>
          <p:txBody>
            <a:bodyPr lIns="50822" tIns="25411" rIns="50822" bIns="25411" anchor="ctr"/>
            <a:lstStyle/>
            <a:p>
              <a:pPr algn="ctr" eaLnBrk="1" hangingPunct="1">
                <a:buFont typeface="Arial" charset="0"/>
                <a:buNone/>
              </a:pPr>
              <a:r>
                <a:rPr lang="zh-CN" altLang="en-US" sz="1600" b="1" dirty="0">
                  <a:solidFill>
                    <a:schemeClr val="tx1">
                      <a:lumMod val="75000"/>
                      <a:lumOff val="25000"/>
                    </a:schemeClr>
                  </a:solidFill>
                  <a:latin typeface="Microsoft YaHei" charset="0"/>
                  <a:ea typeface="Microsoft YaHei" charset="0"/>
                  <a:cs typeface="Microsoft YaHei" charset="0"/>
                </a:rPr>
                <a:t>特点集合</a:t>
              </a:r>
              <a:endParaRPr lang="zh-CN" altLang="en-US" sz="1400" b="1" dirty="0">
                <a:solidFill>
                  <a:schemeClr val="tx1">
                    <a:lumMod val="75000"/>
                    <a:lumOff val="25000"/>
                  </a:schemeClr>
                </a:solidFill>
                <a:latin typeface="Microsoft YaHei" charset="0"/>
                <a:ea typeface="Microsoft YaHei" charset="0"/>
                <a:cs typeface="Microsoft YaHei" charset="0"/>
              </a:endParaRPr>
            </a:p>
          </p:txBody>
        </p:sp>
        <p:sp>
          <p:nvSpPr>
            <p:cNvPr id="26" name="TextBox 25"/>
            <p:cNvSpPr txBox="1">
              <a:spLocks noChangeArrowheads="1"/>
            </p:cNvSpPr>
            <p:nvPr/>
          </p:nvSpPr>
          <p:spPr bwMode="auto">
            <a:xfrm>
              <a:off x="8528462" y="3440572"/>
              <a:ext cx="959299" cy="697649"/>
            </a:xfrm>
            <a:prstGeom prst="rect">
              <a:avLst/>
            </a:prstGeom>
            <a:solidFill>
              <a:schemeClr val="tx1">
                <a:lumMod val="65000"/>
                <a:lumOff val="35000"/>
                <a:alpha val="69803"/>
              </a:schemeClr>
            </a:solidFill>
            <a:ln w="9525">
              <a:noFill/>
              <a:miter lim="800000"/>
              <a:headEnd/>
              <a:tailEnd/>
            </a:ln>
          </p:spPr>
          <p:txBody>
            <a:bodyPr wrap="square" lIns="50822" tIns="25411" rIns="50822" bIns="25411">
              <a:spAutoFit/>
            </a:bodyPr>
            <a:lstStyle/>
            <a:p>
              <a:pPr algn="ctr"/>
              <a:r>
                <a:rPr lang="zh-CN" altLang="en-US" sz="1400" b="1" dirty="0" smtClean="0">
                  <a:solidFill>
                    <a:schemeClr val="bg1"/>
                  </a:solidFill>
                  <a:latin typeface="Microsoft YaHei" charset="0"/>
                  <a:ea typeface="Microsoft YaHei" charset="0"/>
                  <a:cs typeface="Microsoft YaHei" charset="0"/>
                </a:rPr>
                <a:t>创意</a:t>
              </a:r>
              <a:r>
                <a:rPr lang="en-US" altLang="zh-CN" sz="1400" b="1" dirty="0" smtClean="0">
                  <a:solidFill>
                    <a:schemeClr val="bg1"/>
                  </a:solidFill>
                  <a:latin typeface="Microsoft YaHei" charset="0"/>
                  <a:ea typeface="Microsoft YaHei" charset="0"/>
                  <a:cs typeface="Microsoft YaHei" charset="0"/>
                </a:rPr>
                <a:t>/</a:t>
              </a:r>
            </a:p>
            <a:p>
              <a:pPr algn="ctr"/>
              <a:r>
                <a:rPr lang="zh-CN" altLang="en-US" sz="1400" b="1" dirty="0" smtClean="0">
                  <a:solidFill>
                    <a:schemeClr val="bg1"/>
                  </a:solidFill>
                  <a:latin typeface="Microsoft YaHei" charset="0"/>
                  <a:ea typeface="Microsoft YaHei" charset="0"/>
                  <a:cs typeface="Microsoft YaHei" charset="0"/>
                </a:rPr>
                <a:t>内容</a:t>
              </a:r>
              <a:endParaRPr lang="en-US" altLang="zh-CN" sz="1400" b="1" dirty="0" smtClean="0">
                <a:solidFill>
                  <a:schemeClr val="bg1"/>
                </a:solidFill>
                <a:latin typeface="Microsoft YaHei" charset="0"/>
                <a:ea typeface="Microsoft YaHei" charset="0"/>
                <a:cs typeface="Microsoft YaHei" charset="0"/>
              </a:endParaRPr>
            </a:p>
            <a:p>
              <a:pPr algn="ctr"/>
              <a:r>
                <a:rPr lang="zh-CN" altLang="en-US" sz="1400" b="1" dirty="0" smtClean="0">
                  <a:solidFill>
                    <a:schemeClr val="bg1"/>
                  </a:solidFill>
                  <a:latin typeface="Microsoft YaHei" charset="0"/>
                  <a:ea typeface="Microsoft YaHei" charset="0"/>
                  <a:cs typeface="Microsoft YaHei" charset="0"/>
                </a:rPr>
                <a:t>战略方向</a:t>
              </a:r>
            </a:p>
          </p:txBody>
        </p:sp>
        <p:sp>
          <p:nvSpPr>
            <p:cNvPr id="27" name="虚尾箭头 26"/>
            <p:cNvSpPr/>
            <p:nvPr/>
          </p:nvSpPr>
          <p:spPr>
            <a:xfrm>
              <a:off x="5709145" y="3935409"/>
              <a:ext cx="2679915" cy="803413"/>
            </a:xfrm>
            <a:prstGeom prst="strip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cxnSp>
          <p:nvCxnSpPr>
            <p:cNvPr id="28" name="直线箭头连接符 44"/>
            <p:cNvCxnSpPr/>
            <p:nvPr/>
          </p:nvCxnSpPr>
          <p:spPr>
            <a:xfrm flipV="1">
              <a:off x="3505894" y="5042016"/>
              <a:ext cx="1525271" cy="47387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48"/>
            <p:cNvCxnSpPr/>
            <p:nvPr/>
          </p:nvCxnSpPr>
          <p:spPr>
            <a:xfrm flipV="1">
              <a:off x="3493389" y="4787774"/>
              <a:ext cx="1525271" cy="47387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49"/>
            <p:cNvCxnSpPr/>
            <p:nvPr/>
          </p:nvCxnSpPr>
          <p:spPr>
            <a:xfrm flipV="1">
              <a:off x="3491719" y="4466538"/>
              <a:ext cx="1525271" cy="47387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50"/>
            <p:cNvCxnSpPr/>
            <p:nvPr/>
          </p:nvCxnSpPr>
          <p:spPr>
            <a:xfrm flipV="1">
              <a:off x="3466332" y="4120693"/>
              <a:ext cx="1583957" cy="24201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组 42"/>
          <p:cNvGrpSpPr/>
          <p:nvPr/>
        </p:nvGrpSpPr>
        <p:grpSpPr>
          <a:xfrm>
            <a:off x="1091465" y="2000187"/>
            <a:ext cx="10189951" cy="3799341"/>
            <a:chOff x="0" y="1290097"/>
            <a:chExt cx="9147175" cy="3311570"/>
          </a:xfrm>
        </p:grpSpPr>
        <p:sp>
          <p:nvSpPr>
            <p:cNvPr id="33" name="矩形 32"/>
            <p:cNvSpPr/>
            <p:nvPr/>
          </p:nvSpPr>
          <p:spPr>
            <a:xfrm>
              <a:off x="0" y="1290097"/>
              <a:ext cx="9147175" cy="3311570"/>
            </a:xfrm>
            <a:prstGeom prst="rect">
              <a:avLst/>
            </a:prstGeom>
            <a:solidFill>
              <a:schemeClr val="tx1">
                <a:lumMod val="75000"/>
                <a:lumOff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34" name="矩形 33"/>
            <p:cNvSpPr/>
            <p:nvPr/>
          </p:nvSpPr>
          <p:spPr>
            <a:xfrm>
              <a:off x="1350642" y="2153287"/>
              <a:ext cx="6252158" cy="1569660"/>
            </a:xfrm>
            <a:prstGeom prst="rect">
              <a:avLst/>
            </a:prstGeom>
          </p:spPr>
          <p:txBody>
            <a:bodyPr wrap="square">
              <a:spAutoFit/>
            </a:bodyPr>
            <a:lstStyle/>
            <a:p>
              <a:pPr algn="ctr"/>
              <a:r>
                <a:rPr lang="zh-CN" altLang="en-US" sz="9600" b="1" dirty="0">
                  <a:solidFill>
                    <a:srgbClr val="FF3F36"/>
                  </a:solidFill>
                  <a:latin typeface="Microsoft YaHei" charset="0"/>
                  <a:ea typeface="Microsoft YaHei" charset="0"/>
                  <a:cs typeface="Microsoft YaHei" charset="0"/>
                </a:rPr>
                <a:t>战略层面</a:t>
              </a:r>
            </a:p>
          </p:txBody>
        </p:sp>
      </p:grpSp>
    </p:spTree>
    <p:extLst>
      <p:ext uri="{BB962C8B-B14F-4D97-AF65-F5344CB8AC3E}">
        <p14:creationId xmlns:p14="http://schemas.microsoft.com/office/powerpoint/2010/main" val="204593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194"/>
            <a:ext cx="4710078" cy="370557"/>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感受层面：明确要传递什么样的品牌感受</a:t>
            </a:r>
          </a:p>
        </p:txBody>
      </p:sp>
      <p:grpSp>
        <p:nvGrpSpPr>
          <p:cNvPr id="29" name="组合 28"/>
          <p:cNvGrpSpPr/>
          <p:nvPr/>
        </p:nvGrpSpPr>
        <p:grpSpPr>
          <a:xfrm>
            <a:off x="1976353" y="1793452"/>
            <a:ext cx="8388583" cy="4033918"/>
            <a:chOff x="2741248" y="2450726"/>
            <a:chExt cx="6305918" cy="3032402"/>
          </a:xfrm>
        </p:grpSpPr>
        <p:sp>
          <p:nvSpPr>
            <p:cNvPr id="4" name="矩形 3"/>
            <p:cNvSpPr/>
            <p:nvPr/>
          </p:nvSpPr>
          <p:spPr>
            <a:xfrm>
              <a:off x="2741248" y="3582826"/>
              <a:ext cx="983925" cy="1859757"/>
            </a:xfrm>
            <a:prstGeom prst="rect">
              <a:avLst/>
            </a:prstGeom>
            <a:solidFill>
              <a:srgbClr val="F9C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5" name="矩形 4"/>
            <p:cNvSpPr/>
            <p:nvPr/>
          </p:nvSpPr>
          <p:spPr>
            <a:xfrm>
              <a:off x="4275807" y="3582826"/>
              <a:ext cx="932284" cy="1859757"/>
            </a:xfrm>
            <a:prstGeom prst="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6" name="椭圆 5"/>
            <p:cNvSpPr/>
            <p:nvPr/>
          </p:nvSpPr>
          <p:spPr>
            <a:xfrm>
              <a:off x="5303672" y="3991396"/>
              <a:ext cx="1343779" cy="1002493"/>
            </a:xfrm>
            <a:prstGeom prst="ellips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Microsoft YaHei" charset="0"/>
                  <a:ea typeface="Microsoft YaHei" charset="0"/>
                  <a:cs typeface="Microsoft YaHei" charset="0"/>
                </a:rPr>
                <a:t>品牌创意</a:t>
              </a:r>
              <a:endParaRPr lang="zh-CN" altLang="en-US" sz="1600" b="1" dirty="0">
                <a:latin typeface="Microsoft YaHei" charset="0"/>
                <a:ea typeface="Microsoft YaHei" charset="0"/>
                <a:cs typeface="Microsoft YaHei" charset="0"/>
              </a:endParaRPr>
            </a:p>
          </p:txBody>
        </p:sp>
        <p:grpSp>
          <p:nvGrpSpPr>
            <p:cNvPr id="7" name="组合 24648"/>
            <p:cNvGrpSpPr>
              <a:grpSpLocks/>
            </p:cNvGrpSpPr>
            <p:nvPr/>
          </p:nvGrpSpPr>
          <p:grpSpPr bwMode="auto">
            <a:xfrm>
              <a:off x="5894639" y="2955525"/>
              <a:ext cx="3152527" cy="519678"/>
              <a:chOff x="14328129" y="2099033"/>
              <a:chExt cx="2592288" cy="766335"/>
            </a:xfrm>
          </p:grpSpPr>
          <p:sp>
            <p:nvSpPr>
              <p:cNvPr id="8" name="TextBox 131"/>
              <p:cNvSpPr>
                <a:spLocks noChangeArrowheads="1"/>
              </p:cNvSpPr>
              <p:nvPr/>
            </p:nvSpPr>
            <p:spPr bwMode="auto">
              <a:xfrm rot="10800000">
                <a:off x="14328129" y="2099033"/>
                <a:ext cx="2592288" cy="766335"/>
              </a:xfrm>
              <a:prstGeom prst="rightArrow">
                <a:avLst>
                  <a:gd name="adj1" fmla="val 50000"/>
                  <a:gd name="adj2" fmla="val 49995"/>
                </a:avLst>
              </a:prstGeom>
              <a:solidFill>
                <a:srgbClr val="E8314A"/>
              </a:solidFill>
              <a:ln w="9525">
                <a:noFill/>
                <a:miter lim="800000"/>
                <a:headEnd/>
                <a:tailEnd/>
              </a:ln>
            </p:spPr>
            <p:txBody>
              <a:bodyPr>
                <a:spAutoFit/>
              </a:bodyPr>
              <a:lstStyle/>
              <a:p>
                <a:pPr algn="ctr"/>
                <a:endParaRPr lang="zh-CN" altLang="en-US" sz="1100" b="1" dirty="0">
                  <a:solidFill>
                    <a:schemeClr val="bg1"/>
                  </a:solidFill>
                  <a:latin typeface="Microsoft YaHei" charset="0"/>
                  <a:ea typeface="Microsoft YaHei" charset="0"/>
                  <a:cs typeface="Microsoft YaHei" charset="0"/>
                </a:endParaRPr>
              </a:p>
            </p:txBody>
          </p:sp>
          <p:sp>
            <p:nvSpPr>
              <p:cNvPr id="9" name="TextBox 126"/>
              <p:cNvSpPr txBox="1">
                <a:spLocks noChangeArrowheads="1"/>
              </p:cNvSpPr>
              <p:nvPr/>
            </p:nvSpPr>
            <p:spPr bwMode="auto">
              <a:xfrm>
                <a:off x="14904191" y="2282146"/>
                <a:ext cx="1440161" cy="385779"/>
              </a:xfrm>
              <a:prstGeom prst="rect">
                <a:avLst/>
              </a:prstGeom>
              <a:noFill/>
              <a:ln w="9525">
                <a:noFill/>
                <a:miter lim="800000"/>
                <a:headEnd/>
                <a:tailEnd/>
              </a:ln>
            </p:spPr>
            <p:txBody>
              <a:bodyPr>
                <a:spAutoFit/>
              </a:bodyPr>
              <a:lstStyle/>
              <a:p>
                <a:pPr algn="ctr"/>
                <a:r>
                  <a:rPr lang="zh-CN" altLang="en-US" sz="1400" b="1" dirty="0">
                    <a:solidFill>
                      <a:schemeClr val="bg1"/>
                    </a:solidFill>
                    <a:latin typeface="Microsoft YaHei" charset="0"/>
                    <a:ea typeface="Microsoft YaHei" charset="0"/>
                    <a:cs typeface="Microsoft YaHei" charset="0"/>
                  </a:rPr>
                  <a:t>情感感受</a:t>
                </a:r>
              </a:p>
            </p:txBody>
          </p:sp>
        </p:grpSp>
        <p:sp>
          <p:nvSpPr>
            <p:cNvPr id="10" name="TextBox 24643"/>
            <p:cNvSpPr txBox="1">
              <a:spLocks noChangeArrowheads="1"/>
            </p:cNvSpPr>
            <p:nvPr/>
          </p:nvSpPr>
          <p:spPr bwMode="auto">
            <a:xfrm>
              <a:off x="6753685" y="3564831"/>
              <a:ext cx="2209269" cy="225102"/>
            </a:xfrm>
            <a:prstGeom prst="rect">
              <a:avLst/>
            </a:prstGeom>
            <a:solidFill>
              <a:srgbClr val="FF5D38">
                <a:alpha val="69803"/>
              </a:srgbClr>
            </a:solidFill>
            <a:ln w="9525">
              <a:noFill/>
              <a:miter lim="800000"/>
              <a:headEnd/>
              <a:tailEnd/>
            </a:ln>
          </p:spPr>
          <p:txBody>
            <a:bodyPr wrap="square" lIns="50822" tIns="25411" rIns="50822" bIns="25411">
              <a:spAutoFit/>
            </a:bodyPr>
            <a:lstStyle/>
            <a:p>
              <a:pPr algn="ctr"/>
              <a:r>
                <a:rPr lang="zh-CN" altLang="en-US" sz="1400" b="1" dirty="0">
                  <a:solidFill>
                    <a:schemeClr val="bg1"/>
                  </a:solidFill>
                  <a:latin typeface="Microsoft YaHei" charset="0"/>
                  <a:ea typeface="Microsoft YaHei" charset="0"/>
                  <a:cs typeface="Microsoft YaHei" charset="0"/>
                </a:rPr>
                <a:t>积极感受引导</a:t>
              </a:r>
            </a:p>
          </p:txBody>
        </p:sp>
        <p:sp>
          <p:nvSpPr>
            <p:cNvPr id="11" name="矩形 24651"/>
            <p:cNvSpPr>
              <a:spLocks noChangeArrowheads="1"/>
            </p:cNvSpPr>
            <p:nvPr/>
          </p:nvSpPr>
          <p:spPr bwMode="auto">
            <a:xfrm>
              <a:off x="6755963" y="3785426"/>
              <a:ext cx="2209269" cy="795383"/>
            </a:xfrm>
            <a:prstGeom prst="rect">
              <a:avLst/>
            </a:prstGeom>
            <a:solidFill>
              <a:srgbClr val="FF3F36"/>
            </a:solidFill>
            <a:ln w="9525" algn="ctr">
              <a:noFill/>
              <a:round/>
              <a:headEnd/>
              <a:tailEnd/>
            </a:ln>
          </p:spPr>
          <p:txBody>
            <a:bodyPr lIns="50822" tIns="25411" rIns="50822" bIns="25411"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sp>
          <p:nvSpPr>
            <p:cNvPr id="12" name="矩形 136"/>
            <p:cNvSpPr>
              <a:spLocks noChangeArrowheads="1"/>
            </p:cNvSpPr>
            <p:nvPr/>
          </p:nvSpPr>
          <p:spPr bwMode="auto">
            <a:xfrm>
              <a:off x="6755963" y="4779574"/>
              <a:ext cx="2209269" cy="678900"/>
            </a:xfrm>
            <a:prstGeom prst="rect">
              <a:avLst/>
            </a:prstGeom>
            <a:solidFill>
              <a:schemeClr val="bg1">
                <a:lumMod val="50000"/>
              </a:schemeClr>
            </a:solidFill>
            <a:ln w="9525" algn="ctr">
              <a:noFill/>
              <a:round/>
              <a:headEnd/>
              <a:tailEnd/>
            </a:ln>
          </p:spPr>
          <p:txBody>
            <a:bodyPr lIns="50822" tIns="25411" rIns="50822" bIns="25411"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sp>
          <p:nvSpPr>
            <p:cNvPr id="13" name="TextBox 24652"/>
            <p:cNvSpPr txBox="1">
              <a:spLocks noChangeArrowheads="1"/>
            </p:cNvSpPr>
            <p:nvPr/>
          </p:nvSpPr>
          <p:spPr bwMode="auto">
            <a:xfrm>
              <a:off x="6755963" y="3907468"/>
              <a:ext cx="1242359" cy="588698"/>
            </a:xfrm>
            <a:prstGeom prst="rect">
              <a:avLst/>
            </a:prstGeom>
            <a:noFill/>
            <a:ln w="9525">
              <a:noFill/>
              <a:miter lim="800000"/>
              <a:headEnd/>
              <a:tailEnd/>
            </a:ln>
          </p:spPr>
          <p:txBody>
            <a:bodyPr lIns="50822" tIns="25411" rIns="50822" bIns="25411">
              <a:spAutoFit/>
            </a:bodyPr>
            <a:lstStyle/>
            <a:p>
              <a:pPr marL="190572" indent="-190572">
                <a:buFont typeface="Wingdings" pitchFamily="2" charset="2"/>
                <a:buChar char="ü"/>
              </a:pPr>
              <a:r>
                <a:rPr lang="zh-CN" altLang="en-US" sz="1400" dirty="0">
                  <a:solidFill>
                    <a:schemeClr val="bg1"/>
                  </a:solidFill>
                  <a:latin typeface="Microsoft YaHei" charset="0"/>
                  <a:ea typeface="Microsoft YaHei" charset="0"/>
                  <a:cs typeface="Microsoft YaHei" charset="0"/>
                </a:rPr>
                <a:t>快乐</a:t>
              </a:r>
              <a:endParaRPr lang="en-US" altLang="zh-CN" sz="1400" dirty="0">
                <a:solidFill>
                  <a:schemeClr val="bg1"/>
                </a:solidFill>
                <a:latin typeface="Microsoft YaHei" charset="0"/>
                <a:ea typeface="Microsoft YaHei" charset="0"/>
                <a:cs typeface="Microsoft YaHei" charset="0"/>
              </a:endParaRPr>
            </a:p>
            <a:p>
              <a:pPr marL="190572" indent="-190572">
                <a:buFont typeface="Wingdings" pitchFamily="2" charset="2"/>
                <a:buChar char="ü"/>
              </a:pPr>
              <a:r>
                <a:rPr lang="zh-CN" altLang="en-US" sz="1400" dirty="0">
                  <a:solidFill>
                    <a:schemeClr val="bg1"/>
                  </a:solidFill>
                  <a:latin typeface="Microsoft YaHei" charset="0"/>
                  <a:ea typeface="Microsoft YaHei" charset="0"/>
                  <a:cs typeface="Microsoft YaHei" charset="0"/>
                </a:rPr>
                <a:t>幸福</a:t>
              </a:r>
              <a:endParaRPr lang="en-US" altLang="zh-CN" sz="1400" dirty="0">
                <a:solidFill>
                  <a:schemeClr val="bg1"/>
                </a:solidFill>
                <a:latin typeface="Microsoft YaHei" charset="0"/>
                <a:ea typeface="Microsoft YaHei" charset="0"/>
                <a:cs typeface="Microsoft YaHei" charset="0"/>
              </a:endParaRPr>
            </a:p>
            <a:p>
              <a:pPr marL="190572" indent="-190572">
                <a:buFont typeface="Wingdings" pitchFamily="2" charset="2"/>
                <a:buChar char="ü"/>
              </a:pPr>
              <a:r>
                <a:rPr lang="zh-CN" altLang="en-US" sz="1400" dirty="0">
                  <a:solidFill>
                    <a:schemeClr val="bg1"/>
                  </a:solidFill>
                  <a:latin typeface="Microsoft YaHei" charset="0"/>
                  <a:ea typeface="Microsoft YaHei" charset="0"/>
                  <a:cs typeface="Microsoft YaHei" charset="0"/>
                </a:rPr>
                <a:t>品味</a:t>
              </a:r>
              <a:endParaRPr lang="en-US" altLang="zh-CN" sz="1400" dirty="0">
                <a:solidFill>
                  <a:schemeClr val="bg1"/>
                </a:solidFill>
                <a:latin typeface="Microsoft YaHei" charset="0"/>
                <a:ea typeface="Microsoft YaHei" charset="0"/>
                <a:cs typeface="Microsoft YaHei" charset="0"/>
              </a:endParaRPr>
            </a:p>
          </p:txBody>
        </p:sp>
        <p:sp>
          <p:nvSpPr>
            <p:cNvPr id="14" name="TextBox 138"/>
            <p:cNvSpPr txBox="1">
              <a:spLocks noChangeArrowheads="1"/>
            </p:cNvSpPr>
            <p:nvPr/>
          </p:nvSpPr>
          <p:spPr bwMode="auto">
            <a:xfrm>
              <a:off x="7838224" y="3907468"/>
              <a:ext cx="763937" cy="588698"/>
            </a:xfrm>
            <a:prstGeom prst="rect">
              <a:avLst/>
            </a:prstGeom>
            <a:noFill/>
            <a:ln w="9525">
              <a:noFill/>
              <a:miter lim="800000"/>
              <a:headEnd/>
              <a:tailEnd/>
            </a:ln>
          </p:spPr>
          <p:txBody>
            <a:bodyPr wrap="square" lIns="50822" tIns="25411" rIns="50822" bIns="25411">
              <a:spAutoFit/>
            </a:bodyPr>
            <a:lstStyle/>
            <a:p>
              <a:pPr marL="190572" indent="-190572">
                <a:buFont typeface="Wingdings" pitchFamily="2" charset="2"/>
                <a:buChar char="ü"/>
              </a:pPr>
              <a:r>
                <a:rPr lang="zh-CN" altLang="en-US" sz="1400" dirty="0">
                  <a:solidFill>
                    <a:schemeClr val="bg1"/>
                  </a:solidFill>
                  <a:latin typeface="Microsoft YaHei" charset="0"/>
                  <a:ea typeface="Microsoft YaHei" charset="0"/>
                  <a:cs typeface="Microsoft YaHei" charset="0"/>
                </a:rPr>
                <a:t>尊重</a:t>
              </a:r>
              <a:endParaRPr lang="en-US" altLang="zh-CN" sz="1400" dirty="0">
                <a:solidFill>
                  <a:schemeClr val="bg1"/>
                </a:solidFill>
                <a:latin typeface="Microsoft YaHei" charset="0"/>
                <a:ea typeface="Microsoft YaHei" charset="0"/>
                <a:cs typeface="Microsoft YaHei" charset="0"/>
              </a:endParaRPr>
            </a:p>
            <a:p>
              <a:pPr marL="190572" indent="-190572">
                <a:buFont typeface="Wingdings" pitchFamily="2" charset="2"/>
                <a:buChar char="ü"/>
              </a:pPr>
              <a:r>
                <a:rPr lang="zh-CN" altLang="en-US" sz="1400" dirty="0">
                  <a:solidFill>
                    <a:schemeClr val="bg1"/>
                  </a:solidFill>
                  <a:latin typeface="Microsoft YaHei" charset="0"/>
                  <a:ea typeface="Microsoft YaHei" charset="0"/>
                  <a:cs typeface="Microsoft YaHei" charset="0"/>
                </a:rPr>
                <a:t>轻松</a:t>
              </a:r>
              <a:endParaRPr lang="en-US" altLang="zh-CN" sz="1400" dirty="0">
                <a:solidFill>
                  <a:schemeClr val="bg1"/>
                </a:solidFill>
                <a:latin typeface="Microsoft YaHei" charset="0"/>
                <a:ea typeface="Microsoft YaHei" charset="0"/>
                <a:cs typeface="Microsoft YaHei" charset="0"/>
              </a:endParaRPr>
            </a:p>
            <a:p>
              <a:pPr marL="190572" indent="-190572">
                <a:buFont typeface="Wingdings" pitchFamily="2" charset="2"/>
                <a:buChar char="ü"/>
              </a:pPr>
              <a:r>
                <a:rPr lang="zh-CN" altLang="en-US" sz="1400" dirty="0">
                  <a:solidFill>
                    <a:schemeClr val="bg1"/>
                  </a:solidFill>
                  <a:latin typeface="Microsoft YaHei" charset="0"/>
                  <a:ea typeface="Microsoft YaHei" charset="0"/>
                  <a:cs typeface="Microsoft YaHei" charset="0"/>
                </a:rPr>
                <a:t>安全</a:t>
              </a:r>
              <a:endParaRPr lang="en-US" altLang="zh-CN" sz="1400" dirty="0">
                <a:solidFill>
                  <a:schemeClr val="bg1"/>
                </a:solidFill>
                <a:latin typeface="Microsoft YaHei" charset="0"/>
                <a:ea typeface="Microsoft YaHei" charset="0"/>
                <a:cs typeface="Microsoft YaHei" charset="0"/>
              </a:endParaRPr>
            </a:p>
          </p:txBody>
        </p:sp>
        <p:sp>
          <p:nvSpPr>
            <p:cNvPr id="15" name="TextBox 139"/>
            <p:cNvSpPr txBox="1">
              <a:spLocks noChangeArrowheads="1"/>
            </p:cNvSpPr>
            <p:nvPr/>
          </p:nvSpPr>
          <p:spPr bwMode="auto">
            <a:xfrm>
              <a:off x="6755963" y="4880963"/>
              <a:ext cx="1242359" cy="588698"/>
            </a:xfrm>
            <a:prstGeom prst="rect">
              <a:avLst/>
            </a:prstGeom>
            <a:noFill/>
            <a:ln w="9525">
              <a:noFill/>
              <a:miter lim="800000"/>
              <a:headEnd/>
              <a:tailEnd/>
            </a:ln>
          </p:spPr>
          <p:txBody>
            <a:bodyPr lIns="50822" tIns="25411" rIns="50822" bIns="25411">
              <a:spAutoFit/>
            </a:bodyPr>
            <a:lstStyle/>
            <a:p>
              <a:pPr marL="190572" indent="-190572">
                <a:buFont typeface="Arial" charset="0"/>
                <a:buChar char="ₓ"/>
              </a:pPr>
              <a:r>
                <a:rPr lang="zh-CN" altLang="en-US" sz="1400" dirty="0">
                  <a:solidFill>
                    <a:schemeClr val="bg1"/>
                  </a:solidFill>
                  <a:latin typeface="Microsoft YaHei" charset="0"/>
                  <a:ea typeface="Microsoft YaHei" charset="0"/>
                  <a:cs typeface="Microsoft YaHei" charset="0"/>
                </a:rPr>
                <a:t>恐惧</a:t>
              </a:r>
              <a:endParaRPr lang="en-US" altLang="zh-CN" sz="1400" dirty="0">
                <a:solidFill>
                  <a:schemeClr val="bg1"/>
                </a:solidFill>
                <a:latin typeface="Microsoft YaHei" charset="0"/>
                <a:ea typeface="Microsoft YaHei" charset="0"/>
                <a:cs typeface="Microsoft YaHei" charset="0"/>
              </a:endParaRPr>
            </a:p>
            <a:p>
              <a:pPr marL="190572" indent="-190572">
                <a:buFont typeface="Arial" charset="0"/>
                <a:buChar char="ₓ"/>
              </a:pPr>
              <a:r>
                <a:rPr lang="zh-CN" altLang="en-US" sz="1400" dirty="0">
                  <a:solidFill>
                    <a:schemeClr val="bg1"/>
                  </a:solidFill>
                  <a:latin typeface="Microsoft YaHei" charset="0"/>
                  <a:ea typeface="Microsoft YaHei" charset="0"/>
                  <a:cs typeface="Microsoft YaHei" charset="0"/>
                </a:rPr>
                <a:t>担忧</a:t>
              </a:r>
              <a:endParaRPr lang="en-US" altLang="zh-CN" sz="1400" dirty="0">
                <a:solidFill>
                  <a:schemeClr val="bg1"/>
                </a:solidFill>
                <a:latin typeface="Microsoft YaHei" charset="0"/>
                <a:ea typeface="Microsoft YaHei" charset="0"/>
                <a:cs typeface="Microsoft YaHei" charset="0"/>
              </a:endParaRPr>
            </a:p>
            <a:p>
              <a:pPr marL="190572" indent="-190572">
                <a:buFont typeface="Arial" charset="0"/>
                <a:buChar char="ₓ"/>
              </a:pPr>
              <a:r>
                <a:rPr lang="zh-CN" altLang="en-US" sz="1400" dirty="0">
                  <a:solidFill>
                    <a:schemeClr val="bg1"/>
                  </a:solidFill>
                  <a:latin typeface="Microsoft YaHei" charset="0"/>
                  <a:ea typeface="Microsoft YaHei" charset="0"/>
                  <a:cs typeface="Microsoft YaHei" charset="0"/>
                </a:rPr>
                <a:t>愤怒</a:t>
              </a:r>
              <a:endParaRPr lang="en-US" altLang="zh-CN" sz="1400" dirty="0">
                <a:solidFill>
                  <a:schemeClr val="bg1"/>
                </a:solidFill>
                <a:latin typeface="Microsoft YaHei" charset="0"/>
                <a:ea typeface="Microsoft YaHei" charset="0"/>
                <a:cs typeface="Microsoft YaHei" charset="0"/>
              </a:endParaRPr>
            </a:p>
          </p:txBody>
        </p:sp>
        <p:sp>
          <p:nvSpPr>
            <p:cNvPr id="16" name="TextBox 140"/>
            <p:cNvSpPr txBox="1">
              <a:spLocks noChangeArrowheads="1"/>
            </p:cNvSpPr>
            <p:nvPr/>
          </p:nvSpPr>
          <p:spPr bwMode="auto">
            <a:xfrm>
              <a:off x="7838224" y="4880963"/>
              <a:ext cx="655045" cy="588698"/>
            </a:xfrm>
            <a:prstGeom prst="rect">
              <a:avLst/>
            </a:prstGeom>
            <a:noFill/>
            <a:ln w="9525">
              <a:noFill/>
              <a:miter lim="800000"/>
              <a:headEnd/>
              <a:tailEnd/>
            </a:ln>
          </p:spPr>
          <p:txBody>
            <a:bodyPr wrap="square" lIns="50822" tIns="25411" rIns="50822" bIns="25411">
              <a:spAutoFit/>
            </a:bodyPr>
            <a:lstStyle/>
            <a:p>
              <a:pPr marL="190572" indent="-190572">
                <a:buFont typeface="Arial" charset="0"/>
                <a:buChar char="ₓ"/>
              </a:pPr>
              <a:r>
                <a:rPr lang="zh-CN" altLang="en-US" sz="1400" dirty="0">
                  <a:solidFill>
                    <a:schemeClr val="bg1"/>
                  </a:solidFill>
                  <a:latin typeface="Microsoft YaHei" charset="0"/>
                  <a:ea typeface="Microsoft YaHei" charset="0"/>
                  <a:cs typeface="Microsoft YaHei" charset="0"/>
                </a:rPr>
                <a:t>悲伤</a:t>
              </a:r>
              <a:endParaRPr lang="en-US" altLang="zh-CN" sz="1400" dirty="0">
                <a:solidFill>
                  <a:schemeClr val="bg1"/>
                </a:solidFill>
                <a:latin typeface="Microsoft YaHei" charset="0"/>
                <a:ea typeface="Microsoft YaHei" charset="0"/>
                <a:cs typeface="Microsoft YaHei" charset="0"/>
              </a:endParaRPr>
            </a:p>
            <a:p>
              <a:pPr marL="190572" indent="-190572">
                <a:buFont typeface="Arial" charset="0"/>
                <a:buChar char="ₓ"/>
              </a:pPr>
              <a:r>
                <a:rPr lang="zh-CN" altLang="en-US" sz="1400" dirty="0">
                  <a:solidFill>
                    <a:schemeClr val="bg1"/>
                  </a:solidFill>
                  <a:latin typeface="Microsoft YaHei" charset="0"/>
                  <a:ea typeface="Microsoft YaHei" charset="0"/>
                  <a:cs typeface="Microsoft YaHei" charset="0"/>
                </a:rPr>
                <a:t>紧张</a:t>
              </a:r>
              <a:endParaRPr lang="en-US" altLang="zh-CN" sz="1400" dirty="0">
                <a:solidFill>
                  <a:schemeClr val="bg1"/>
                </a:solidFill>
                <a:latin typeface="Microsoft YaHei" charset="0"/>
                <a:ea typeface="Microsoft YaHei" charset="0"/>
                <a:cs typeface="Microsoft YaHei" charset="0"/>
              </a:endParaRPr>
            </a:p>
            <a:p>
              <a:pPr marL="190572" indent="-190572">
                <a:buFont typeface="Arial" charset="0"/>
                <a:buChar char="ₓ"/>
              </a:pPr>
              <a:r>
                <a:rPr lang="zh-CN" altLang="en-US" sz="1400" dirty="0">
                  <a:solidFill>
                    <a:schemeClr val="bg1"/>
                  </a:solidFill>
                  <a:latin typeface="Microsoft YaHei" charset="0"/>
                  <a:ea typeface="Microsoft YaHei" charset="0"/>
                  <a:cs typeface="Microsoft YaHei" charset="0"/>
                </a:rPr>
                <a:t>失望</a:t>
              </a:r>
              <a:endParaRPr lang="en-US" altLang="zh-CN" sz="1400" dirty="0">
                <a:solidFill>
                  <a:schemeClr val="bg1"/>
                </a:solidFill>
                <a:latin typeface="Microsoft YaHei" charset="0"/>
                <a:ea typeface="Microsoft YaHei" charset="0"/>
                <a:cs typeface="Microsoft YaHei" charset="0"/>
              </a:endParaRPr>
            </a:p>
          </p:txBody>
        </p:sp>
        <p:sp>
          <p:nvSpPr>
            <p:cNvPr id="17" name="TextBox 24653"/>
            <p:cNvSpPr txBox="1">
              <a:spLocks noChangeArrowheads="1"/>
            </p:cNvSpPr>
            <p:nvPr/>
          </p:nvSpPr>
          <p:spPr bwMode="auto">
            <a:xfrm>
              <a:off x="4287426" y="3582826"/>
              <a:ext cx="928233" cy="1893747"/>
            </a:xfrm>
            <a:prstGeom prst="rect">
              <a:avLst/>
            </a:prstGeom>
            <a:solidFill>
              <a:srgbClr val="FF3F36"/>
            </a:solidFill>
            <a:ln w="9525">
              <a:noFill/>
              <a:miter lim="800000"/>
              <a:headEnd/>
              <a:tailEnd/>
            </a:ln>
          </p:spPr>
          <p:txBody>
            <a:bodyPr wrap="square" lIns="50822" tIns="25411" rIns="50822" bIns="25411">
              <a:spAutoFit/>
            </a:bodyPr>
            <a:lstStyle/>
            <a:p>
              <a:pPr marL="190572" indent="-190572">
                <a:lnSpc>
                  <a:spcPct val="150000"/>
                </a:lnSpc>
                <a:buFont typeface="Wingdings" pitchFamily="2" charset="2"/>
                <a:buChar char="Ø"/>
              </a:pPr>
              <a:endParaRPr lang="zh-CN" altLang="en-US" sz="1100" b="1" dirty="0" smtClean="0">
                <a:solidFill>
                  <a:schemeClr val="bg1"/>
                </a:solidFill>
                <a:latin typeface="Microsoft YaHei" charset="0"/>
                <a:ea typeface="Microsoft YaHei" charset="0"/>
                <a:cs typeface="Microsoft YaHei" charset="0"/>
              </a:endParaRPr>
            </a:p>
            <a:p>
              <a:pPr marL="190572" indent="-190572">
                <a:lnSpc>
                  <a:spcPct val="150000"/>
                </a:lnSpc>
                <a:buFont typeface="Wingdings" pitchFamily="2" charset="2"/>
                <a:buChar char="Ø"/>
              </a:pPr>
              <a:r>
                <a:rPr lang="zh-CN" altLang="en-US" sz="1400" b="1" dirty="0" smtClean="0">
                  <a:solidFill>
                    <a:schemeClr val="bg1"/>
                  </a:solidFill>
                  <a:latin typeface="Microsoft YaHei" charset="0"/>
                  <a:ea typeface="Microsoft YaHei" charset="0"/>
                  <a:cs typeface="Microsoft YaHei" charset="0"/>
                </a:rPr>
                <a:t>核心卖点</a:t>
              </a:r>
              <a:endParaRPr lang="en-US" altLang="zh-CN" sz="1400" b="1" dirty="0">
                <a:solidFill>
                  <a:schemeClr val="bg1"/>
                </a:solidFill>
                <a:latin typeface="Microsoft YaHei" charset="0"/>
                <a:ea typeface="Microsoft YaHei" charset="0"/>
                <a:cs typeface="Microsoft YaHei" charset="0"/>
              </a:endParaRPr>
            </a:p>
            <a:p>
              <a:pPr marL="190572" indent="-190572">
                <a:lnSpc>
                  <a:spcPct val="150000"/>
                </a:lnSpc>
                <a:buFont typeface="Wingdings" pitchFamily="2" charset="2"/>
                <a:buChar char="Ø"/>
              </a:pPr>
              <a:r>
                <a:rPr lang="zh-CN" altLang="en-US" sz="1400" b="1" dirty="0" smtClean="0">
                  <a:solidFill>
                    <a:schemeClr val="bg1"/>
                  </a:solidFill>
                  <a:latin typeface="Microsoft YaHei" charset="0"/>
                  <a:ea typeface="Microsoft YaHei" charset="0"/>
                  <a:cs typeface="Microsoft YaHei" charset="0"/>
                </a:rPr>
                <a:t>运营模式</a:t>
              </a:r>
              <a:endParaRPr lang="en-US" altLang="zh-CN" sz="1400" b="1" dirty="0" smtClean="0">
                <a:solidFill>
                  <a:schemeClr val="bg1"/>
                </a:solidFill>
                <a:latin typeface="Microsoft YaHei" charset="0"/>
                <a:ea typeface="Microsoft YaHei" charset="0"/>
                <a:cs typeface="Microsoft YaHei" charset="0"/>
              </a:endParaRPr>
            </a:p>
            <a:p>
              <a:pPr marL="190572" indent="-190572">
                <a:lnSpc>
                  <a:spcPct val="150000"/>
                </a:lnSpc>
                <a:buFont typeface="Wingdings" pitchFamily="2" charset="2"/>
                <a:buChar char="Ø"/>
              </a:pPr>
              <a:r>
                <a:rPr lang="zh-CN" altLang="en-US" sz="1400" b="1" dirty="0" smtClean="0">
                  <a:solidFill>
                    <a:schemeClr val="bg1"/>
                  </a:solidFill>
                  <a:latin typeface="Microsoft YaHei" charset="0"/>
                  <a:ea typeface="Microsoft YaHei" charset="0"/>
                  <a:cs typeface="Microsoft YaHei" charset="0"/>
                </a:rPr>
                <a:t>服务态度</a:t>
              </a:r>
              <a:endParaRPr lang="en-US" altLang="zh-CN" sz="1400" b="1" dirty="0" smtClean="0">
                <a:solidFill>
                  <a:schemeClr val="bg1"/>
                </a:solidFill>
                <a:latin typeface="Microsoft YaHei" charset="0"/>
                <a:ea typeface="Microsoft YaHei" charset="0"/>
                <a:cs typeface="Microsoft YaHei" charset="0"/>
              </a:endParaRPr>
            </a:p>
            <a:p>
              <a:pPr marL="190572" indent="-190572">
                <a:lnSpc>
                  <a:spcPct val="150000"/>
                </a:lnSpc>
                <a:buFont typeface="Wingdings" pitchFamily="2" charset="2"/>
                <a:buChar char="Ø"/>
              </a:pPr>
              <a:r>
                <a:rPr lang="zh-CN" altLang="en-US" sz="1400" b="1" dirty="0" smtClean="0">
                  <a:solidFill>
                    <a:schemeClr val="bg1"/>
                  </a:solidFill>
                  <a:latin typeface="Microsoft YaHei" charset="0"/>
                  <a:ea typeface="Microsoft YaHei" charset="0"/>
                  <a:cs typeface="Microsoft YaHei" charset="0"/>
                </a:rPr>
                <a:t>关键</a:t>
              </a:r>
              <a:r>
                <a:rPr lang="zh-CN" altLang="en-US" sz="1400" b="1" dirty="0">
                  <a:solidFill>
                    <a:schemeClr val="bg1"/>
                  </a:solidFill>
                  <a:latin typeface="Microsoft YaHei" charset="0"/>
                  <a:ea typeface="Microsoft YaHei" charset="0"/>
                  <a:cs typeface="Microsoft YaHei" charset="0"/>
                </a:rPr>
                <a:t>人物</a:t>
              </a:r>
              <a:endParaRPr lang="en-US" altLang="zh-CN" sz="1400" b="1" dirty="0">
                <a:solidFill>
                  <a:schemeClr val="bg1"/>
                </a:solidFill>
                <a:latin typeface="Microsoft YaHei" charset="0"/>
                <a:ea typeface="Microsoft YaHei" charset="0"/>
                <a:cs typeface="Microsoft YaHei" charset="0"/>
              </a:endParaRPr>
            </a:p>
            <a:p>
              <a:pPr marL="190572" indent="-190572">
                <a:lnSpc>
                  <a:spcPct val="150000"/>
                </a:lnSpc>
                <a:buFont typeface="Wingdings" pitchFamily="2" charset="2"/>
                <a:buChar char="Ø"/>
              </a:pPr>
              <a:r>
                <a:rPr lang="zh-CN" altLang="en-US" sz="1400" b="1" dirty="0" smtClean="0">
                  <a:solidFill>
                    <a:schemeClr val="bg1"/>
                  </a:solidFill>
                  <a:latin typeface="Microsoft YaHei" charset="0"/>
                  <a:ea typeface="Microsoft YaHei" charset="0"/>
                  <a:cs typeface="Microsoft YaHei" charset="0"/>
                </a:rPr>
                <a:t>消费场景</a:t>
              </a:r>
              <a:endParaRPr lang="en-US" altLang="zh-CN" sz="1400" b="1" dirty="0" smtClean="0">
                <a:solidFill>
                  <a:schemeClr val="bg1"/>
                </a:solidFill>
                <a:latin typeface="Microsoft YaHei" charset="0"/>
                <a:ea typeface="Microsoft YaHei" charset="0"/>
                <a:cs typeface="Microsoft YaHei" charset="0"/>
              </a:endParaRPr>
            </a:p>
            <a:p>
              <a:pPr marL="190572" indent="-190572">
                <a:lnSpc>
                  <a:spcPct val="150000"/>
                </a:lnSpc>
                <a:buFont typeface="Wingdings" pitchFamily="2" charset="2"/>
                <a:buChar char="Ø"/>
              </a:pPr>
              <a:r>
                <a:rPr lang="en-US" altLang="zh-CN" sz="1400" b="1" dirty="0" smtClean="0">
                  <a:solidFill>
                    <a:schemeClr val="bg1"/>
                  </a:solidFill>
                  <a:latin typeface="Microsoft YaHei" charset="0"/>
                  <a:ea typeface="Microsoft YaHei" charset="0"/>
                  <a:cs typeface="Microsoft YaHei" charset="0"/>
                </a:rPr>
                <a:t>……</a:t>
              </a:r>
              <a:endParaRPr lang="zh-CN" altLang="en-US" sz="1400" b="1" dirty="0" smtClean="0">
                <a:solidFill>
                  <a:schemeClr val="bg1"/>
                </a:solidFill>
                <a:latin typeface="Microsoft YaHei" charset="0"/>
                <a:ea typeface="Microsoft YaHei" charset="0"/>
                <a:cs typeface="Microsoft YaHei" charset="0"/>
              </a:endParaRPr>
            </a:p>
          </p:txBody>
        </p:sp>
        <p:sp>
          <p:nvSpPr>
            <p:cNvPr id="18" name="TextBox 24656"/>
            <p:cNvSpPr txBox="1">
              <a:spLocks noChangeArrowheads="1"/>
            </p:cNvSpPr>
            <p:nvPr/>
          </p:nvSpPr>
          <p:spPr bwMode="auto">
            <a:xfrm>
              <a:off x="2741249" y="3569759"/>
              <a:ext cx="986204" cy="1783370"/>
            </a:xfrm>
            <a:prstGeom prst="rect">
              <a:avLst/>
            </a:prstGeom>
            <a:solidFill>
              <a:schemeClr val="accent2">
                <a:lumMod val="40000"/>
                <a:lumOff val="60000"/>
              </a:schemeClr>
            </a:solidFill>
            <a:ln w="9525">
              <a:noFill/>
              <a:miter lim="800000"/>
              <a:headEnd/>
              <a:tailEnd/>
            </a:ln>
          </p:spPr>
          <p:txBody>
            <a:bodyPr wrap="square" lIns="50822" tIns="25411" rIns="50822" bIns="25411">
              <a:spAutoFit/>
            </a:bodyPr>
            <a:lstStyle/>
            <a:p>
              <a:pPr marL="190572" indent="-190572" algn="ctr">
                <a:buFont typeface="Wingdings" pitchFamily="2" charset="2"/>
                <a:buChar char="ü"/>
              </a:pPr>
              <a:endParaRPr lang="zh-CN" altLang="en-US" sz="1100" b="1" dirty="0" smtClean="0">
                <a:solidFill>
                  <a:schemeClr val="bg1"/>
                </a:solidFill>
                <a:latin typeface="Microsoft YaHei" charset="0"/>
                <a:ea typeface="Microsoft YaHei" charset="0"/>
                <a:cs typeface="Microsoft YaHei" charset="0"/>
              </a:endParaRPr>
            </a:p>
            <a:p>
              <a:pPr marL="190572" indent="-190572" algn="ctr"/>
              <a:endParaRPr lang="en-US" altLang="zh-CN" sz="1100" b="1" dirty="0">
                <a:solidFill>
                  <a:schemeClr val="bg1"/>
                </a:solidFill>
                <a:latin typeface="Microsoft YaHei" charset="0"/>
                <a:ea typeface="Microsoft YaHei" charset="0"/>
                <a:cs typeface="Microsoft YaHei" charset="0"/>
              </a:endParaRPr>
            </a:p>
            <a:p>
              <a:pPr marL="190572" indent="-190572" algn="ctr">
                <a:buFont typeface="Wingdings" pitchFamily="2" charset="2"/>
                <a:buChar char="ü"/>
              </a:pPr>
              <a:r>
                <a:rPr lang="zh-CN" altLang="en-US" sz="1400" b="1" dirty="0">
                  <a:solidFill>
                    <a:schemeClr val="tx1">
                      <a:lumMod val="65000"/>
                      <a:lumOff val="35000"/>
                    </a:schemeClr>
                  </a:solidFill>
                  <a:latin typeface="Microsoft YaHei" charset="0"/>
                  <a:ea typeface="Microsoft YaHei" charset="0"/>
                  <a:cs typeface="Microsoft YaHei" charset="0"/>
                </a:rPr>
                <a:t>便捷</a:t>
              </a:r>
              <a:endParaRPr lang="en-US" altLang="zh-CN" sz="1400" b="1" dirty="0">
                <a:solidFill>
                  <a:schemeClr val="tx1">
                    <a:lumMod val="65000"/>
                    <a:lumOff val="35000"/>
                  </a:schemeClr>
                </a:solidFill>
                <a:latin typeface="Microsoft YaHei" charset="0"/>
                <a:ea typeface="Microsoft YaHei" charset="0"/>
                <a:cs typeface="Microsoft YaHei" charset="0"/>
              </a:endParaRPr>
            </a:p>
            <a:p>
              <a:pPr marL="190572" indent="-190572" algn="ctr">
                <a:buFont typeface="Wingdings" pitchFamily="2" charset="2"/>
                <a:buChar char="ü"/>
              </a:pPr>
              <a:r>
                <a:rPr lang="zh-CN" altLang="en-US" sz="1400" b="1" dirty="0" smtClean="0">
                  <a:solidFill>
                    <a:schemeClr val="tx1">
                      <a:lumMod val="65000"/>
                      <a:lumOff val="35000"/>
                    </a:schemeClr>
                  </a:solidFill>
                  <a:latin typeface="Microsoft YaHei" charset="0"/>
                  <a:ea typeface="Microsoft YaHei" charset="0"/>
                  <a:cs typeface="Microsoft YaHei" charset="0"/>
                </a:rPr>
                <a:t>低廉</a:t>
              </a:r>
              <a:endParaRPr lang="en-US" altLang="zh-CN" sz="1400" b="1" dirty="0" smtClean="0">
                <a:solidFill>
                  <a:schemeClr val="tx1">
                    <a:lumMod val="65000"/>
                    <a:lumOff val="35000"/>
                  </a:schemeClr>
                </a:solidFill>
                <a:latin typeface="Microsoft YaHei" charset="0"/>
                <a:ea typeface="Microsoft YaHei" charset="0"/>
                <a:cs typeface="Microsoft YaHei" charset="0"/>
              </a:endParaRPr>
            </a:p>
            <a:p>
              <a:pPr marL="190572" indent="-190572" algn="ctr">
                <a:buFont typeface="Wingdings" pitchFamily="2" charset="2"/>
                <a:buChar char="ü"/>
              </a:pPr>
              <a:r>
                <a:rPr lang="zh-CN" altLang="en-US" sz="1400" b="1" dirty="0" smtClean="0">
                  <a:solidFill>
                    <a:schemeClr val="tx1">
                      <a:lumMod val="65000"/>
                      <a:lumOff val="35000"/>
                    </a:schemeClr>
                  </a:solidFill>
                  <a:latin typeface="Microsoft YaHei" charset="0"/>
                  <a:ea typeface="Microsoft YaHei" charset="0"/>
                  <a:cs typeface="Microsoft YaHei" charset="0"/>
                </a:rPr>
                <a:t>专业</a:t>
              </a:r>
              <a:endParaRPr lang="en-US" altLang="zh-CN" sz="1400" b="1" dirty="0">
                <a:solidFill>
                  <a:schemeClr val="tx1">
                    <a:lumMod val="65000"/>
                    <a:lumOff val="35000"/>
                  </a:schemeClr>
                </a:solidFill>
                <a:latin typeface="Microsoft YaHei" charset="0"/>
                <a:ea typeface="Microsoft YaHei" charset="0"/>
                <a:cs typeface="Microsoft YaHei" charset="0"/>
              </a:endParaRPr>
            </a:p>
            <a:p>
              <a:pPr marL="190572" indent="-190572" algn="ctr">
                <a:buFont typeface="Wingdings" pitchFamily="2" charset="2"/>
                <a:buChar char="ü"/>
              </a:pPr>
              <a:r>
                <a:rPr lang="zh-CN" altLang="en-US" sz="1400" b="1" dirty="0" smtClean="0">
                  <a:solidFill>
                    <a:schemeClr val="tx1">
                      <a:lumMod val="65000"/>
                      <a:lumOff val="35000"/>
                    </a:schemeClr>
                  </a:solidFill>
                  <a:latin typeface="Microsoft YaHei" charset="0"/>
                  <a:ea typeface="Microsoft YaHei" charset="0"/>
                  <a:cs typeface="Microsoft YaHei" charset="0"/>
                </a:rPr>
                <a:t>领先</a:t>
              </a:r>
              <a:endParaRPr lang="en-US" altLang="zh-CN" sz="1400" b="1" dirty="0" smtClean="0">
                <a:solidFill>
                  <a:schemeClr val="tx1">
                    <a:lumMod val="65000"/>
                    <a:lumOff val="35000"/>
                  </a:schemeClr>
                </a:solidFill>
                <a:latin typeface="Microsoft YaHei" charset="0"/>
                <a:ea typeface="Microsoft YaHei" charset="0"/>
                <a:cs typeface="Microsoft YaHei" charset="0"/>
              </a:endParaRPr>
            </a:p>
            <a:p>
              <a:pPr marL="190572" indent="-190572" algn="ctr">
                <a:buFont typeface="Wingdings" pitchFamily="2" charset="2"/>
                <a:buChar char="ü"/>
              </a:pPr>
              <a:r>
                <a:rPr lang="zh-CN" altLang="en-US" sz="1400" b="1" dirty="0" smtClean="0">
                  <a:solidFill>
                    <a:schemeClr val="tx1">
                      <a:lumMod val="65000"/>
                      <a:lumOff val="35000"/>
                    </a:schemeClr>
                  </a:solidFill>
                  <a:latin typeface="Microsoft YaHei" charset="0"/>
                  <a:ea typeface="Microsoft YaHei" charset="0"/>
                  <a:cs typeface="Microsoft YaHei" charset="0"/>
                </a:rPr>
                <a:t>丰富</a:t>
              </a:r>
              <a:endParaRPr lang="en-US" altLang="zh-CN" sz="1400" b="1" dirty="0">
                <a:solidFill>
                  <a:schemeClr val="tx1">
                    <a:lumMod val="65000"/>
                    <a:lumOff val="35000"/>
                  </a:schemeClr>
                </a:solidFill>
                <a:latin typeface="Microsoft YaHei" charset="0"/>
                <a:ea typeface="Microsoft YaHei" charset="0"/>
                <a:cs typeface="Microsoft YaHei" charset="0"/>
              </a:endParaRPr>
            </a:p>
            <a:p>
              <a:pPr marL="190572" indent="-190572" algn="ctr">
                <a:buFont typeface="Wingdings" pitchFamily="2" charset="2"/>
                <a:buChar char="ü"/>
              </a:pPr>
              <a:r>
                <a:rPr lang="zh-CN" altLang="en-US" sz="1400" b="1" dirty="0" smtClean="0">
                  <a:solidFill>
                    <a:schemeClr val="tx1">
                      <a:lumMod val="65000"/>
                      <a:lumOff val="35000"/>
                    </a:schemeClr>
                  </a:solidFill>
                  <a:latin typeface="Microsoft YaHei" charset="0"/>
                  <a:ea typeface="Microsoft YaHei" charset="0"/>
                  <a:cs typeface="Microsoft YaHei" charset="0"/>
                </a:rPr>
                <a:t>质感</a:t>
              </a:r>
              <a:endParaRPr lang="en-US" altLang="zh-CN" sz="1400" b="1" dirty="0">
                <a:solidFill>
                  <a:schemeClr val="tx1">
                    <a:lumMod val="65000"/>
                    <a:lumOff val="35000"/>
                  </a:schemeClr>
                </a:solidFill>
                <a:latin typeface="Microsoft YaHei" charset="0"/>
                <a:ea typeface="Microsoft YaHei" charset="0"/>
                <a:cs typeface="Microsoft YaHei" charset="0"/>
              </a:endParaRPr>
            </a:p>
            <a:p>
              <a:pPr marL="190572" indent="-190572" algn="ctr">
                <a:buFont typeface="Wingdings" pitchFamily="2" charset="2"/>
                <a:buChar char="ü"/>
              </a:pPr>
              <a:r>
                <a:rPr lang="zh-CN" altLang="en-US" sz="1400" b="1" dirty="0" smtClean="0">
                  <a:solidFill>
                    <a:schemeClr val="tx1">
                      <a:lumMod val="65000"/>
                      <a:lumOff val="35000"/>
                    </a:schemeClr>
                  </a:solidFill>
                  <a:latin typeface="Microsoft YaHei" charset="0"/>
                  <a:ea typeface="Microsoft YaHei" charset="0"/>
                  <a:cs typeface="Microsoft YaHei" charset="0"/>
                </a:rPr>
                <a:t>人性</a:t>
              </a:r>
              <a:endParaRPr lang="en-US" altLang="zh-CN" sz="1400" b="1" dirty="0">
                <a:solidFill>
                  <a:schemeClr val="tx1">
                    <a:lumMod val="65000"/>
                    <a:lumOff val="35000"/>
                  </a:schemeClr>
                </a:solidFill>
                <a:latin typeface="Microsoft YaHei" charset="0"/>
                <a:ea typeface="Microsoft YaHei" charset="0"/>
                <a:cs typeface="Microsoft YaHei" charset="0"/>
              </a:endParaRPr>
            </a:p>
            <a:p>
              <a:pPr marL="190572" indent="-190572" algn="ctr">
                <a:buFont typeface="Wingdings" pitchFamily="2" charset="2"/>
                <a:buChar char="ü"/>
              </a:pPr>
              <a:r>
                <a:rPr lang="en-US" altLang="zh-CN" sz="1400" b="1" dirty="0" smtClean="0">
                  <a:solidFill>
                    <a:schemeClr val="tx1">
                      <a:lumMod val="65000"/>
                      <a:lumOff val="35000"/>
                    </a:schemeClr>
                  </a:solidFill>
                  <a:latin typeface="Microsoft YaHei" charset="0"/>
                  <a:ea typeface="Microsoft YaHei" charset="0"/>
                  <a:cs typeface="Microsoft YaHei" charset="0"/>
                </a:rPr>
                <a:t>……</a:t>
              </a:r>
              <a:endParaRPr lang="zh-CN" altLang="en-US" sz="1400" b="1" dirty="0" smtClean="0">
                <a:solidFill>
                  <a:schemeClr val="tx1">
                    <a:lumMod val="65000"/>
                    <a:lumOff val="35000"/>
                  </a:schemeClr>
                </a:solidFill>
                <a:latin typeface="Microsoft YaHei" charset="0"/>
                <a:ea typeface="Microsoft YaHei" charset="0"/>
                <a:cs typeface="Microsoft YaHei" charset="0"/>
              </a:endParaRPr>
            </a:p>
          </p:txBody>
        </p:sp>
        <p:sp>
          <p:nvSpPr>
            <p:cNvPr id="19" name="流程图: 手动操作 24659"/>
            <p:cNvSpPr>
              <a:spLocks noChangeArrowheads="1"/>
            </p:cNvSpPr>
            <p:nvPr/>
          </p:nvSpPr>
          <p:spPr bwMode="auto">
            <a:xfrm rot="5400000">
              <a:off x="3069203" y="4274648"/>
              <a:ext cx="1866729" cy="550231"/>
            </a:xfrm>
            <a:prstGeom prst="flowChartManualOperation">
              <a:avLst/>
            </a:prstGeom>
            <a:solidFill>
              <a:schemeClr val="bg1">
                <a:lumMod val="85000"/>
                <a:alpha val="69803"/>
              </a:schemeClr>
            </a:solidFill>
            <a:ln w="9525" algn="ctr">
              <a:noFill/>
              <a:round/>
              <a:headEnd/>
              <a:tailEnd/>
            </a:ln>
          </p:spPr>
          <p:txBody>
            <a:bodyPr lIns="50822" tIns="25411" rIns="50822" bIns="25411"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sp>
          <p:nvSpPr>
            <p:cNvPr id="20" name="TextBox 24660"/>
            <p:cNvSpPr txBox="1">
              <a:spLocks noChangeArrowheads="1"/>
            </p:cNvSpPr>
            <p:nvPr/>
          </p:nvSpPr>
          <p:spPr bwMode="auto">
            <a:xfrm>
              <a:off x="3753766" y="4101038"/>
              <a:ext cx="298167" cy="874380"/>
            </a:xfrm>
            <a:prstGeom prst="rect">
              <a:avLst/>
            </a:prstGeom>
            <a:noFill/>
            <a:ln w="9525">
              <a:noFill/>
              <a:miter lim="800000"/>
              <a:headEnd/>
              <a:tailEnd/>
            </a:ln>
          </p:spPr>
          <p:txBody>
            <a:bodyPr wrap="square" lIns="50822" tIns="25411" rIns="50822" bIns="25411">
              <a:spAutoFit/>
            </a:bodyPr>
            <a:lstStyle/>
            <a:p>
              <a:r>
                <a:rPr lang="zh-CN" altLang="en-US" sz="1600" b="1" dirty="0">
                  <a:solidFill>
                    <a:schemeClr val="tx1">
                      <a:lumMod val="65000"/>
                      <a:lumOff val="35000"/>
                    </a:schemeClr>
                  </a:solidFill>
                  <a:latin typeface="Microsoft YaHei" charset="0"/>
                  <a:ea typeface="Microsoft YaHei" charset="0"/>
                  <a:cs typeface="Microsoft YaHei" charset="0"/>
                </a:rPr>
                <a:t>功能来源</a:t>
              </a:r>
            </a:p>
          </p:txBody>
        </p:sp>
        <p:sp>
          <p:nvSpPr>
            <p:cNvPr id="21" name="TextBox 124"/>
            <p:cNvSpPr txBox="1">
              <a:spLocks noChangeArrowheads="1"/>
            </p:cNvSpPr>
            <p:nvPr/>
          </p:nvSpPr>
          <p:spPr bwMode="auto">
            <a:xfrm>
              <a:off x="6755963" y="4580810"/>
              <a:ext cx="2209269" cy="225102"/>
            </a:xfrm>
            <a:prstGeom prst="rect">
              <a:avLst/>
            </a:prstGeom>
            <a:solidFill>
              <a:schemeClr val="bg1">
                <a:lumMod val="75000"/>
              </a:schemeClr>
            </a:solidFill>
            <a:ln w="9525">
              <a:noFill/>
              <a:miter lim="800000"/>
              <a:headEnd/>
              <a:tailEnd/>
            </a:ln>
          </p:spPr>
          <p:txBody>
            <a:bodyPr wrap="square" lIns="50822" tIns="25411" rIns="50822" bIns="25411">
              <a:spAutoFit/>
            </a:bodyPr>
            <a:lstStyle/>
            <a:p>
              <a:pPr algn="ctr"/>
              <a:r>
                <a:rPr lang="zh-CN" altLang="en-US" sz="1400" b="1" dirty="0">
                  <a:solidFill>
                    <a:schemeClr val="bg1"/>
                  </a:solidFill>
                  <a:latin typeface="Microsoft YaHei" charset="0"/>
                  <a:ea typeface="Microsoft YaHei" charset="0"/>
                  <a:cs typeface="Microsoft YaHei" charset="0"/>
                </a:rPr>
                <a:t>消极感受激发</a:t>
              </a:r>
            </a:p>
          </p:txBody>
        </p:sp>
        <p:grpSp>
          <p:nvGrpSpPr>
            <p:cNvPr id="22" name="组合 24648"/>
            <p:cNvGrpSpPr>
              <a:grpSpLocks/>
            </p:cNvGrpSpPr>
            <p:nvPr/>
          </p:nvGrpSpPr>
          <p:grpSpPr bwMode="auto">
            <a:xfrm flipH="1">
              <a:off x="2741249" y="2955525"/>
              <a:ext cx="3153390" cy="519678"/>
              <a:chOff x="14328129" y="2099033"/>
              <a:chExt cx="2592288" cy="766335"/>
            </a:xfrm>
          </p:grpSpPr>
          <p:sp>
            <p:nvSpPr>
              <p:cNvPr id="23" name="TextBox 131"/>
              <p:cNvSpPr>
                <a:spLocks noChangeArrowheads="1"/>
              </p:cNvSpPr>
              <p:nvPr/>
            </p:nvSpPr>
            <p:spPr bwMode="auto">
              <a:xfrm rot="10800000">
                <a:off x="14328129" y="2099033"/>
                <a:ext cx="2592288" cy="766335"/>
              </a:xfrm>
              <a:prstGeom prst="rightArrow">
                <a:avLst>
                  <a:gd name="adj1" fmla="val 50000"/>
                  <a:gd name="adj2" fmla="val 49995"/>
                </a:avLst>
              </a:prstGeom>
              <a:solidFill>
                <a:srgbClr val="E8314A"/>
              </a:solidFill>
              <a:ln w="9525">
                <a:noFill/>
                <a:miter lim="800000"/>
                <a:headEnd/>
                <a:tailEnd/>
              </a:ln>
            </p:spPr>
            <p:txBody>
              <a:bodyPr>
                <a:spAutoFit/>
              </a:bodyPr>
              <a:lstStyle/>
              <a:p>
                <a:pPr algn="ctr"/>
                <a:endParaRPr lang="zh-CN" altLang="en-US" sz="1100" b="1" dirty="0">
                  <a:solidFill>
                    <a:schemeClr val="bg1"/>
                  </a:solidFill>
                  <a:latin typeface="Microsoft YaHei" charset="0"/>
                  <a:ea typeface="Microsoft YaHei" charset="0"/>
                  <a:cs typeface="Microsoft YaHei" charset="0"/>
                </a:endParaRPr>
              </a:p>
            </p:txBody>
          </p:sp>
          <p:sp>
            <p:nvSpPr>
              <p:cNvPr id="24" name="TextBox 126"/>
              <p:cNvSpPr txBox="1">
                <a:spLocks noChangeArrowheads="1"/>
              </p:cNvSpPr>
              <p:nvPr/>
            </p:nvSpPr>
            <p:spPr bwMode="auto">
              <a:xfrm>
                <a:off x="14904192" y="2282145"/>
                <a:ext cx="1440161" cy="385779"/>
              </a:xfrm>
              <a:prstGeom prst="rect">
                <a:avLst/>
              </a:prstGeom>
              <a:noFill/>
              <a:ln w="9525">
                <a:noFill/>
                <a:miter lim="800000"/>
                <a:headEnd/>
                <a:tailEnd/>
              </a:ln>
            </p:spPr>
            <p:txBody>
              <a:bodyPr>
                <a:spAutoFit/>
              </a:bodyPr>
              <a:lstStyle/>
              <a:p>
                <a:pPr algn="ctr"/>
                <a:r>
                  <a:rPr lang="zh-CN" altLang="en-US" sz="1400" b="1" dirty="0" smtClean="0">
                    <a:solidFill>
                      <a:schemeClr val="bg1"/>
                    </a:solidFill>
                    <a:latin typeface="Microsoft YaHei" charset="0"/>
                    <a:ea typeface="Microsoft YaHei" charset="0"/>
                    <a:cs typeface="Microsoft YaHei" charset="0"/>
                  </a:rPr>
                  <a:t>功能感受</a:t>
                </a:r>
                <a:endParaRPr lang="zh-CN" altLang="en-US" sz="1400" b="1" dirty="0">
                  <a:solidFill>
                    <a:schemeClr val="bg1"/>
                  </a:solidFill>
                  <a:latin typeface="Microsoft YaHei" charset="0"/>
                  <a:ea typeface="Microsoft YaHei" charset="0"/>
                  <a:cs typeface="Microsoft YaHei" charset="0"/>
                </a:endParaRPr>
              </a:p>
            </p:txBody>
          </p:sp>
        </p:grpSp>
        <p:sp>
          <p:nvSpPr>
            <p:cNvPr id="25" name="矩形 24"/>
            <p:cNvSpPr/>
            <p:nvPr/>
          </p:nvSpPr>
          <p:spPr>
            <a:xfrm>
              <a:off x="3930958" y="2450726"/>
              <a:ext cx="3927362" cy="461665"/>
            </a:xfrm>
            <a:prstGeom prst="rect">
              <a:avLst/>
            </a:prstGeom>
          </p:spPr>
          <p:txBody>
            <a:bodyPr wrap="square">
              <a:spAutoFit/>
            </a:bodyPr>
            <a:lstStyle/>
            <a:p>
              <a:pPr algn="ctr"/>
              <a:r>
                <a:rPr lang="zh-CN" altLang="en-US" sz="2400" b="1" dirty="0" smtClean="0">
                  <a:solidFill>
                    <a:srgbClr val="E8314A"/>
                  </a:solidFill>
                  <a:latin typeface="Microsoft YaHei" charset="0"/>
                  <a:ea typeface="Microsoft YaHei" charset="0"/>
                  <a:cs typeface="Microsoft YaHei" charset="0"/>
                </a:rPr>
                <a:t>感受层面</a:t>
              </a:r>
              <a:endParaRPr lang="zh-CN" altLang="en-US" sz="2400" b="1" dirty="0">
                <a:solidFill>
                  <a:srgbClr val="E8314A"/>
                </a:solidFill>
                <a:latin typeface="Microsoft YaHei" charset="0"/>
                <a:ea typeface="Microsoft YaHei" charset="0"/>
                <a:cs typeface="Microsoft YaHei" charset="0"/>
              </a:endParaRPr>
            </a:p>
          </p:txBody>
        </p:sp>
      </p:grpSp>
      <p:grpSp>
        <p:nvGrpSpPr>
          <p:cNvPr id="26" name="组 25"/>
          <p:cNvGrpSpPr/>
          <p:nvPr/>
        </p:nvGrpSpPr>
        <p:grpSpPr>
          <a:xfrm>
            <a:off x="1551137" y="1719262"/>
            <a:ext cx="9297677" cy="4309577"/>
            <a:chOff x="0" y="1290097"/>
            <a:chExt cx="9147175" cy="3311570"/>
          </a:xfrm>
        </p:grpSpPr>
        <p:sp>
          <p:nvSpPr>
            <p:cNvPr id="27" name="矩形 26"/>
            <p:cNvSpPr/>
            <p:nvPr/>
          </p:nvSpPr>
          <p:spPr>
            <a:xfrm>
              <a:off x="0" y="1290097"/>
              <a:ext cx="9147175" cy="3311570"/>
            </a:xfrm>
            <a:prstGeom prst="rect">
              <a:avLst/>
            </a:prstGeom>
            <a:solidFill>
              <a:schemeClr val="tx1">
                <a:lumMod val="75000"/>
                <a:lumOff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28" name="矩形 27"/>
            <p:cNvSpPr/>
            <p:nvPr/>
          </p:nvSpPr>
          <p:spPr>
            <a:xfrm>
              <a:off x="1350642" y="2153287"/>
              <a:ext cx="6252158" cy="1569660"/>
            </a:xfrm>
            <a:prstGeom prst="rect">
              <a:avLst/>
            </a:prstGeom>
          </p:spPr>
          <p:txBody>
            <a:bodyPr wrap="square">
              <a:spAutoFit/>
            </a:bodyPr>
            <a:lstStyle/>
            <a:p>
              <a:pPr algn="ctr"/>
              <a:r>
                <a:rPr lang="zh-CN" altLang="en-US" sz="9600" b="1" dirty="0" smtClean="0">
                  <a:solidFill>
                    <a:srgbClr val="FF3F36"/>
                  </a:solidFill>
                  <a:latin typeface="Microsoft YaHei" charset="0"/>
                  <a:ea typeface="Microsoft YaHei" charset="0"/>
                  <a:cs typeface="Microsoft YaHei" charset="0"/>
                </a:rPr>
                <a:t>感受层面</a:t>
              </a:r>
              <a:endParaRPr lang="zh-CN" altLang="en-US" sz="9600" b="1" dirty="0">
                <a:solidFill>
                  <a:srgbClr val="FF3F36"/>
                </a:solidFill>
                <a:latin typeface="Microsoft YaHei" charset="0"/>
                <a:ea typeface="Microsoft YaHei" charset="0"/>
                <a:cs typeface="Microsoft YaHei" charset="0"/>
              </a:endParaRPr>
            </a:p>
          </p:txBody>
        </p:sp>
      </p:grpSp>
    </p:spTree>
    <p:extLst>
      <p:ext uri="{BB962C8B-B14F-4D97-AF65-F5344CB8AC3E}">
        <p14:creationId xmlns:p14="http://schemas.microsoft.com/office/powerpoint/2010/main" val="293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194"/>
            <a:ext cx="4453598" cy="370557"/>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内容层面：明确基于什么内容进行传播</a:t>
            </a:r>
          </a:p>
        </p:txBody>
      </p:sp>
      <p:grpSp>
        <p:nvGrpSpPr>
          <p:cNvPr id="38" name="组合 37"/>
          <p:cNvGrpSpPr/>
          <p:nvPr/>
        </p:nvGrpSpPr>
        <p:grpSpPr>
          <a:xfrm>
            <a:off x="2607040" y="1787306"/>
            <a:ext cx="6784929" cy="4550103"/>
            <a:chOff x="2954234" y="2884079"/>
            <a:chExt cx="5177742" cy="3472292"/>
          </a:xfrm>
        </p:grpSpPr>
        <p:cxnSp>
          <p:nvCxnSpPr>
            <p:cNvPr id="4" name="直接连接符 69"/>
            <p:cNvCxnSpPr>
              <a:cxnSpLocks noChangeShapeType="1"/>
            </p:cNvCxnSpPr>
            <p:nvPr/>
          </p:nvCxnSpPr>
          <p:spPr bwMode="auto">
            <a:xfrm flipH="1" flipV="1">
              <a:off x="3357689" y="5682525"/>
              <a:ext cx="4374196" cy="51161"/>
            </a:xfrm>
            <a:prstGeom prst="line">
              <a:avLst/>
            </a:prstGeom>
            <a:noFill/>
            <a:ln w="28575" algn="ctr">
              <a:solidFill>
                <a:schemeClr val="bg2">
                  <a:lumMod val="75000"/>
                </a:schemeClr>
              </a:solidFill>
              <a:round/>
              <a:headEnd/>
              <a:tailEnd/>
            </a:ln>
          </p:spPr>
        </p:cxnSp>
        <p:sp>
          <p:nvSpPr>
            <p:cNvPr id="5" name="三角形 33"/>
            <p:cNvSpPr/>
            <p:nvPr/>
          </p:nvSpPr>
          <p:spPr>
            <a:xfrm>
              <a:off x="2954234" y="2884079"/>
              <a:ext cx="5177742" cy="630327"/>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6" name="矩形 24669"/>
            <p:cNvSpPr>
              <a:spLocks noChangeArrowheads="1"/>
            </p:cNvSpPr>
            <p:nvPr/>
          </p:nvSpPr>
          <p:spPr bwMode="auto">
            <a:xfrm>
              <a:off x="4370457" y="3753041"/>
              <a:ext cx="2224734" cy="2256423"/>
            </a:xfrm>
            <a:prstGeom prst="rect">
              <a:avLst/>
            </a:prstGeom>
            <a:solidFill>
              <a:srgbClr val="FF6666"/>
            </a:solidFill>
            <a:ln w="9525" algn="ctr">
              <a:noFill/>
              <a:round/>
              <a:headEnd/>
              <a:tailEnd/>
            </a:ln>
          </p:spPr>
          <p:txBody>
            <a:bodyPr lIns="50822" tIns="25411" rIns="50822" bIns="25411"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grpSp>
          <p:nvGrpSpPr>
            <p:cNvPr id="7" name="组合 24665"/>
            <p:cNvGrpSpPr>
              <a:grpSpLocks/>
            </p:cNvGrpSpPr>
            <p:nvPr/>
          </p:nvGrpSpPr>
          <p:grpSpPr bwMode="auto">
            <a:xfrm>
              <a:off x="4474532" y="5455544"/>
              <a:ext cx="960376" cy="553824"/>
              <a:chOff x="5008363" y="8015517"/>
              <a:chExt cx="1479738" cy="872959"/>
            </a:xfrm>
          </p:grpSpPr>
          <p:sp>
            <p:nvSpPr>
              <p:cNvPr id="8" name="TextBox 24662"/>
              <p:cNvSpPr txBox="1">
                <a:spLocks noChangeArrowheads="1"/>
              </p:cNvSpPr>
              <p:nvPr/>
            </p:nvSpPr>
            <p:spPr bwMode="auto">
              <a:xfrm>
                <a:off x="5008363" y="8015517"/>
                <a:ext cx="1479738" cy="436617"/>
              </a:xfrm>
              <a:prstGeom prst="rect">
                <a:avLst/>
              </a:prstGeom>
              <a:noFill/>
              <a:ln w="9525">
                <a:noFill/>
                <a:miter lim="800000"/>
                <a:headEnd/>
                <a:tailEnd/>
              </a:ln>
            </p:spPr>
            <p:txBody>
              <a:bodyPr>
                <a:spAutoFit/>
              </a:bodyPr>
              <a:lstStyle/>
              <a:p>
                <a:pPr algn="ctr"/>
                <a:r>
                  <a:rPr lang="zh-CN" altLang="en-US" sz="1200" b="1" dirty="0" smtClean="0">
                    <a:solidFill>
                      <a:schemeClr val="bg1"/>
                    </a:solidFill>
                    <a:latin typeface="Microsoft YaHei" charset="0"/>
                    <a:ea typeface="Microsoft YaHei" charset="0"/>
                    <a:cs typeface="Microsoft YaHei" charset="0"/>
                  </a:rPr>
                  <a:t>虚拟场景</a:t>
                </a:r>
                <a:endParaRPr lang="zh-CN" altLang="en-US" sz="1200" b="1" dirty="0">
                  <a:solidFill>
                    <a:schemeClr val="bg1"/>
                  </a:solidFill>
                  <a:latin typeface="Microsoft YaHei" charset="0"/>
                  <a:ea typeface="Microsoft YaHei" charset="0"/>
                  <a:cs typeface="Microsoft YaHei" charset="0"/>
                </a:endParaRPr>
              </a:p>
            </p:txBody>
          </p:sp>
          <p:sp>
            <p:nvSpPr>
              <p:cNvPr id="9" name="TextBox 155"/>
              <p:cNvSpPr txBox="1">
                <a:spLocks noChangeArrowheads="1"/>
              </p:cNvSpPr>
              <p:nvPr/>
            </p:nvSpPr>
            <p:spPr bwMode="auto">
              <a:xfrm>
                <a:off x="5008363" y="8451859"/>
                <a:ext cx="1479738" cy="436617"/>
              </a:xfrm>
              <a:prstGeom prst="rect">
                <a:avLst/>
              </a:prstGeom>
              <a:noFill/>
              <a:ln w="9525">
                <a:noFill/>
                <a:miter lim="800000"/>
                <a:headEnd/>
                <a:tailEnd/>
              </a:ln>
            </p:spPr>
            <p:txBody>
              <a:bodyPr>
                <a:spAutoFit/>
              </a:bodyPr>
              <a:lstStyle/>
              <a:p>
                <a:pPr algn="ctr"/>
                <a:r>
                  <a:rPr lang="zh-CN" altLang="en-US" sz="1200" b="1" dirty="0">
                    <a:solidFill>
                      <a:schemeClr val="bg1"/>
                    </a:solidFill>
                    <a:latin typeface="Microsoft YaHei" charset="0"/>
                    <a:ea typeface="Microsoft YaHei" charset="0"/>
                    <a:cs typeface="Microsoft YaHei" charset="0"/>
                  </a:rPr>
                  <a:t>日常场景</a:t>
                </a:r>
              </a:p>
            </p:txBody>
          </p:sp>
        </p:grpSp>
        <p:sp>
          <p:nvSpPr>
            <p:cNvPr id="10" name="TextBox 156"/>
            <p:cNvSpPr txBox="1">
              <a:spLocks noChangeArrowheads="1"/>
            </p:cNvSpPr>
            <p:nvPr/>
          </p:nvSpPr>
          <p:spPr bwMode="auto">
            <a:xfrm>
              <a:off x="5756406" y="3808583"/>
              <a:ext cx="571896" cy="235984"/>
            </a:xfrm>
            <a:prstGeom prst="rect">
              <a:avLst/>
            </a:prstGeom>
            <a:solidFill>
              <a:schemeClr val="bg1">
                <a:lumMod val="75000"/>
              </a:schemeClr>
            </a:solidFill>
            <a:ln w="9525">
              <a:noFill/>
              <a:miter lim="800000"/>
              <a:headEnd/>
              <a:tailEnd/>
            </a:ln>
          </p:spPr>
          <p:txBody>
            <a:bodyPr wrap="square" lIns="50822" tIns="25411" rIns="50822" bIns="25411">
              <a:spAutoFit/>
            </a:bodyPr>
            <a:lstStyle/>
            <a:p>
              <a:pPr algn="ctr"/>
              <a:r>
                <a:rPr lang="zh-CN" altLang="en-US" sz="1200" b="1" dirty="0">
                  <a:solidFill>
                    <a:schemeClr val="bg1"/>
                  </a:solidFill>
                  <a:latin typeface="Microsoft YaHei" charset="0"/>
                  <a:ea typeface="Microsoft YaHei" charset="0"/>
                  <a:cs typeface="Microsoft YaHei" charset="0"/>
                </a:rPr>
                <a:t>人物</a:t>
              </a:r>
            </a:p>
          </p:txBody>
        </p:sp>
        <p:sp>
          <p:nvSpPr>
            <p:cNvPr id="11" name="TextBox 157"/>
            <p:cNvSpPr txBox="1">
              <a:spLocks noChangeArrowheads="1"/>
            </p:cNvSpPr>
            <p:nvPr/>
          </p:nvSpPr>
          <p:spPr bwMode="auto">
            <a:xfrm>
              <a:off x="4668255" y="5140395"/>
              <a:ext cx="571896" cy="235984"/>
            </a:xfrm>
            <a:prstGeom prst="rect">
              <a:avLst/>
            </a:prstGeom>
            <a:solidFill>
              <a:schemeClr val="bg1">
                <a:lumMod val="75000"/>
              </a:schemeClr>
            </a:solidFill>
            <a:ln w="9525">
              <a:noFill/>
              <a:miter lim="800000"/>
              <a:headEnd/>
              <a:tailEnd/>
            </a:ln>
          </p:spPr>
          <p:txBody>
            <a:bodyPr wrap="square" lIns="50822" tIns="25411" rIns="50822" bIns="25411">
              <a:spAutoFit/>
            </a:bodyPr>
            <a:lstStyle/>
            <a:p>
              <a:pPr algn="ctr"/>
              <a:r>
                <a:rPr lang="zh-CN" altLang="en-US" sz="1200" b="1" dirty="0">
                  <a:solidFill>
                    <a:schemeClr val="bg1"/>
                  </a:solidFill>
                  <a:latin typeface="Microsoft YaHei" charset="0"/>
                  <a:ea typeface="Microsoft YaHei" charset="0"/>
                  <a:cs typeface="Microsoft YaHei" charset="0"/>
                </a:rPr>
                <a:t>场景</a:t>
              </a:r>
            </a:p>
          </p:txBody>
        </p:sp>
        <p:grpSp>
          <p:nvGrpSpPr>
            <p:cNvPr id="12" name="组合 24666"/>
            <p:cNvGrpSpPr>
              <a:grpSpLocks/>
            </p:cNvGrpSpPr>
            <p:nvPr/>
          </p:nvGrpSpPr>
          <p:grpSpPr bwMode="auto">
            <a:xfrm>
              <a:off x="5543105" y="4123729"/>
              <a:ext cx="1012928" cy="1384995"/>
              <a:chOff x="2765473" y="8015524"/>
              <a:chExt cx="1561404" cy="2179342"/>
            </a:xfrm>
          </p:grpSpPr>
          <p:sp>
            <p:nvSpPr>
              <p:cNvPr id="13" name="TextBox 158"/>
              <p:cNvSpPr txBox="1">
                <a:spLocks noChangeArrowheads="1"/>
              </p:cNvSpPr>
              <p:nvPr/>
            </p:nvSpPr>
            <p:spPr bwMode="auto">
              <a:xfrm>
                <a:off x="2765473" y="8451857"/>
                <a:ext cx="1561404" cy="435868"/>
              </a:xfrm>
              <a:prstGeom prst="rect">
                <a:avLst/>
              </a:prstGeom>
              <a:noFill/>
              <a:ln w="9525">
                <a:noFill/>
                <a:miter lim="800000"/>
                <a:headEnd/>
                <a:tailEnd/>
              </a:ln>
            </p:spPr>
            <p:txBody>
              <a:bodyPr>
                <a:spAutoFit/>
              </a:bodyPr>
              <a:lstStyle/>
              <a:p>
                <a:pPr algn="ctr"/>
                <a:endParaRPr lang="zh-CN" altLang="en-US" sz="1200" b="1" dirty="0">
                  <a:solidFill>
                    <a:schemeClr val="bg1"/>
                  </a:solidFill>
                  <a:latin typeface="Microsoft YaHei" charset="0"/>
                  <a:ea typeface="Microsoft YaHei" charset="0"/>
                  <a:cs typeface="Microsoft YaHei" charset="0"/>
                </a:endParaRPr>
              </a:p>
            </p:txBody>
          </p:sp>
          <p:sp>
            <p:nvSpPr>
              <p:cNvPr id="14" name="TextBox 159"/>
              <p:cNvSpPr txBox="1">
                <a:spLocks noChangeArrowheads="1"/>
              </p:cNvSpPr>
              <p:nvPr/>
            </p:nvSpPr>
            <p:spPr bwMode="auto">
              <a:xfrm>
                <a:off x="2765473" y="8015524"/>
                <a:ext cx="1561404" cy="2179342"/>
              </a:xfrm>
              <a:prstGeom prst="rect">
                <a:avLst/>
              </a:prstGeom>
              <a:noFill/>
              <a:ln w="9525">
                <a:noFill/>
                <a:miter lim="800000"/>
                <a:headEnd/>
                <a:tailEnd/>
              </a:ln>
            </p:spPr>
            <p:txBody>
              <a:bodyPr>
                <a:spAutoFit/>
              </a:bodyPr>
              <a:lstStyle/>
              <a:p>
                <a:pPr algn="ctr"/>
                <a:r>
                  <a:rPr lang="zh-CN" altLang="en-US" sz="1200" b="1" dirty="0" smtClean="0">
                    <a:solidFill>
                      <a:schemeClr val="bg1"/>
                    </a:solidFill>
                    <a:latin typeface="Microsoft YaHei" charset="0"/>
                    <a:ea typeface="Microsoft YaHei" charset="0"/>
                    <a:cs typeface="Microsoft YaHei" charset="0"/>
                  </a:rPr>
                  <a:t>决策者</a:t>
                </a:r>
                <a:endParaRPr lang="en-US" altLang="zh-CN" sz="1200" b="1" dirty="0" smtClean="0">
                  <a:solidFill>
                    <a:schemeClr val="bg1"/>
                  </a:solidFill>
                  <a:latin typeface="Microsoft YaHei" charset="0"/>
                  <a:ea typeface="Microsoft YaHei" charset="0"/>
                  <a:cs typeface="Microsoft YaHei" charset="0"/>
                </a:endParaRPr>
              </a:p>
              <a:p>
                <a:pPr algn="ctr"/>
                <a:endParaRPr lang="en-US" altLang="zh-CN" sz="1200" b="1" dirty="0" smtClean="0">
                  <a:solidFill>
                    <a:schemeClr val="bg1"/>
                  </a:solidFill>
                  <a:latin typeface="Microsoft YaHei" charset="0"/>
                  <a:ea typeface="Microsoft YaHei" charset="0"/>
                  <a:cs typeface="Microsoft YaHei" charset="0"/>
                </a:endParaRPr>
              </a:p>
              <a:p>
                <a:pPr algn="ctr"/>
                <a:r>
                  <a:rPr lang="zh-CN" altLang="en-US" sz="1200" b="1" dirty="0" smtClean="0">
                    <a:solidFill>
                      <a:schemeClr val="bg1"/>
                    </a:solidFill>
                    <a:latin typeface="Microsoft YaHei" charset="0"/>
                    <a:ea typeface="Microsoft YaHei" charset="0"/>
                    <a:cs typeface="Microsoft YaHei" charset="0"/>
                  </a:rPr>
                  <a:t>消费者</a:t>
                </a:r>
                <a:endParaRPr lang="en-US" altLang="zh-CN" sz="1200" b="1" dirty="0" smtClean="0">
                  <a:solidFill>
                    <a:schemeClr val="bg1"/>
                  </a:solidFill>
                  <a:latin typeface="Microsoft YaHei" charset="0"/>
                  <a:ea typeface="Microsoft YaHei" charset="0"/>
                  <a:cs typeface="Microsoft YaHei" charset="0"/>
                </a:endParaRPr>
              </a:p>
              <a:p>
                <a:pPr algn="ctr"/>
                <a:endParaRPr lang="en-US" altLang="zh-CN" sz="1200" b="1" dirty="0" smtClean="0">
                  <a:solidFill>
                    <a:schemeClr val="bg1"/>
                  </a:solidFill>
                  <a:latin typeface="Microsoft YaHei" charset="0"/>
                  <a:ea typeface="Microsoft YaHei" charset="0"/>
                  <a:cs typeface="Microsoft YaHei" charset="0"/>
                </a:endParaRPr>
              </a:p>
              <a:p>
                <a:pPr algn="ctr"/>
                <a:r>
                  <a:rPr lang="zh-CN" altLang="en-US" sz="1200" b="1" dirty="0" smtClean="0">
                    <a:solidFill>
                      <a:schemeClr val="bg1"/>
                    </a:solidFill>
                    <a:latin typeface="Microsoft YaHei" charset="0"/>
                    <a:ea typeface="Microsoft YaHei" charset="0"/>
                    <a:cs typeface="Microsoft YaHei" charset="0"/>
                  </a:rPr>
                  <a:t>影响者</a:t>
                </a:r>
              </a:p>
              <a:p>
                <a:pPr algn="ctr"/>
                <a:endParaRPr lang="zh-CN" altLang="en-US" sz="1200" b="1" dirty="0" smtClean="0">
                  <a:solidFill>
                    <a:schemeClr val="bg1"/>
                  </a:solidFill>
                  <a:latin typeface="Microsoft YaHei" charset="0"/>
                  <a:ea typeface="Microsoft YaHei" charset="0"/>
                  <a:cs typeface="Microsoft YaHei" charset="0"/>
                </a:endParaRPr>
              </a:p>
              <a:p>
                <a:pPr algn="ctr"/>
                <a:endParaRPr lang="zh-CN" altLang="en-US" sz="1200" b="1" dirty="0">
                  <a:solidFill>
                    <a:schemeClr val="bg1"/>
                  </a:solidFill>
                  <a:latin typeface="Microsoft YaHei" charset="0"/>
                  <a:ea typeface="Microsoft YaHei" charset="0"/>
                  <a:cs typeface="Microsoft YaHei" charset="0"/>
                </a:endParaRPr>
              </a:p>
            </p:txBody>
          </p:sp>
          <p:sp>
            <p:nvSpPr>
              <p:cNvPr id="15" name="TextBox 160"/>
              <p:cNvSpPr txBox="1">
                <a:spLocks noChangeArrowheads="1"/>
              </p:cNvSpPr>
              <p:nvPr/>
            </p:nvSpPr>
            <p:spPr bwMode="auto">
              <a:xfrm>
                <a:off x="2765473" y="8888203"/>
                <a:ext cx="1561404" cy="435868"/>
              </a:xfrm>
              <a:prstGeom prst="rect">
                <a:avLst/>
              </a:prstGeom>
              <a:noFill/>
              <a:ln w="9525">
                <a:noFill/>
                <a:miter lim="800000"/>
                <a:headEnd/>
                <a:tailEnd/>
              </a:ln>
            </p:spPr>
            <p:txBody>
              <a:bodyPr>
                <a:spAutoFit/>
              </a:bodyPr>
              <a:lstStyle/>
              <a:p>
                <a:pPr algn="ctr"/>
                <a:endParaRPr lang="en-US" altLang="zh-CN" sz="1200" b="1" dirty="0" smtClean="0">
                  <a:solidFill>
                    <a:schemeClr val="bg1"/>
                  </a:solidFill>
                  <a:latin typeface="Microsoft YaHei" charset="0"/>
                  <a:ea typeface="Microsoft YaHei" charset="0"/>
                  <a:cs typeface="Microsoft YaHei" charset="0"/>
                </a:endParaRPr>
              </a:p>
            </p:txBody>
          </p:sp>
        </p:grpSp>
        <p:sp>
          <p:nvSpPr>
            <p:cNvPr id="16" name="TextBox 161"/>
            <p:cNvSpPr txBox="1">
              <a:spLocks noChangeArrowheads="1"/>
            </p:cNvSpPr>
            <p:nvPr/>
          </p:nvSpPr>
          <p:spPr bwMode="auto">
            <a:xfrm>
              <a:off x="5756406" y="5140395"/>
              <a:ext cx="571896" cy="235984"/>
            </a:xfrm>
            <a:prstGeom prst="rect">
              <a:avLst/>
            </a:prstGeom>
            <a:solidFill>
              <a:schemeClr val="bg1">
                <a:lumMod val="75000"/>
              </a:schemeClr>
            </a:solidFill>
            <a:ln w="9525">
              <a:noFill/>
              <a:miter lim="800000"/>
              <a:headEnd/>
              <a:tailEnd/>
            </a:ln>
          </p:spPr>
          <p:txBody>
            <a:bodyPr lIns="50822" tIns="25411" rIns="50822" bIns="25411">
              <a:spAutoFit/>
            </a:bodyPr>
            <a:lstStyle/>
            <a:p>
              <a:pPr algn="ctr"/>
              <a:r>
                <a:rPr lang="zh-CN" altLang="en-US" sz="1200" b="1" dirty="0" smtClean="0">
                  <a:solidFill>
                    <a:schemeClr val="bg1"/>
                  </a:solidFill>
                  <a:latin typeface="Microsoft YaHei" charset="0"/>
                  <a:ea typeface="Microsoft YaHei" charset="0"/>
                  <a:cs typeface="Microsoft YaHei" charset="0"/>
                </a:rPr>
                <a:t>引爆点</a:t>
              </a:r>
              <a:endParaRPr lang="zh-CN" altLang="en-US" sz="1200" b="1" dirty="0">
                <a:solidFill>
                  <a:schemeClr val="bg1"/>
                </a:solidFill>
                <a:latin typeface="Microsoft YaHei" charset="0"/>
                <a:ea typeface="Microsoft YaHei" charset="0"/>
                <a:cs typeface="Microsoft YaHei" charset="0"/>
              </a:endParaRPr>
            </a:p>
          </p:txBody>
        </p:sp>
        <p:sp>
          <p:nvSpPr>
            <p:cNvPr id="17" name="TextBox 162"/>
            <p:cNvSpPr txBox="1">
              <a:spLocks noChangeArrowheads="1"/>
            </p:cNvSpPr>
            <p:nvPr/>
          </p:nvSpPr>
          <p:spPr bwMode="auto">
            <a:xfrm>
              <a:off x="4668255" y="3808583"/>
              <a:ext cx="571896" cy="235984"/>
            </a:xfrm>
            <a:prstGeom prst="rect">
              <a:avLst/>
            </a:prstGeom>
            <a:solidFill>
              <a:schemeClr val="bg1">
                <a:lumMod val="75000"/>
              </a:schemeClr>
            </a:solidFill>
            <a:ln w="9525">
              <a:noFill/>
              <a:miter lim="800000"/>
              <a:headEnd/>
              <a:tailEnd/>
            </a:ln>
          </p:spPr>
          <p:txBody>
            <a:bodyPr lIns="50822" tIns="25411" rIns="50822" bIns="25411">
              <a:spAutoFit/>
            </a:bodyPr>
            <a:lstStyle/>
            <a:p>
              <a:pPr algn="ctr"/>
              <a:r>
                <a:rPr lang="zh-CN" altLang="en-US" sz="1200" b="1" dirty="0" smtClean="0">
                  <a:solidFill>
                    <a:schemeClr val="bg1"/>
                  </a:solidFill>
                  <a:latin typeface="Microsoft YaHei" charset="0"/>
                  <a:ea typeface="Microsoft YaHei" charset="0"/>
                  <a:cs typeface="Microsoft YaHei" charset="0"/>
                </a:rPr>
                <a:t>事件</a:t>
              </a:r>
              <a:endParaRPr lang="zh-CN" altLang="en-US" sz="1200" b="1" dirty="0">
                <a:solidFill>
                  <a:schemeClr val="bg1"/>
                </a:solidFill>
                <a:latin typeface="Microsoft YaHei" charset="0"/>
                <a:ea typeface="Microsoft YaHei" charset="0"/>
                <a:cs typeface="Microsoft YaHei" charset="0"/>
              </a:endParaRPr>
            </a:p>
          </p:txBody>
        </p:sp>
        <p:grpSp>
          <p:nvGrpSpPr>
            <p:cNvPr id="18" name="组合 24663"/>
            <p:cNvGrpSpPr>
              <a:grpSpLocks/>
            </p:cNvGrpSpPr>
            <p:nvPr/>
          </p:nvGrpSpPr>
          <p:grpSpPr bwMode="auto">
            <a:xfrm>
              <a:off x="4447740" y="4123736"/>
              <a:ext cx="1040752" cy="1015663"/>
              <a:chOff x="666311" y="8015519"/>
              <a:chExt cx="1602661" cy="1598181"/>
            </a:xfrm>
          </p:grpSpPr>
          <p:sp>
            <p:nvSpPr>
              <p:cNvPr id="19" name="TextBox 163"/>
              <p:cNvSpPr txBox="1">
                <a:spLocks noChangeArrowheads="1"/>
              </p:cNvSpPr>
              <p:nvPr/>
            </p:nvSpPr>
            <p:spPr bwMode="auto">
              <a:xfrm>
                <a:off x="666311" y="8888203"/>
                <a:ext cx="1561404" cy="435868"/>
              </a:xfrm>
              <a:prstGeom prst="rect">
                <a:avLst/>
              </a:prstGeom>
              <a:noFill/>
              <a:ln w="9525">
                <a:noFill/>
                <a:miter lim="800000"/>
                <a:headEnd/>
                <a:tailEnd/>
              </a:ln>
            </p:spPr>
            <p:txBody>
              <a:bodyPr>
                <a:spAutoFit/>
              </a:bodyPr>
              <a:lstStyle/>
              <a:p>
                <a:pPr algn="ctr"/>
                <a:endParaRPr lang="zh-CN" altLang="en-US" sz="1200" b="1" dirty="0">
                  <a:solidFill>
                    <a:schemeClr val="bg1"/>
                  </a:solidFill>
                  <a:latin typeface="Microsoft YaHei" charset="0"/>
                  <a:ea typeface="Microsoft YaHei" charset="0"/>
                  <a:cs typeface="Microsoft YaHei" charset="0"/>
                </a:endParaRPr>
              </a:p>
            </p:txBody>
          </p:sp>
          <p:sp>
            <p:nvSpPr>
              <p:cNvPr id="20" name="TextBox 164"/>
              <p:cNvSpPr txBox="1">
                <a:spLocks noChangeArrowheads="1"/>
              </p:cNvSpPr>
              <p:nvPr/>
            </p:nvSpPr>
            <p:spPr bwMode="auto">
              <a:xfrm>
                <a:off x="707568" y="8738483"/>
                <a:ext cx="1561404" cy="435868"/>
              </a:xfrm>
              <a:prstGeom prst="rect">
                <a:avLst/>
              </a:prstGeom>
              <a:noFill/>
              <a:ln w="9525">
                <a:noFill/>
                <a:miter lim="800000"/>
                <a:headEnd/>
                <a:tailEnd/>
              </a:ln>
            </p:spPr>
            <p:txBody>
              <a:bodyPr>
                <a:spAutoFit/>
              </a:bodyPr>
              <a:lstStyle/>
              <a:p>
                <a:pPr algn="ctr"/>
                <a:endParaRPr lang="zh-CN" altLang="en-US" sz="1200" b="1" dirty="0">
                  <a:solidFill>
                    <a:schemeClr val="bg1"/>
                  </a:solidFill>
                  <a:latin typeface="Microsoft YaHei" charset="0"/>
                  <a:ea typeface="Microsoft YaHei" charset="0"/>
                  <a:cs typeface="Microsoft YaHei" charset="0"/>
                </a:endParaRPr>
              </a:p>
            </p:txBody>
          </p:sp>
          <p:sp>
            <p:nvSpPr>
              <p:cNvPr id="21" name="TextBox 165"/>
              <p:cNvSpPr txBox="1">
                <a:spLocks noChangeArrowheads="1"/>
              </p:cNvSpPr>
              <p:nvPr/>
            </p:nvSpPr>
            <p:spPr bwMode="auto">
              <a:xfrm>
                <a:off x="666311" y="8015519"/>
                <a:ext cx="1561404" cy="1598181"/>
              </a:xfrm>
              <a:prstGeom prst="rect">
                <a:avLst/>
              </a:prstGeom>
              <a:noFill/>
              <a:ln w="9525">
                <a:noFill/>
                <a:miter lim="800000"/>
                <a:headEnd/>
                <a:tailEnd/>
              </a:ln>
            </p:spPr>
            <p:txBody>
              <a:bodyPr>
                <a:spAutoFit/>
              </a:bodyPr>
              <a:lstStyle/>
              <a:p>
                <a:pPr algn="ctr"/>
                <a:r>
                  <a:rPr lang="zh-CN" altLang="en-US" sz="1200" b="1" dirty="0" smtClean="0">
                    <a:solidFill>
                      <a:schemeClr val="bg1"/>
                    </a:solidFill>
                    <a:latin typeface="Microsoft YaHei" charset="0"/>
                    <a:ea typeface="Microsoft YaHei" charset="0"/>
                    <a:cs typeface="Microsoft YaHei" charset="0"/>
                  </a:rPr>
                  <a:t>品牌层</a:t>
                </a:r>
                <a:endParaRPr lang="en-US" altLang="zh-CN" sz="1200" b="1" dirty="0" smtClean="0">
                  <a:solidFill>
                    <a:schemeClr val="bg1"/>
                  </a:solidFill>
                  <a:latin typeface="Microsoft YaHei" charset="0"/>
                  <a:ea typeface="Microsoft YaHei" charset="0"/>
                  <a:cs typeface="Microsoft YaHei" charset="0"/>
                </a:endParaRPr>
              </a:p>
              <a:p>
                <a:pPr algn="ctr"/>
                <a:endParaRPr lang="en-US" altLang="zh-CN" sz="1200" b="1" dirty="0" smtClean="0">
                  <a:solidFill>
                    <a:schemeClr val="bg1"/>
                  </a:solidFill>
                  <a:latin typeface="Microsoft YaHei" charset="0"/>
                  <a:ea typeface="Microsoft YaHei" charset="0"/>
                  <a:cs typeface="Microsoft YaHei" charset="0"/>
                </a:endParaRPr>
              </a:p>
              <a:p>
                <a:pPr algn="ctr"/>
                <a:r>
                  <a:rPr lang="zh-CN" altLang="en-US" sz="1200" b="1" dirty="0" smtClean="0">
                    <a:solidFill>
                      <a:schemeClr val="bg1"/>
                    </a:solidFill>
                    <a:latin typeface="Microsoft YaHei" charset="0"/>
                    <a:ea typeface="Microsoft YaHei" charset="0"/>
                    <a:cs typeface="Microsoft YaHei" charset="0"/>
                  </a:rPr>
                  <a:t>市场层</a:t>
                </a:r>
                <a:endParaRPr lang="en-US" altLang="zh-CN" sz="1200" b="1" dirty="0" smtClean="0">
                  <a:solidFill>
                    <a:schemeClr val="bg1"/>
                  </a:solidFill>
                  <a:latin typeface="Microsoft YaHei" charset="0"/>
                  <a:ea typeface="Microsoft YaHei" charset="0"/>
                  <a:cs typeface="Microsoft YaHei" charset="0"/>
                </a:endParaRPr>
              </a:p>
              <a:p>
                <a:pPr algn="ctr"/>
                <a:endParaRPr lang="en-US" altLang="zh-CN" sz="1200" b="1" dirty="0" smtClean="0">
                  <a:solidFill>
                    <a:schemeClr val="bg1"/>
                  </a:solidFill>
                  <a:latin typeface="Microsoft YaHei" charset="0"/>
                  <a:ea typeface="Microsoft YaHei" charset="0"/>
                  <a:cs typeface="Microsoft YaHei" charset="0"/>
                </a:endParaRPr>
              </a:p>
              <a:p>
                <a:pPr algn="ctr"/>
                <a:r>
                  <a:rPr lang="zh-CN" altLang="en-US" sz="1200" b="1" dirty="0" smtClean="0">
                    <a:solidFill>
                      <a:schemeClr val="bg1"/>
                    </a:solidFill>
                    <a:latin typeface="Microsoft YaHei" charset="0"/>
                    <a:ea typeface="Microsoft YaHei" charset="0"/>
                    <a:cs typeface="Microsoft YaHei" charset="0"/>
                  </a:rPr>
                  <a:t>销售层</a:t>
                </a:r>
                <a:endParaRPr lang="zh-CN" altLang="en-US" sz="1200" b="1" dirty="0">
                  <a:solidFill>
                    <a:schemeClr val="bg1"/>
                  </a:solidFill>
                  <a:latin typeface="Microsoft YaHei" charset="0"/>
                  <a:ea typeface="Microsoft YaHei" charset="0"/>
                  <a:cs typeface="Microsoft YaHei" charset="0"/>
                </a:endParaRPr>
              </a:p>
            </p:txBody>
          </p:sp>
        </p:grpSp>
        <p:sp>
          <p:nvSpPr>
            <p:cNvPr id="22" name="TextBox 24668"/>
            <p:cNvSpPr txBox="1">
              <a:spLocks noChangeArrowheads="1"/>
            </p:cNvSpPr>
            <p:nvPr/>
          </p:nvSpPr>
          <p:spPr bwMode="auto">
            <a:xfrm>
              <a:off x="4626001" y="3255409"/>
              <a:ext cx="1810496" cy="244605"/>
            </a:xfrm>
            <a:prstGeom prst="rect">
              <a:avLst/>
            </a:prstGeom>
            <a:noFill/>
            <a:ln w="9525">
              <a:noFill/>
              <a:miter lim="800000"/>
              <a:headEnd/>
              <a:tailEnd/>
            </a:ln>
          </p:spPr>
          <p:txBody>
            <a:bodyPr wrap="square" lIns="50822" tIns="25411" rIns="50822" bIns="25411">
              <a:spAutoFit/>
            </a:bodyPr>
            <a:lstStyle/>
            <a:p>
              <a:pPr algn="ctr"/>
              <a:r>
                <a:rPr lang="zh-CN" altLang="en-US" sz="1600" b="1" dirty="0">
                  <a:solidFill>
                    <a:schemeClr val="bg1"/>
                  </a:solidFill>
                  <a:latin typeface="Microsoft YaHei" charset="0"/>
                  <a:ea typeface="Microsoft YaHei" charset="0"/>
                  <a:cs typeface="Microsoft YaHei" charset="0"/>
                </a:rPr>
                <a:t>内容四大要素</a:t>
              </a:r>
            </a:p>
          </p:txBody>
        </p:sp>
        <p:sp>
          <p:nvSpPr>
            <p:cNvPr id="23" name="右箭头 24670"/>
            <p:cNvSpPr>
              <a:spLocks noChangeArrowheads="1"/>
            </p:cNvSpPr>
            <p:nvPr/>
          </p:nvSpPr>
          <p:spPr bwMode="auto">
            <a:xfrm>
              <a:off x="6672474" y="4562724"/>
              <a:ext cx="795504" cy="282076"/>
            </a:xfrm>
            <a:prstGeom prst="rightArrow">
              <a:avLst>
                <a:gd name="adj1" fmla="val 50000"/>
                <a:gd name="adj2" fmla="val 50086"/>
              </a:avLst>
            </a:prstGeom>
            <a:solidFill>
              <a:schemeClr val="bg1">
                <a:lumMod val="65000"/>
                <a:alpha val="69803"/>
              </a:schemeClr>
            </a:solidFill>
            <a:ln w="9525" algn="ctr">
              <a:noFill/>
              <a:round/>
              <a:headEnd/>
              <a:tailEnd/>
            </a:ln>
          </p:spPr>
          <p:txBody>
            <a:bodyPr lIns="50822" tIns="25411" rIns="50822" bIns="25411"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sp>
          <p:nvSpPr>
            <p:cNvPr id="24" name="TextBox 64"/>
            <p:cNvSpPr txBox="1">
              <a:spLocks noChangeArrowheads="1"/>
            </p:cNvSpPr>
            <p:nvPr/>
          </p:nvSpPr>
          <p:spPr bwMode="auto">
            <a:xfrm>
              <a:off x="7626058" y="3700793"/>
              <a:ext cx="348858" cy="1756858"/>
            </a:xfrm>
            <a:prstGeom prst="rect">
              <a:avLst/>
            </a:prstGeom>
            <a:solidFill>
              <a:srgbClr val="FF5D38"/>
            </a:solidFill>
            <a:ln w="9525">
              <a:noFill/>
              <a:miter lim="800000"/>
              <a:headEnd/>
              <a:tailEnd/>
            </a:ln>
          </p:spPr>
          <p:txBody>
            <a:bodyPr vert="eaVert" lIns="50822" tIns="25411" rIns="50822" bIns="25411">
              <a:spAutoFit/>
            </a:bodyPr>
            <a:lstStyle/>
            <a:p>
              <a:pPr algn="ctr"/>
              <a:r>
                <a:rPr lang="zh-CN" altLang="en-US" sz="1600" b="1" dirty="0">
                  <a:solidFill>
                    <a:schemeClr val="bg1"/>
                  </a:solidFill>
                  <a:latin typeface="Microsoft YaHei" charset="0"/>
                  <a:ea typeface="Microsoft YaHei" charset="0"/>
                  <a:cs typeface="Microsoft YaHei" charset="0"/>
                </a:rPr>
                <a:t>传播内容</a:t>
              </a:r>
            </a:p>
          </p:txBody>
        </p:sp>
        <p:sp>
          <p:nvSpPr>
            <p:cNvPr id="25" name="TextBox 181"/>
            <p:cNvSpPr txBox="1">
              <a:spLocks noChangeArrowheads="1"/>
            </p:cNvSpPr>
            <p:nvPr/>
          </p:nvSpPr>
          <p:spPr bwMode="auto">
            <a:xfrm>
              <a:off x="3112754" y="3715217"/>
              <a:ext cx="348858" cy="1756858"/>
            </a:xfrm>
            <a:prstGeom prst="rect">
              <a:avLst/>
            </a:prstGeom>
            <a:solidFill>
              <a:srgbClr val="E83C00"/>
            </a:solidFill>
            <a:ln w="9525">
              <a:noFill/>
              <a:miter lim="800000"/>
              <a:headEnd/>
              <a:tailEnd/>
            </a:ln>
          </p:spPr>
          <p:txBody>
            <a:bodyPr vert="eaVert" lIns="50822" tIns="25411" rIns="50822" bIns="25411">
              <a:spAutoFit/>
            </a:bodyPr>
            <a:lstStyle/>
            <a:p>
              <a:pPr algn="ctr"/>
              <a:r>
                <a:rPr lang="zh-CN" altLang="en-US" sz="1600" b="1" dirty="0">
                  <a:solidFill>
                    <a:schemeClr val="bg1"/>
                  </a:solidFill>
                  <a:latin typeface="Microsoft YaHei" charset="0"/>
                  <a:ea typeface="Microsoft YaHei" charset="0"/>
                  <a:cs typeface="Microsoft YaHei" charset="0"/>
                </a:rPr>
                <a:t>目标感受</a:t>
              </a:r>
            </a:p>
          </p:txBody>
        </p:sp>
        <p:sp>
          <p:nvSpPr>
            <p:cNvPr id="26" name="右箭头 182"/>
            <p:cNvSpPr>
              <a:spLocks noChangeArrowheads="1"/>
            </p:cNvSpPr>
            <p:nvPr/>
          </p:nvSpPr>
          <p:spPr bwMode="auto">
            <a:xfrm>
              <a:off x="3543017" y="4543925"/>
              <a:ext cx="794474" cy="282077"/>
            </a:xfrm>
            <a:prstGeom prst="rightArrow">
              <a:avLst>
                <a:gd name="adj1" fmla="val 50000"/>
                <a:gd name="adj2" fmla="val 50021"/>
              </a:avLst>
            </a:prstGeom>
            <a:solidFill>
              <a:schemeClr val="bg1">
                <a:lumMod val="65000"/>
                <a:alpha val="69803"/>
              </a:schemeClr>
            </a:solidFill>
            <a:ln w="9525" algn="ctr">
              <a:noFill/>
              <a:round/>
              <a:headEnd/>
              <a:tailEnd/>
            </a:ln>
          </p:spPr>
          <p:txBody>
            <a:bodyPr lIns="50822" tIns="25411" rIns="50822" bIns="25411"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cxnSp>
          <p:nvCxnSpPr>
            <p:cNvPr id="27" name="直接箭头连接符 72"/>
            <p:cNvCxnSpPr>
              <a:cxnSpLocks noChangeShapeType="1"/>
            </p:cNvCxnSpPr>
            <p:nvPr/>
          </p:nvCxnSpPr>
          <p:spPr bwMode="auto">
            <a:xfrm flipH="1" flipV="1">
              <a:off x="3278134" y="5472075"/>
              <a:ext cx="79555" cy="204569"/>
            </a:xfrm>
            <a:prstGeom prst="straightConnector1">
              <a:avLst/>
            </a:prstGeom>
            <a:noFill/>
            <a:ln w="28575" algn="ctr">
              <a:solidFill>
                <a:schemeClr val="bg1">
                  <a:lumMod val="75000"/>
                </a:schemeClr>
              </a:solidFill>
              <a:round/>
              <a:headEnd/>
              <a:tailEnd type="triangle" w="med" len="med"/>
            </a:ln>
          </p:spPr>
        </p:cxnSp>
        <p:sp>
          <p:nvSpPr>
            <p:cNvPr id="28" name="TextBox 189"/>
            <p:cNvSpPr txBox="1">
              <a:spLocks noChangeArrowheads="1"/>
            </p:cNvSpPr>
            <p:nvPr/>
          </p:nvSpPr>
          <p:spPr bwMode="auto">
            <a:xfrm>
              <a:off x="4833456" y="6089609"/>
              <a:ext cx="1460143" cy="266762"/>
            </a:xfrm>
            <a:prstGeom prst="rect">
              <a:avLst/>
            </a:prstGeom>
            <a:noFill/>
            <a:ln w="9525">
              <a:noFill/>
              <a:miter lim="800000"/>
              <a:headEnd/>
              <a:tailEnd/>
            </a:ln>
          </p:spPr>
          <p:txBody>
            <a:bodyPr lIns="50822" tIns="25411" rIns="50822" bIns="25411">
              <a:spAutoFit/>
            </a:bodyPr>
            <a:lstStyle/>
            <a:p>
              <a:pPr algn="ctr"/>
              <a:r>
                <a:rPr lang="zh-CN" altLang="en-US" sz="1400" b="1" dirty="0">
                  <a:solidFill>
                    <a:schemeClr val="tx1">
                      <a:lumMod val="65000"/>
                      <a:lumOff val="35000"/>
                    </a:schemeClr>
                  </a:solidFill>
                  <a:latin typeface="Microsoft YaHei" charset="0"/>
                  <a:ea typeface="Microsoft YaHei" charset="0"/>
                  <a:cs typeface="Microsoft YaHei" charset="0"/>
                </a:rPr>
                <a:t>匹配性检验</a:t>
              </a:r>
            </a:p>
          </p:txBody>
        </p:sp>
        <p:sp>
          <p:nvSpPr>
            <p:cNvPr id="30" name="矩形 29"/>
            <p:cNvSpPr/>
            <p:nvPr/>
          </p:nvSpPr>
          <p:spPr>
            <a:xfrm>
              <a:off x="3579424" y="2983063"/>
              <a:ext cx="3927362" cy="338554"/>
            </a:xfrm>
            <a:prstGeom prst="rect">
              <a:avLst/>
            </a:prstGeom>
          </p:spPr>
          <p:txBody>
            <a:bodyPr wrap="square">
              <a:spAutoFit/>
            </a:bodyPr>
            <a:lstStyle/>
            <a:p>
              <a:pPr algn="ctr"/>
              <a:r>
                <a:rPr lang="zh-CN" altLang="en-US" sz="1600" b="1" smtClean="0">
                  <a:solidFill>
                    <a:schemeClr val="bg1"/>
                  </a:solidFill>
                  <a:latin typeface="Microsoft YaHei" charset="0"/>
                  <a:ea typeface="Microsoft YaHei" charset="0"/>
                  <a:cs typeface="Microsoft YaHei" charset="0"/>
                </a:rPr>
                <a:t>内容层面</a:t>
              </a:r>
              <a:endParaRPr lang="zh-CN" altLang="en-US" sz="1600" b="1" dirty="0">
                <a:solidFill>
                  <a:schemeClr val="bg1"/>
                </a:solidFill>
                <a:latin typeface="Microsoft YaHei" charset="0"/>
                <a:ea typeface="Microsoft YaHei" charset="0"/>
                <a:cs typeface="Microsoft YaHei" charset="0"/>
              </a:endParaRPr>
            </a:p>
          </p:txBody>
        </p:sp>
        <p:grpSp>
          <p:nvGrpSpPr>
            <p:cNvPr id="31" name="组合 24665"/>
            <p:cNvGrpSpPr>
              <a:grpSpLocks/>
            </p:cNvGrpSpPr>
            <p:nvPr/>
          </p:nvGrpSpPr>
          <p:grpSpPr bwMode="auto">
            <a:xfrm>
              <a:off x="5543105" y="5427840"/>
              <a:ext cx="960376" cy="553824"/>
              <a:chOff x="5008363" y="8015517"/>
              <a:chExt cx="1479738" cy="872959"/>
            </a:xfrm>
          </p:grpSpPr>
          <p:sp>
            <p:nvSpPr>
              <p:cNvPr id="32" name="TextBox 24662"/>
              <p:cNvSpPr txBox="1">
                <a:spLocks noChangeArrowheads="1"/>
              </p:cNvSpPr>
              <p:nvPr/>
            </p:nvSpPr>
            <p:spPr bwMode="auto">
              <a:xfrm>
                <a:off x="5008363" y="8015517"/>
                <a:ext cx="1479738" cy="436617"/>
              </a:xfrm>
              <a:prstGeom prst="rect">
                <a:avLst/>
              </a:prstGeom>
              <a:noFill/>
              <a:ln w="9525">
                <a:noFill/>
                <a:miter lim="800000"/>
                <a:headEnd/>
                <a:tailEnd/>
              </a:ln>
            </p:spPr>
            <p:txBody>
              <a:bodyPr>
                <a:spAutoFit/>
              </a:bodyPr>
              <a:lstStyle/>
              <a:p>
                <a:pPr algn="ctr"/>
                <a:r>
                  <a:rPr lang="zh-CN" altLang="en-US" sz="1200" b="1" dirty="0" smtClean="0">
                    <a:solidFill>
                      <a:schemeClr val="bg1"/>
                    </a:solidFill>
                    <a:latin typeface="Microsoft YaHei" charset="0"/>
                    <a:ea typeface="Microsoft YaHei" charset="0"/>
                    <a:cs typeface="Microsoft YaHei" charset="0"/>
                  </a:rPr>
                  <a:t>话题性</a:t>
                </a:r>
                <a:endParaRPr lang="zh-CN" altLang="en-US" sz="1200" b="1" dirty="0">
                  <a:solidFill>
                    <a:schemeClr val="bg1"/>
                  </a:solidFill>
                  <a:latin typeface="Microsoft YaHei" charset="0"/>
                  <a:ea typeface="Microsoft YaHei" charset="0"/>
                  <a:cs typeface="Microsoft YaHei" charset="0"/>
                </a:endParaRPr>
              </a:p>
            </p:txBody>
          </p:sp>
          <p:sp>
            <p:nvSpPr>
              <p:cNvPr id="33" name="TextBox 155"/>
              <p:cNvSpPr txBox="1">
                <a:spLocks noChangeArrowheads="1"/>
              </p:cNvSpPr>
              <p:nvPr/>
            </p:nvSpPr>
            <p:spPr bwMode="auto">
              <a:xfrm>
                <a:off x="5008363" y="8451859"/>
                <a:ext cx="1479738" cy="436617"/>
              </a:xfrm>
              <a:prstGeom prst="rect">
                <a:avLst/>
              </a:prstGeom>
              <a:noFill/>
              <a:ln w="9525">
                <a:noFill/>
                <a:miter lim="800000"/>
                <a:headEnd/>
                <a:tailEnd/>
              </a:ln>
            </p:spPr>
            <p:txBody>
              <a:bodyPr>
                <a:spAutoFit/>
              </a:bodyPr>
              <a:lstStyle/>
              <a:p>
                <a:pPr algn="ctr"/>
                <a:r>
                  <a:rPr lang="zh-CN" altLang="en-US" sz="1200" b="1" dirty="0" smtClean="0">
                    <a:solidFill>
                      <a:schemeClr val="bg1"/>
                    </a:solidFill>
                    <a:latin typeface="Microsoft YaHei" charset="0"/>
                    <a:ea typeface="Microsoft YaHei" charset="0"/>
                    <a:cs typeface="Microsoft YaHei" charset="0"/>
                  </a:rPr>
                  <a:t>附着力</a:t>
                </a:r>
                <a:endParaRPr lang="zh-CN" altLang="en-US" sz="1200" b="1" dirty="0">
                  <a:solidFill>
                    <a:schemeClr val="bg1"/>
                  </a:solidFill>
                  <a:latin typeface="Microsoft YaHei" charset="0"/>
                  <a:ea typeface="Microsoft YaHei" charset="0"/>
                  <a:cs typeface="Microsoft YaHei" charset="0"/>
                </a:endParaRPr>
              </a:p>
            </p:txBody>
          </p:sp>
        </p:grpSp>
        <p:cxnSp>
          <p:nvCxnSpPr>
            <p:cNvPr id="37" name="直接箭头连接符 72"/>
            <p:cNvCxnSpPr>
              <a:cxnSpLocks noChangeShapeType="1"/>
              <a:endCxn id="24" idx="2"/>
            </p:cNvCxnSpPr>
            <p:nvPr/>
          </p:nvCxnSpPr>
          <p:spPr bwMode="auto">
            <a:xfrm flipV="1">
              <a:off x="7731884" y="5457651"/>
              <a:ext cx="68603" cy="274720"/>
            </a:xfrm>
            <a:prstGeom prst="straightConnector1">
              <a:avLst/>
            </a:prstGeom>
            <a:noFill/>
            <a:ln w="28575" algn="ctr">
              <a:solidFill>
                <a:schemeClr val="bg1">
                  <a:lumMod val="75000"/>
                </a:schemeClr>
              </a:solidFill>
              <a:round/>
              <a:headEnd/>
              <a:tailEnd type="triangle" w="med" len="med"/>
            </a:ln>
          </p:spPr>
        </p:cxnSp>
      </p:grpSp>
      <p:grpSp>
        <p:nvGrpSpPr>
          <p:cNvPr id="34" name="组 40"/>
          <p:cNvGrpSpPr/>
          <p:nvPr/>
        </p:nvGrpSpPr>
        <p:grpSpPr>
          <a:xfrm>
            <a:off x="1470126" y="1648679"/>
            <a:ext cx="8884691" cy="4688729"/>
            <a:chOff x="0" y="1290097"/>
            <a:chExt cx="9147175" cy="3311570"/>
          </a:xfrm>
        </p:grpSpPr>
        <p:sp>
          <p:nvSpPr>
            <p:cNvPr id="35" name="矩形 34"/>
            <p:cNvSpPr/>
            <p:nvPr/>
          </p:nvSpPr>
          <p:spPr>
            <a:xfrm>
              <a:off x="0" y="1290097"/>
              <a:ext cx="9147175" cy="3311570"/>
            </a:xfrm>
            <a:prstGeom prst="rect">
              <a:avLst/>
            </a:prstGeom>
            <a:solidFill>
              <a:schemeClr val="tx1">
                <a:lumMod val="75000"/>
                <a:lumOff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36" name="矩形 35"/>
            <p:cNvSpPr/>
            <p:nvPr/>
          </p:nvSpPr>
          <p:spPr>
            <a:xfrm>
              <a:off x="1350642" y="2153287"/>
              <a:ext cx="6252158" cy="1569660"/>
            </a:xfrm>
            <a:prstGeom prst="rect">
              <a:avLst/>
            </a:prstGeom>
          </p:spPr>
          <p:txBody>
            <a:bodyPr wrap="square">
              <a:spAutoFit/>
            </a:bodyPr>
            <a:lstStyle/>
            <a:p>
              <a:pPr algn="ctr"/>
              <a:r>
                <a:rPr lang="zh-CN" altLang="en-US" sz="9600" b="1" dirty="0" smtClean="0">
                  <a:solidFill>
                    <a:srgbClr val="FF3F36"/>
                  </a:solidFill>
                  <a:latin typeface="Microsoft YaHei" charset="0"/>
                  <a:ea typeface="Microsoft YaHei" charset="0"/>
                  <a:cs typeface="Microsoft YaHei" charset="0"/>
                </a:rPr>
                <a:t>内容层面</a:t>
              </a:r>
              <a:endParaRPr lang="zh-CN" altLang="en-US" sz="9600" b="1" dirty="0">
                <a:solidFill>
                  <a:srgbClr val="FF3F36"/>
                </a:solidFill>
                <a:latin typeface="Microsoft YaHei" charset="0"/>
                <a:ea typeface="Microsoft YaHei" charset="0"/>
                <a:cs typeface="Microsoft YaHei" charset="0"/>
              </a:endParaRPr>
            </a:p>
          </p:txBody>
        </p:sp>
      </p:grpSp>
    </p:spTree>
    <p:extLst>
      <p:ext uri="{BB962C8B-B14F-4D97-AF65-F5344CB8AC3E}">
        <p14:creationId xmlns:p14="http://schemas.microsoft.com/office/powerpoint/2010/main" val="14962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194"/>
            <a:ext cx="4453598" cy="370557"/>
          </a:xfrm>
          <a:noFill/>
          <a:ln>
            <a:noFill/>
          </a:ln>
        </p:spPr>
        <p:txBody>
          <a:bodyPr wrap="none" lIns="46263" tIns="46263" rIns="46263" bIns="46263" anchor="ctr">
            <a:spAutoFit/>
          </a:bodyPr>
          <a:lstStyle/>
          <a:p>
            <a:r>
              <a:rPr lang="zh-CN" altLang="zh-CN" sz="2000" b="1" dirty="0">
                <a:solidFill>
                  <a:schemeClr val="tx1">
                    <a:lumMod val="65000"/>
                    <a:lumOff val="35000"/>
                  </a:schemeClr>
                </a:solidFill>
                <a:latin typeface="微软雅黑" pitchFamily="34" charset="-122"/>
                <a:ea typeface="微软雅黑" pitchFamily="34" charset="-122"/>
                <a:cs typeface="Helvetica Light" charset="0"/>
              </a:rPr>
              <a:t>表达层面：明确用什么</a:t>
            </a:r>
            <a:r>
              <a:rPr lang="zh-CN" altLang="en-US" sz="2000" b="1" dirty="0">
                <a:solidFill>
                  <a:schemeClr val="tx1">
                    <a:lumMod val="65000"/>
                    <a:lumOff val="35000"/>
                  </a:schemeClr>
                </a:solidFill>
                <a:latin typeface="微软雅黑" pitchFamily="34" charset="-122"/>
                <a:ea typeface="微软雅黑" pitchFamily="34" charset="-122"/>
                <a:cs typeface="Helvetica Light" charset="0"/>
              </a:rPr>
              <a:t>方式</a:t>
            </a:r>
            <a:r>
              <a:rPr lang="zh-CN" altLang="zh-CN" sz="2000" b="1" dirty="0">
                <a:solidFill>
                  <a:schemeClr val="tx1">
                    <a:lumMod val="65000"/>
                    <a:lumOff val="35000"/>
                  </a:schemeClr>
                </a:solidFill>
                <a:latin typeface="微软雅黑" pitchFamily="34" charset="-122"/>
                <a:ea typeface="微软雅黑" pitchFamily="34" charset="-122"/>
                <a:cs typeface="Helvetica Light" charset="0"/>
              </a:rPr>
              <a:t>表达该内容</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grpSp>
        <p:nvGrpSpPr>
          <p:cNvPr id="28" name="组合 27"/>
          <p:cNvGrpSpPr/>
          <p:nvPr/>
        </p:nvGrpSpPr>
        <p:grpSpPr>
          <a:xfrm>
            <a:off x="2200434" y="1824186"/>
            <a:ext cx="7961018" cy="4003190"/>
            <a:chOff x="2200434" y="2475102"/>
            <a:chExt cx="7109635" cy="3575073"/>
          </a:xfrm>
        </p:grpSpPr>
        <p:sp>
          <p:nvSpPr>
            <p:cNvPr id="4" name="TextBox 193"/>
            <p:cNvSpPr>
              <a:spLocks noChangeArrowheads="1"/>
            </p:cNvSpPr>
            <p:nvPr/>
          </p:nvSpPr>
          <p:spPr bwMode="auto">
            <a:xfrm>
              <a:off x="2704948" y="5166698"/>
              <a:ext cx="1382726" cy="387386"/>
            </a:xfrm>
            <a:prstGeom prst="homePlate">
              <a:avLst>
                <a:gd name="adj" fmla="val 50029"/>
              </a:avLst>
            </a:prstGeom>
            <a:solidFill>
              <a:srgbClr val="E8314A"/>
            </a:solidFill>
            <a:ln w="9525">
              <a:noFill/>
              <a:miter lim="800000"/>
              <a:headEnd/>
              <a:tailEnd/>
            </a:ln>
          </p:spPr>
          <p:txBody>
            <a:bodyPr wrap="square" lIns="50822" tIns="108000" rIns="50822" bIns="108000">
              <a:spAutoFit/>
            </a:bodyPr>
            <a:lstStyle/>
            <a:p>
              <a:pPr algn="ctr"/>
              <a:endParaRPr lang="zh-CN" altLang="en-US" sz="1100" b="1" dirty="0">
                <a:solidFill>
                  <a:schemeClr val="bg1"/>
                </a:solidFill>
                <a:latin typeface="Microsoft YaHei" charset="0"/>
                <a:ea typeface="Microsoft YaHei" charset="0"/>
                <a:cs typeface="Microsoft YaHei" charset="0"/>
              </a:endParaRPr>
            </a:p>
          </p:txBody>
        </p:sp>
        <p:sp>
          <p:nvSpPr>
            <p:cNvPr id="6" name="TextBox 73"/>
            <p:cNvSpPr>
              <a:spLocks noChangeArrowheads="1"/>
            </p:cNvSpPr>
            <p:nvPr/>
          </p:nvSpPr>
          <p:spPr bwMode="auto">
            <a:xfrm>
              <a:off x="2342461" y="4442568"/>
              <a:ext cx="1682426" cy="387386"/>
            </a:xfrm>
            <a:prstGeom prst="homePlate">
              <a:avLst>
                <a:gd name="adj" fmla="val 50029"/>
              </a:avLst>
            </a:prstGeom>
            <a:solidFill>
              <a:srgbClr val="FF3F36"/>
            </a:solidFill>
            <a:ln w="9525">
              <a:noFill/>
              <a:miter lim="800000"/>
              <a:headEnd/>
              <a:tailEnd/>
            </a:ln>
          </p:spPr>
          <p:txBody>
            <a:bodyPr lIns="50822" tIns="108000" rIns="50822" bIns="108000">
              <a:spAutoFit/>
            </a:bodyPr>
            <a:lstStyle/>
            <a:p>
              <a:pPr algn="ctr"/>
              <a:r>
                <a:rPr lang="zh-CN" altLang="en-US" sz="1100" b="1" dirty="0">
                  <a:solidFill>
                    <a:schemeClr val="bg1"/>
                  </a:solidFill>
                  <a:latin typeface="Microsoft YaHei" charset="0"/>
                  <a:ea typeface="Microsoft YaHei" charset="0"/>
                  <a:cs typeface="Microsoft YaHei" charset="0"/>
                </a:rPr>
                <a:t>长期记忆易度</a:t>
              </a:r>
            </a:p>
          </p:txBody>
        </p:sp>
        <p:sp>
          <p:nvSpPr>
            <p:cNvPr id="7" name="TextBox 192"/>
            <p:cNvSpPr>
              <a:spLocks noChangeArrowheads="1"/>
            </p:cNvSpPr>
            <p:nvPr/>
          </p:nvSpPr>
          <p:spPr bwMode="auto">
            <a:xfrm>
              <a:off x="2342461" y="2989870"/>
              <a:ext cx="1682426" cy="387386"/>
            </a:xfrm>
            <a:prstGeom prst="homePlate">
              <a:avLst>
                <a:gd name="adj" fmla="val 50029"/>
              </a:avLst>
            </a:prstGeom>
            <a:solidFill>
              <a:srgbClr val="FF3F36"/>
            </a:solidFill>
            <a:ln w="9525">
              <a:noFill/>
              <a:miter lim="800000"/>
              <a:headEnd/>
              <a:tailEnd/>
            </a:ln>
          </p:spPr>
          <p:txBody>
            <a:bodyPr lIns="50822" tIns="108000" rIns="50822" bIns="108000">
              <a:spAutoFit/>
            </a:bodyPr>
            <a:lstStyle/>
            <a:p>
              <a:pPr algn="ctr"/>
              <a:r>
                <a:rPr lang="zh-CN" altLang="en-US" sz="1100" b="1" dirty="0">
                  <a:solidFill>
                    <a:schemeClr val="bg1"/>
                  </a:solidFill>
                  <a:latin typeface="Microsoft YaHei" charset="0"/>
                  <a:ea typeface="Microsoft YaHei" charset="0"/>
                  <a:cs typeface="Microsoft YaHei" charset="0"/>
                </a:rPr>
                <a:t>内容联想深度</a:t>
              </a:r>
            </a:p>
          </p:txBody>
        </p:sp>
        <p:sp>
          <p:nvSpPr>
            <p:cNvPr id="8" name="TextBox 193"/>
            <p:cNvSpPr>
              <a:spLocks noChangeArrowheads="1"/>
            </p:cNvSpPr>
            <p:nvPr/>
          </p:nvSpPr>
          <p:spPr bwMode="auto">
            <a:xfrm>
              <a:off x="2360588" y="5166698"/>
              <a:ext cx="1550069" cy="433553"/>
            </a:xfrm>
            <a:prstGeom prst="homePlate">
              <a:avLst>
                <a:gd name="adj" fmla="val 50029"/>
              </a:avLst>
            </a:prstGeom>
            <a:solidFill>
              <a:srgbClr val="E8314A"/>
            </a:solidFill>
            <a:ln w="9525">
              <a:solidFill>
                <a:schemeClr val="bg1"/>
              </a:solidFill>
              <a:miter lim="800000"/>
              <a:headEnd/>
              <a:tailEnd/>
            </a:ln>
          </p:spPr>
          <p:txBody>
            <a:bodyPr wrap="square" lIns="50822" tIns="108000" rIns="50822" bIns="108000">
              <a:spAutoFit/>
            </a:bodyPr>
            <a:lstStyle/>
            <a:p>
              <a:pPr algn="ctr"/>
              <a:r>
                <a:rPr lang="zh-CN" altLang="en-US" sz="1400" b="1" dirty="0" smtClean="0">
                  <a:solidFill>
                    <a:schemeClr val="bg1"/>
                  </a:solidFill>
                  <a:latin typeface="Microsoft YaHei" charset="0"/>
                  <a:ea typeface="Microsoft YaHei" charset="0"/>
                  <a:cs typeface="Microsoft YaHei" charset="0"/>
                </a:rPr>
                <a:t>长期记忆度</a:t>
              </a:r>
              <a:endParaRPr lang="zh-CN" altLang="en-US" sz="1400" b="1" dirty="0">
                <a:solidFill>
                  <a:schemeClr val="bg1"/>
                </a:solidFill>
                <a:latin typeface="Microsoft YaHei" charset="0"/>
                <a:ea typeface="Microsoft YaHei" charset="0"/>
                <a:cs typeface="Microsoft YaHei" charset="0"/>
              </a:endParaRPr>
            </a:p>
          </p:txBody>
        </p:sp>
        <p:sp>
          <p:nvSpPr>
            <p:cNvPr id="9" name="TextBox 194"/>
            <p:cNvSpPr>
              <a:spLocks noChangeArrowheads="1"/>
            </p:cNvSpPr>
            <p:nvPr/>
          </p:nvSpPr>
          <p:spPr bwMode="auto">
            <a:xfrm>
              <a:off x="2342461" y="3715419"/>
              <a:ext cx="1682426" cy="387386"/>
            </a:xfrm>
            <a:prstGeom prst="homePlate">
              <a:avLst>
                <a:gd name="adj" fmla="val 50029"/>
              </a:avLst>
            </a:prstGeom>
            <a:solidFill>
              <a:srgbClr val="E8314A"/>
            </a:solidFill>
            <a:ln w="9525">
              <a:noFill/>
              <a:miter lim="800000"/>
              <a:headEnd/>
              <a:tailEnd/>
            </a:ln>
          </p:spPr>
          <p:txBody>
            <a:bodyPr lIns="50822" tIns="108000" rIns="50822" bIns="108000">
              <a:spAutoFit/>
            </a:bodyPr>
            <a:lstStyle/>
            <a:p>
              <a:pPr algn="ctr"/>
              <a:r>
                <a:rPr lang="zh-CN" altLang="en-US" sz="1100" b="1" dirty="0">
                  <a:solidFill>
                    <a:schemeClr val="bg1"/>
                  </a:solidFill>
                  <a:latin typeface="Microsoft YaHei" charset="0"/>
                  <a:ea typeface="Microsoft YaHei" charset="0"/>
                  <a:cs typeface="Microsoft YaHei" charset="0"/>
                </a:rPr>
                <a:t>直击感受力度</a:t>
              </a:r>
            </a:p>
          </p:txBody>
        </p:sp>
        <p:sp>
          <p:nvSpPr>
            <p:cNvPr id="10" name="TextBox 204"/>
            <p:cNvSpPr txBox="1">
              <a:spLocks noChangeArrowheads="1"/>
            </p:cNvSpPr>
            <p:nvPr/>
          </p:nvSpPr>
          <p:spPr bwMode="auto">
            <a:xfrm>
              <a:off x="2200434" y="5783413"/>
              <a:ext cx="1814405" cy="266762"/>
            </a:xfrm>
            <a:prstGeom prst="rect">
              <a:avLst/>
            </a:prstGeom>
            <a:noFill/>
            <a:ln w="9525">
              <a:noFill/>
              <a:miter lim="800000"/>
              <a:headEnd/>
              <a:tailEnd/>
            </a:ln>
          </p:spPr>
          <p:txBody>
            <a:bodyPr lIns="50822" tIns="25411" rIns="50822" bIns="25411">
              <a:spAutoFit/>
            </a:bodyPr>
            <a:lstStyle/>
            <a:p>
              <a:pPr algn="ctr"/>
              <a:r>
                <a:rPr lang="zh-CN" altLang="en-US" sz="1400" b="1" dirty="0" smtClean="0">
                  <a:solidFill>
                    <a:schemeClr val="tx1">
                      <a:lumMod val="75000"/>
                      <a:lumOff val="25000"/>
                    </a:schemeClr>
                  </a:solidFill>
                  <a:latin typeface="Microsoft YaHei" charset="0"/>
                  <a:ea typeface="Microsoft YaHei" charset="0"/>
                  <a:cs typeface="Microsoft YaHei" charset="0"/>
                </a:rPr>
                <a:t>表达标准考量</a:t>
              </a:r>
              <a:endParaRPr lang="zh-CN" altLang="en-US" sz="1400" b="1" dirty="0">
                <a:solidFill>
                  <a:schemeClr val="tx1">
                    <a:lumMod val="75000"/>
                    <a:lumOff val="25000"/>
                  </a:schemeClr>
                </a:solidFill>
                <a:latin typeface="Microsoft YaHei" charset="0"/>
                <a:ea typeface="Microsoft YaHei" charset="0"/>
                <a:cs typeface="Microsoft YaHei" charset="0"/>
              </a:endParaRPr>
            </a:p>
          </p:txBody>
        </p:sp>
        <p:cxnSp>
          <p:nvCxnSpPr>
            <p:cNvPr id="11" name="直接连接符 84"/>
            <p:cNvCxnSpPr>
              <a:cxnSpLocks noChangeShapeType="1"/>
            </p:cNvCxnSpPr>
            <p:nvPr/>
          </p:nvCxnSpPr>
          <p:spPr bwMode="auto">
            <a:xfrm>
              <a:off x="4087674" y="2989870"/>
              <a:ext cx="0" cy="2581862"/>
            </a:xfrm>
            <a:prstGeom prst="line">
              <a:avLst/>
            </a:prstGeom>
            <a:noFill/>
            <a:ln w="38100" algn="ctr">
              <a:solidFill>
                <a:schemeClr val="bg2">
                  <a:lumMod val="75000"/>
                  <a:alpha val="61000"/>
                </a:schemeClr>
              </a:solidFill>
              <a:round/>
              <a:headEnd/>
              <a:tailEnd/>
            </a:ln>
          </p:spPr>
        </p:cxnSp>
        <p:sp>
          <p:nvSpPr>
            <p:cNvPr id="12" name="TextBox 113"/>
            <p:cNvSpPr txBox="1">
              <a:spLocks noChangeArrowheads="1"/>
            </p:cNvSpPr>
            <p:nvPr/>
          </p:nvSpPr>
          <p:spPr bwMode="auto">
            <a:xfrm>
              <a:off x="5024792" y="2982470"/>
              <a:ext cx="939235" cy="2593168"/>
            </a:xfrm>
            <a:prstGeom prst="rect">
              <a:avLst/>
            </a:prstGeom>
            <a:solidFill>
              <a:schemeClr val="bg1"/>
            </a:solidFill>
            <a:ln w="38100">
              <a:solidFill>
                <a:srgbClr val="E8314A"/>
              </a:solidFill>
              <a:miter lim="800000"/>
              <a:headEnd/>
              <a:tailEnd/>
            </a:ln>
          </p:spPr>
          <p:txBody>
            <a:bodyPr lIns="50822" tIns="25411" rIns="50822" bIns="25411">
              <a:spAutoFit/>
            </a:bodyPr>
            <a:lstStyle/>
            <a:p>
              <a:pPr marL="190572" indent="-190572" algn="ctr">
                <a:lnSpc>
                  <a:spcPct val="150000"/>
                </a:lnSpc>
                <a:buFont typeface="Wingdings" pitchFamily="2" charset="2"/>
                <a:buChar char="Ø"/>
              </a:pPr>
              <a:r>
                <a:rPr lang="zh-CN" altLang="en-US" sz="1600" b="1" dirty="0" smtClean="0">
                  <a:solidFill>
                    <a:srgbClr val="E8314A"/>
                  </a:solidFill>
                  <a:latin typeface="Microsoft YaHei" charset="0"/>
                  <a:ea typeface="Microsoft YaHei" charset="0"/>
                  <a:cs typeface="Microsoft YaHei" charset="0"/>
                </a:rPr>
                <a:t>网络</a:t>
              </a:r>
              <a:endParaRPr lang="en-US" altLang="zh-CN" sz="1600" b="1" dirty="0">
                <a:solidFill>
                  <a:srgbClr val="E8314A"/>
                </a:solidFill>
                <a:latin typeface="Microsoft YaHei" charset="0"/>
                <a:ea typeface="Microsoft YaHei" charset="0"/>
                <a:cs typeface="Microsoft YaHei" charset="0"/>
              </a:endParaRPr>
            </a:p>
            <a:p>
              <a:pPr marL="190572" indent="-190572" algn="ctr">
                <a:lnSpc>
                  <a:spcPct val="150000"/>
                </a:lnSpc>
                <a:buFont typeface="Wingdings" pitchFamily="2" charset="2"/>
                <a:buChar char="Ø"/>
              </a:pPr>
              <a:r>
                <a:rPr lang="zh-CN" altLang="en-US" sz="1600" b="1" dirty="0" smtClean="0">
                  <a:solidFill>
                    <a:srgbClr val="E8314A"/>
                  </a:solidFill>
                  <a:latin typeface="Microsoft YaHei" charset="0"/>
                  <a:ea typeface="Microsoft YaHei" charset="0"/>
                  <a:cs typeface="Microsoft YaHei" charset="0"/>
                </a:rPr>
                <a:t>线下</a:t>
              </a:r>
              <a:endParaRPr lang="en-US" altLang="zh-CN" sz="1600" b="1" dirty="0">
                <a:solidFill>
                  <a:srgbClr val="E8314A"/>
                </a:solidFill>
                <a:latin typeface="Microsoft YaHei" charset="0"/>
                <a:ea typeface="Microsoft YaHei" charset="0"/>
                <a:cs typeface="Microsoft YaHei" charset="0"/>
              </a:endParaRPr>
            </a:p>
            <a:p>
              <a:pPr marL="190572" indent="-190572" algn="ctr">
                <a:lnSpc>
                  <a:spcPct val="150000"/>
                </a:lnSpc>
                <a:buFont typeface="Wingdings" pitchFamily="2" charset="2"/>
                <a:buChar char="Ø"/>
              </a:pPr>
              <a:r>
                <a:rPr lang="en-US" altLang="zh-CN" sz="1600" b="1" dirty="0" smtClean="0">
                  <a:solidFill>
                    <a:srgbClr val="E8314A"/>
                  </a:solidFill>
                  <a:latin typeface="Microsoft YaHei" charset="0"/>
                  <a:ea typeface="Microsoft YaHei" charset="0"/>
                  <a:cs typeface="Microsoft YaHei" charset="0"/>
                </a:rPr>
                <a:t> </a:t>
              </a:r>
              <a:r>
                <a:rPr lang="zh-CN" altLang="en-US" sz="1600" b="1" dirty="0" smtClean="0">
                  <a:solidFill>
                    <a:srgbClr val="E8314A"/>
                  </a:solidFill>
                  <a:latin typeface="Microsoft YaHei" charset="0"/>
                  <a:ea typeface="Microsoft YaHei" charset="0"/>
                  <a:cs typeface="Microsoft YaHei" charset="0"/>
                </a:rPr>
                <a:t>户外</a:t>
              </a:r>
              <a:endParaRPr lang="en-US" altLang="zh-CN" sz="1600" b="1" dirty="0" smtClean="0">
                <a:solidFill>
                  <a:srgbClr val="E8314A"/>
                </a:solidFill>
                <a:latin typeface="Microsoft YaHei" charset="0"/>
                <a:ea typeface="Microsoft YaHei" charset="0"/>
                <a:cs typeface="Microsoft YaHei" charset="0"/>
              </a:endParaRPr>
            </a:p>
            <a:p>
              <a:pPr marL="190572" indent="-190572" algn="ctr">
                <a:lnSpc>
                  <a:spcPct val="150000"/>
                </a:lnSpc>
                <a:buFont typeface="Wingdings" pitchFamily="2" charset="2"/>
                <a:buChar char="Ø"/>
              </a:pPr>
              <a:r>
                <a:rPr lang="en-US" altLang="zh-CN" sz="1600" b="1" dirty="0" smtClean="0">
                  <a:solidFill>
                    <a:srgbClr val="E8314A"/>
                  </a:solidFill>
                  <a:latin typeface="Microsoft YaHei" charset="0"/>
                  <a:ea typeface="Microsoft YaHei" charset="0"/>
                  <a:cs typeface="Microsoft YaHei" charset="0"/>
                </a:rPr>
                <a:t> KOL</a:t>
              </a:r>
            </a:p>
            <a:p>
              <a:pPr marL="190572" indent="-190572" algn="ctr">
                <a:lnSpc>
                  <a:spcPct val="150000"/>
                </a:lnSpc>
                <a:buFont typeface="Wingdings" pitchFamily="2" charset="2"/>
                <a:buChar char="Ø"/>
              </a:pPr>
              <a:r>
                <a:rPr lang="en-US" altLang="zh-CN" sz="1600" b="1" dirty="0" smtClean="0">
                  <a:solidFill>
                    <a:srgbClr val="E8314A"/>
                  </a:solidFill>
                  <a:latin typeface="Microsoft YaHei" charset="0"/>
                  <a:ea typeface="Microsoft YaHei" charset="0"/>
                  <a:cs typeface="Microsoft YaHei" charset="0"/>
                </a:rPr>
                <a:t> </a:t>
              </a:r>
              <a:r>
                <a:rPr lang="zh-CN" altLang="en-US" sz="1600" b="1" dirty="0" smtClean="0">
                  <a:solidFill>
                    <a:srgbClr val="E8314A"/>
                  </a:solidFill>
                  <a:latin typeface="Microsoft YaHei" charset="0"/>
                  <a:ea typeface="Microsoft YaHei" charset="0"/>
                  <a:cs typeface="Microsoft YaHei" charset="0"/>
                </a:rPr>
                <a:t>电视</a:t>
              </a:r>
              <a:endParaRPr lang="en-US" altLang="zh-CN" sz="1600" b="1" dirty="0" smtClean="0">
                <a:solidFill>
                  <a:srgbClr val="E8314A"/>
                </a:solidFill>
                <a:latin typeface="Microsoft YaHei" charset="0"/>
                <a:ea typeface="Microsoft YaHei" charset="0"/>
                <a:cs typeface="Microsoft YaHei" charset="0"/>
              </a:endParaRPr>
            </a:p>
            <a:p>
              <a:pPr marL="190572" indent="-190572" algn="ctr">
                <a:lnSpc>
                  <a:spcPct val="150000"/>
                </a:lnSpc>
                <a:buFont typeface="Wingdings" pitchFamily="2" charset="2"/>
                <a:buChar char="Ø"/>
              </a:pPr>
              <a:r>
                <a:rPr lang="zh-CN" altLang="en-US" sz="1600" b="1" dirty="0" smtClean="0">
                  <a:solidFill>
                    <a:srgbClr val="E8314A"/>
                  </a:solidFill>
                  <a:latin typeface="Microsoft YaHei" charset="0"/>
                  <a:ea typeface="Microsoft YaHei" charset="0"/>
                  <a:cs typeface="Microsoft YaHei" charset="0"/>
                </a:rPr>
                <a:t>平面</a:t>
              </a:r>
              <a:endParaRPr lang="en-US" altLang="zh-CN" sz="1600" b="1" dirty="0" smtClean="0">
                <a:solidFill>
                  <a:srgbClr val="E8314A"/>
                </a:solidFill>
                <a:latin typeface="Microsoft YaHei" charset="0"/>
                <a:ea typeface="Microsoft YaHei" charset="0"/>
                <a:cs typeface="Microsoft YaHei" charset="0"/>
              </a:endParaRPr>
            </a:p>
            <a:p>
              <a:pPr marL="190572" indent="-190572" algn="ctr">
                <a:lnSpc>
                  <a:spcPct val="150000"/>
                </a:lnSpc>
                <a:buFont typeface="Wingdings" pitchFamily="2" charset="2"/>
                <a:buChar char="Ø"/>
              </a:pPr>
              <a:r>
                <a:rPr lang="en-US" altLang="zh-CN" sz="1600" b="1" dirty="0" smtClean="0">
                  <a:solidFill>
                    <a:srgbClr val="E8314A"/>
                  </a:solidFill>
                  <a:latin typeface="Microsoft YaHei" charset="0"/>
                  <a:ea typeface="Microsoft YaHei" charset="0"/>
                  <a:cs typeface="Microsoft YaHei" charset="0"/>
                </a:rPr>
                <a:t>……</a:t>
              </a:r>
            </a:p>
          </p:txBody>
        </p:sp>
        <p:grpSp>
          <p:nvGrpSpPr>
            <p:cNvPr id="13" name="组合 116"/>
            <p:cNvGrpSpPr>
              <a:grpSpLocks/>
            </p:cNvGrpSpPr>
            <p:nvPr/>
          </p:nvGrpSpPr>
          <p:grpSpPr bwMode="auto">
            <a:xfrm>
              <a:off x="7752523" y="3459938"/>
              <a:ext cx="1557546" cy="1542840"/>
              <a:chOff x="15465935" y="7198931"/>
              <a:chExt cx="1929472" cy="1529049"/>
            </a:xfrm>
          </p:grpSpPr>
          <p:sp>
            <p:nvSpPr>
              <p:cNvPr id="14" name="椭圆 114"/>
              <p:cNvSpPr>
                <a:spLocks noChangeArrowheads="1"/>
              </p:cNvSpPr>
              <p:nvPr/>
            </p:nvSpPr>
            <p:spPr bwMode="auto">
              <a:xfrm>
                <a:off x="15641055" y="7335770"/>
                <a:ext cx="1612547" cy="1277895"/>
              </a:xfrm>
              <a:prstGeom prst="ellipse">
                <a:avLst/>
              </a:prstGeom>
              <a:solidFill>
                <a:srgbClr val="FF3F36"/>
              </a:solidFill>
              <a:ln w="9525" algn="ctr">
                <a:solidFill>
                  <a:srgbClr val="FF5D38"/>
                </a:solidFill>
                <a:round/>
                <a:headEnd/>
                <a:tailEnd/>
              </a:ln>
            </p:spPr>
            <p:txBody>
              <a:bodyPr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sp>
            <p:nvSpPr>
              <p:cNvPr id="15" name="TextBox 115"/>
              <p:cNvSpPr txBox="1">
                <a:spLocks noChangeArrowheads="1"/>
              </p:cNvSpPr>
              <p:nvPr/>
            </p:nvSpPr>
            <p:spPr bwMode="auto">
              <a:xfrm>
                <a:off x="15903868" y="7791702"/>
                <a:ext cx="1086922" cy="366031"/>
              </a:xfrm>
              <a:prstGeom prst="rect">
                <a:avLst/>
              </a:prstGeom>
              <a:noFill/>
              <a:ln w="9525">
                <a:noFill/>
                <a:miter lim="800000"/>
                <a:headEnd/>
                <a:tailEnd/>
              </a:ln>
            </p:spPr>
            <p:txBody>
              <a:bodyPr>
                <a:spAutoFit/>
              </a:bodyPr>
              <a:lstStyle/>
              <a:p>
                <a:pPr algn="ctr"/>
                <a:r>
                  <a:rPr lang="zh-CN" altLang="en-US" sz="1800" b="1" dirty="0">
                    <a:solidFill>
                      <a:schemeClr val="bg1"/>
                    </a:solidFill>
                    <a:latin typeface="Microsoft YaHei" charset="0"/>
                    <a:ea typeface="Microsoft YaHei" charset="0"/>
                    <a:cs typeface="Microsoft YaHei" charset="0"/>
                  </a:rPr>
                  <a:t>传播</a:t>
                </a:r>
              </a:p>
            </p:txBody>
          </p:sp>
          <p:sp>
            <p:nvSpPr>
              <p:cNvPr id="16" name="椭圆 114"/>
              <p:cNvSpPr>
                <a:spLocks noChangeArrowheads="1"/>
              </p:cNvSpPr>
              <p:nvPr/>
            </p:nvSpPr>
            <p:spPr bwMode="auto">
              <a:xfrm>
                <a:off x="15465935" y="7198931"/>
                <a:ext cx="1929472" cy="1529049"/>
              </a:xfrm>
              <a:prstGeom prst="ellipse">
                <a:avLst/>
              </a:prstGeom>
              <a:noFill/>
              <a:ln w="9525" algn="ctr">
                <a:solidFill>
                  <a:srgbClr val="FF3F36"/>
                </a:solidFill>
                <a:prstDash val="dash"/>
                <a:round/>
                <a:headEnd/>
                <a:tailEnd/>
              </a:ln>
            </p:spPr>
            <p:txBody>
              <a:bodyPr anchor="ctr"/>
              <a:lstStyle/>
              <a:p>
                <a:pPr algn="ctr" eaLnBrk="1" hangingPunct="1">
                  <a:buFont typeface="Arial" charset="0"/>
                  <a:buNone/>
                </a:pPr>
                <a:endParaRPr lang="zh-CN" altLang="en-US" sz="1600" b="1" dirty="0">
                  <a:solidFill>
                    <a:schemeClr val="bg1"/>
                  </a:solidFill>
                  <a:latin typeface="Microsoft YaHei" charset="0"/>
                  <a:ea typeface="Microsoft YaHei" charset="0"/>
                  <a:cs typeface="Microsoft YaHei" charset="0"/>
                </a:endParaRPr>
              </a:p>
            </p:txBody>
          </p:sp>
        </p:grpSp>
        <p:sp>
          <p:nvSpPr>
            <p:cNvPr id="17" name="TextBox 117"/>
            <p:cNvSpPr txBox="1">
              <a:spLocks noChangeArrowheads="1"/>
            </p:cNvSpPr>
            <p:nvPr/>
          </p:nvSpPr>
          <p:spPr bwMode="auto">
            <a:xfrm>
              <a:off x="6105391" y="3848932"/>
              <a:ext cx="1082750" cy="789982"/>
            </a:xfrm>
            <a:prstGeom prst="rect">
              <a:avLst/>
            </a:prstGeom>
            <a:noFill/>
            <a:ln w="9525">
              <a:noFill/>
              <a:miter lim="800000"/>
              <a:headEnd/>
              <a:tailEnd/>
            </a:ln>
          </p:spPr>
          <p:txBody>
            <a:bodyPr lIns="50822" tIns="25411" rIns="50822" bIns="25411">
              <a:spAutoFit/>
            </a:bodyPr>
            <a:lstStyle/>
            <a:p>
              <a:r>
                <a:rPr lang="zh-CN" altLang="en-US" sz="1600" b="1" dirty="0" smtClean="0">
                  <a:solidFill>
                    <a:schemeClr val="tx1">
                      <a:lumMod val="75000"/>
                      <a:lumOff val="25000"/>
                    </a:schemeClr>
                  </a:solidFill>
                  <a:latin typeface="Microsoft YaHei" charset="0"/>
                  <a:ea typeface="Microsoft YaHei" charset="0"/>
                  <a:cs typeface="Microsoft YaHei" charset="0"/>
                </a:rPr>
                <a:t>场景</a:t>
              </a:r>
              <a:r>
                <a:rPr lang="en-US" altLang="zh-CN" sz="1600" b="1" dirty="0" smtClean="0">
                  <a:solidFill>
                    <a:schemeClr val="tx1">
                      <a:lumMod val="75000"/>
                      <a:lumOff val="25000"/>
                    </a:schemeClr>
                  </a:solidFill>
                  <a:latin typeface="Microsoft YaHei" charset="0"/>
                  <a:ea typeface="Microsoft YaHei" charset="0"/>
                  <a:cs typeface="Microsoft YaHei" charset="0"/>
                </a:rPr>
                <a:t>/</a:t>
              </a:r>
            </a:p>
            <a:p>
              <a:r>
                <a:rPr lang="zh-CN" altLang="en-US" sz="1600" b="1" dirty="0" smtClean="0">
                  <a:solidFill>
                    <a:schemeClr val="tx1">
                      <a:lumMod val="75000"/>
                      <a:lumOff val="25000"/>
                    </a:schemeClr>
                  </a:solidFill>
                  <a:latin typeface="Microsoft YaHei" charset="0"/>
                  <a:ea typeface="Microsoft YaHei" charset="0"/>
                  <a:cs typeface="Microsoft YaHei" charset="0"/>
                </a:rPr>
                <a:t>渠道</a:t>
              </a:r>
              <a:endParaRPr lang="en-US" altLang="zh-CN" sz="1600" b="1" dirty="0" smtClean="0">
                <a:solidFill>
                  <a:schemeClr val="tx1">
                    <a:lumMod val="75000"/>
                    <a:lumOff val="25000"/>
                  </a:schemeClr>
                </a:solidFill>
                <a:latin typeface="Microsoft YaHei" charset="0"/>
                <a:ea typeface="Microsoft YaHei" charset="0"/>
                <a:cs typeface="Microsoft YaHei" charset="0"/>
              </a:endParaRPr>
            </a:p>
            <a:p>
              <a:r>
                <a:rPr lang="zh-CN" altLang="en-US" sz="1600" b="1" dirty="0" smtClean="0">
                  <a:solidFill>
                    <a:schemeClr val="tx1">
                      <a:lumMod val="75000"/>
                      <a:lumOff val="25000"/>
                    </a:schemeClr>
                  </a:solidFill>
                  <a:latin typeface="Microsoft YaHei" charset="0"/>
                  <a:ea typeface="Microsoft YaHei" charset="0"/>
                  <a:cs typeface="Microsoft YaHei" charset="0"/>
                </a:rPr>
                <a:t>选择</a:t>
              </a:r>
              <a:endParaRPr lang="zh-CN" altLang="en-US" sz="1600" b="1" dirty="0">
                <a:solidFill>
                  <a:schemeClr val="tx1">
                    <a:lumMod val="75000"/>
                    <a:lumOff val="25000"/>
                  </a:schemeClr>
                </a:solidFill>
                <a:latin typeface="Microsoft YaHei" charset="0"/>
                <a:ea typeface="Microsoft YaHei" charset="0"/>
                <a:cs typeface="Microsoft YaHei" charset="0"/>
              </a:endParaRPr>
            </a:p>
          </p:txBody>
        </p:sp>
        <p:sp>
          <p:nvSpPr>
            <p:cNvPr id="18" name="燕尾形 17"/>
            <p:cNvSpPr/>
            <p:nvPr/>
          </p:nvSpPr>
          <p:spPr>
            <a:xfrm>
              <a:off x="4317805" y="3734300"/>
              <a:ext cx="632012" cy="1053955"/>
            </a:xfrm>
            <a:prstGeom prst="chevron">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charset="0"/>
                <a:ea typeface="Microsoft YaHei" charset="0"/>
                <a:cs typeface="Microsoft YaHei" charset="0"/>
              </a:endParaRPr>
            </a:p>
          </p:txBody>
        </p:sp>
        <p:sp>
          <p:nvSpPr>
            <p:cNvPr id="19" name="燕尾形 18"/>
            <p:cNvSpPr/>
            <p:nvPr/>
          </p:nvSpPr>
          <p:spPr>
            <a:xfrm>
              <a:off x="6827593" y="3734300"/>
              <a:ext cx="632012" cy="1053955"/>
            </a:xfrm>
            <a:prstGeom prst="chevron">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charset="0"/>
                <a:ea typeface="Microsoft YaHei" charset="0"/>
                <a:cs typeface="Microsoft YaHei" charset="0"/>
              </a:endParaRPr>
            </a:p>
          </p:txBody>
        </p:sp>
        <p:sp>
          <p:nvSpPr>
            <p:cNvPr id="20" name="TextBox 73"/>
            <p:cNvSpPr>
              <a:spLocks noChangeArrowheads="1"/>
            </p:cNvSpPr>
            <p:nvPr/>
          </p:nvSpPr>
          <p:spPr bwMode="auto">
            <a:xfrm>
              <a:off x="2326036" y="4442568"/>
              <a:ext cx="1523210" cy="433553"/>
            </a:xfrm>
            <a:prstGeom prst="homePlate">
              <a:avLst>
                <a:gd name="adj" fmla="val 50029"/>
              </a:avLst>
            </a:prstGeom>
            <a:solidFill>
              <a:srgbClr val="FF3F36"/>
            </a:solidFill>
            <a:ln w="9525">
              <a:solidFill>
                <a:schemeClr val="bg1"/>
              </a:solidFill>
              <a:miter lim="800000"/>
              <a:headEnd/>
              <a:tailEnd/>
            </a:ln>
          </p:spPr>
          <p:txBody>
            <a:bodyPr wrap="square" lIns="50822" tIns="108000" rIns="50822" bIns="108000">
              <a:spAutoFit/>
            </a:bodyPr>
            <a:lstStyle/>
            <a:p>
              <a:pPr algn="ctr"/>
              <a:r>
                <a:rPr lang="zh-CN" altLang="en-US" sz="1400" b="1" dirty="0" smtClean="0">
                  <a:solidFill>
                    <a:schemeClr val="bg1"/>
                  </a:solidFill>
                  <a:latin typeface="Microsoft YaHei" charset="0"/>
                  <a:ea typeface="Microsoft YaHei" charset="0"/>
                  <a:cs typeface="Microsoft YaHei" charset="0"/>
                </a:rPr>
                <a:t>有效传播度</a:t>
              </a:r>
              <a:endParaRPr lang="zh-CN" altLang="en-US" sz="1400" b="1" dirty="0">
                <a:solidFill>
                  <a:schemeClr val="bg1"/>
                </a:solidFill>
                <a:latin typeface="Microsoft YaHei" charset="0"/>
                <a:ea typeface="Microsoft YaHei" charset="0"/>
                <a:cs typeface="Microsoft YaHei" charset="0"/>
              </a:endParaRPr>
            </a:p>
          </p:txBody>
        </p:sp>
        <p:sp>
          <p:nvSpPr>
            <p:cNvPr id="21" name="TextBox 73"/>
            <p:cNvSpPr>
              <a:spLocks noChangeArrowheads="1"/>
            </p:cNvSpPr>
            <p:nvPr/>
          </p:nvSpPr>
          <p:spPr bwMode="auto">
            <a:xfrm>
              <a:off x="2342461" y="3714000"/>
              <a:ext cx="1488659" cy="433553"/>
            </a:xfrm>
            <a:prstGeom prst="homePlate">
              <a:avLst>
                <a:gd name="adj" fmla="val 50029"/>
              </a:avLst>
            </a:prstGeom>
            <a:solidFill>
              <a:srgbClr val="E8314A"/>
            </a:solidFill>
            <a:ln w="9525">
              <a:solidFill>
                <a:schemeClr val="bg1"/>
              </a:solidFill>
              <a:miter lim="800000"/>
              <a:headEnd/>
              <a:tailEnd/>
            </a:ln>
          </p:spPr>
          <p:txBody>
            <a:bodyPr wrap="square" lIns="50822" tIns="108000" rIns="50822" bIns="108000">
              <a:spAutoFit/>
            </a:bodyPr>
            <a:lstStyle/>
            <a:p>
              <a:pPr algn="ctr"/>
              <a:r>
                <a:rPr lang="zh-CN" altLang="en-US" sz="1400" b="1" dirty="0" smtClean="0">
                  <a:solidFill>
                    <a:schemeClr val="bg1"/>
                  </a:solidFill>
                  <a:latin typeface="Microsoft YaHei" charset="0"/>
                  <a:ea typeface="Microsoft YaHei" charset="0"/>
                  <a:cs typeface="Microsoft YaHei" charset="0"/>
                </a:rPr>
                <a:t>情感感染力</a:t>
              </a:r>
              <a:endParaRPr lang="zh-CN" altLang="en-US" sz="1400" b="1" dirty="0">
                <a:solidFill>
                  <a:schemeClr val="bg1"/>
                </a:solidFill>
                <a:latin typeface="Microsoft YaHei" charset="0"/>
                <a:ea typeface="Microsoft YaHei" charset="0"/>
                <a:cs typeface="Microsoft YaHei" charset="0"/>
              </a:endParaRPr>
            </a:p>
          </p:txBody>
        </p:sp>
        <p:sp>
          <p:nvSpPr>
            <p:cNvPr id="22" name="TextBox 192"/>
            <p:cNvSpPr>
              <a:spLocks noChangeArrowheads="1"/>
            </p:cNvSpPr>
            <p:nvPr/>
          </p:nvSpPr>
          <p:spPr bwMode="auto">
            <a:xfrm>
              <a:off x="2342461" y="2989870"/>
              <a:ext cx="1472152" cy="433553"/>
            </a:xfrm>
            <a:prstGeom prst="homePlate">
              <a:avLst>
                <a:gd name="adj" fmla="val 50029"/>
              </a:avLst>
            </a:prstGeom>
            <a:solidFill>
              <a:srgbClr val="FF3F36"/>
            </a:solidFill>
            <a:ln w="9525">
              <a:solidFill>
                <a:schemeClr val="bg1">
                  <a:alpha val="80000"/>
                </a:schemeClr>
              </a:solidFill>
              <a:miter lim="800000"/>
              <a:headEnd/>
              <a:tailEnd/>
            </a:ln>
          </p:spPr>
          <p:txBody>
            <a:bodyPr wrap="square" lIns="50822" tIns="108000" rIns="50822" bIns="108000">
              <a:spAutoFit/>
            </a:bodyPr>
            <a:lstStyle/>
            <a:p>
              <a:pPr algn="ctr"/>
              <a:r>
                <a:rPr lang="zh-CN" altLang="en-US" sz="1400" b="1" dirty="0" smtClean="0">
                  <a:solidFill>
                    <a:schemeClr val="bg1"/>
                  </a:solidFill>
                  <a:latin typeface="Microsoft YaHei" charset="0"/>
                  <a:ea typeface="Microsoft YaHei" charset="0"/>
                  <a:cs typeface="Microsoft YaHei" charset="0"/>
                </a:rPr>
                <a:t>品牌联想度</a:t>
              </a:r>
              <a:endParaRPr lang="zh-CN" altLang="en-US" sz="1400" b="1" dirty="0">
                <a:solidFill>
                  <a:schemeClr val="bg1"/>
                </a:solidFill>
                <a:latin typeface="Microsoft YaHei" charset="0"/>
                <a:ea typeface="Microsoft YaHei" charset="0"/>
                <a:cs typeface="Microsoft YaHei" charset="0"/>
              </a:endParaRPr>
            </a:p>
          </p:txBody>
        </p:sp>
        <p:sp>
          <p:nvSpPr>
            <p:cNvPr id="23" name="矩形 22"/>
            <p:cNvSpPr/>
            <p:nvPr/>
          </p:nvSpPr>
          <p:spPr>
            <a:xfrm>
              <a:off x="3692914" y="2475102"/>
              <a:ext cx="3927362" cy="461665"/>
            </a:xfrm>
            <a:prstGeom prst="rect">
              <a:avLst/>
            </a:prstGeom>
          </p:spPr>
          <p:txBody>
            <a:bodyPr wrap="square">
              <a:spAutoFit/>
            </a:bodyPr>
            <a:lstStyle/>
            <a:p>
              <a:pPr algn="ctr"/>
              <a:r>
                <a:rPr lang="zh-CN" altLang="en-US" sz="2400" b="1" dirty="0" smtClean="0">
                  <a:solidFill>
                    <a:srgbClr val="E8314A"/>
                  </a:solidFill>
                  <a:latin typeface="Microsoft YaHei" charset="0"/>
                  <a:ea typeface="Microsoft YaHei" charset="0"/>
                  <a:cs typeface="Microsoft YaHei" charset="0"/>
                </a:rPr>
                <a:t>表达层面</a:t>
              </a:r>
              <a:endParaRPr lang="zh-CN" altLang="en-US" sz="2400" b="1" dirty="0">
                <a:solidFill>
                  <a:srgbClr val="E8314A"/>
                </a:solidFill>
                <a:latin typeface="Microsoft YaHei" charset="0"/>
                <a:ea typeface="Microsoft YaHei" charset="0"/>
                <a:cs typeface="Microsoft YaHei" charset="0"/>
              </a:endParaRPr>
            </a:p>
          </p:txBody>
        </p:sp>
        <p:sp>
          <p:nvSpPr>
            <p:cNvPr id="27" name="TextBox 204"/>
            <p:cNvSpPr txBox="1">
              <a:spLocks noChangeArrowheads="1"/>
            </p:cNvSpPr>
            <p:nvPr/>
          </p:nvSpPr>
          <p:spPr bwMode="auto">
            <a:xfrm>
              <a:off x="4630748" y="5783413"/>
              <a:ext cx="1814405" cy="266762"/>
            </a:xfrm>
            <a:prstGeom prst="rect">
              <a:avLst/>
            </a:prstGeom>
            <a:noFill/>
            <a:ln w="9525">
              <a:noFill/>
              <a:miter lim="800000"/>
              <a:headEnd/>
              <a:tailEnd/>
            </a:ln>
          </p:spPr>
          <p:txBody>
            <a:bodyPr lIns="50822" tIns="25411" rIns="50822" bIns="25411">
              <a:spAutoFit/>
            </a:bodyPr>
            <a:lstStyle/>
            <a:p>
              <a:pPr algn="ctr"/>
              <a:r>
                <a:rPr lang="zh-CN" altLang="en-US" sz="1400" b="1" dirty="0" smtClean="0">
                  <a:solidFill>
                    <a:schemeClr val="tx1">
                      <a:lumMod val="75000"/>
                      <a:lumOff val="25000"/>
                    </a:schemeClr>
                  </a:solidFill>
                  <a:latin typeface="Microsoft YaHei" charset="0"/>
                  <a:ea typeface="Microsoft YaHei" charset="0"/>
                  <a:cs typeface="Microsoft YaHei" charset="0"/>
                </a:rPr>
                <a:t>传播环境分类</a:t>
              </a:r>
              <a:endParaRPr lang="zh-CN" altLang="en-US" sz="1400" b="1" dirty="0">
                <a:solidFill>
                  <a:schemeClr val="tx1">
                    <a:lumMod val="75000"/>
                    <a:lumOff val="25000"/>
                  </a:schemeClr>
                </a:solidFill>
                <a:latin typeface="Microsoft YaHei" charset="0"/>
                <a:ea typeface="Microsoft YaHei" charset="0"/>
                <a:cs typeface="Microsoft YaHei" charset="0"/>
              </a:endParaRPr>
            </a:p>
          </p:txBody>
        </p:sp>
      </p:grpSp>
      <p:grpSp>
        <p:nvGrpSpPr>
          <p:cNvPr id="24" name="组 27"/>
          <p:cNvGrpSpPr/>
          <p:nvPr/>
        </p:nvGrpSpPr>
        <p:grpSpPr>
          <a:xfrm>
            <a:off x="1392767" y="1774416"/>
            <a:ext cx="9147175" cy="4083956"/>
            <a:chOff x="0" y="1290097"/>
            <a:chExt cx="9147175" cy="3311570"/>
          </a:xfrm>
        </p:grpSpPr>
        <p:sp>
          <p:nvSpPr>
            <p:cNvPr id="25" name="矩形 24"/>
            <p:cNvSpPr/>
            <p:nvPr/>
          </p:nvSpPr>
          <p:spPr>
            <a:xfrm>
              <a:off x="0" y="1290097"/>
              <a:ext cx="9147175" cy="3311570"/>
            </a:xfrm>
            <a:prstGeom prst="rect">
              <a:avLst/>
            </a:prstGeom>
            <a:solidFill>
              <a:schemeClr val="tx1">
                <a:lumMod val="75000"/>
                <a:lumOff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26" name="矩形 25"/>
            <p:cNvSpPr/>
            <p:nvPr/>
          </p:nvSpPr>
          <p:spPr>
            <a:xfrm>
              <a:off x="1350642" y="2153287"/>
              <a:ext cx="6252158" cy="1569660"/>
            </a:xfrm>
            <a:prstGeom prst="rect">
              <a:avLst/>
            </a:prstGeom>
          </p:spPr>
          <p:txBody>
            <a:bodyPr wrap="square">
              <a:spAutoFit/>
            </a:bodyPr>
            <a:lstStyle/>
            <a:p>
              <a:pPr algn="ctr"/>
              <a:r>
                <a:rPr lang="zh-CN" altLang="en-US" sz="9600" b="1" dirty="0" smtClean="0">
                  <a:solidFill>
                    <a:srgbClr val="FF3F36"/>
                  </a:solidFill>
                  <a:latin typeface="Microsoft YaHei" charset="0"/>
                  <a:ea typeface="Microsoft YaHei" charset="0"/>
                  <a:cs typeface="Microsoft YaHei" charset="0"/>
                </a:rPr>
                <a:t>表达层面</a:t>
              </a:r>
              <a:endParaRPr lang="zh-CN" altLang="en-US" sz="9600" b="1" dirty="0">
                <a:solidFill>
                  <a:srgbClr val="FF3F36"/>
                </a:solidFill>
                <a:latin typeface="Microsoft YaHei" charset="0"/>
                <a:ea typeface="Microsoft YaHei" charset="0"/>
                <a:cs typeface="Microsoft YaHei" charset="0"/>
              </a:endParaRPr>
            </a:p>
          </p:txBody>
        </p:sp>
      </p:grpSp>
    </p:spTree>
    <p:extLst>
      <p:ext uri="{BB962C8B-B14F-4D97-AF65-F5344CB8AC3E}">
        <p14:creationId xmlns:p14="http://schemas.microsoft.com/office/powerpoint/2010/main" val="199275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6307864" y="3656799"/>
            <a:ext cx="3121231" cy="346662"/>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533"/>
              <a:t> </a:t>
            </a:r>
          </a:p>
        </p:txBody>
      </p:sp>
      <p:sp>
        <p:nvSpPr>
          <p:cNvPr id="121" name="矩形 120"/>
          <p:cNvSpPr/>
          <p:nvPr/>
        </p:nvSpPr>
        <p:spPr>
          <a:xfrm>
            <a:off x="6307864" y="4098401"/>
            <a:ext cx="3121231" cy="346662"/>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533"/>
              <a:t> </a:t>
            </a:r>
          </a:p>
        </p:txBody>
      </p:sp>
      <p:sp>
        <p:nvSpPr>
          <p:cNvPr id="122" name="矩形 121"/>
          <p:cNvSpPr/>
          <p:nvPr/>
        </p:nvSpPr>
        <p:spPr>
          <a:xfrm>
            <a:off x="6307864" y="4608679"/>
            <a:ext cx="3121231" cy="346662"/>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533"/>
              <a:t> </a:t>
            </a:r>
          </a:p>
        </p:txBody>
      </p:sp>
      <p:sp>
        <p:nvSpPr>
          <p:cNvPr id="123" name="矩形 122"/>
          <p:cNvSpPr/>
          <p:nvPr/>
        </p:nvSpPr>
        <p:spPr>
          <a:xfrm>
            <a:off x="6307864" y="5035960"/>
            <a:ext cx="3121231" cy="346662"/>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533"/>
              <a:t> </a:t>
            </a:r>
          </a:p>
        </p:txBody>
      </p:sp>
      <p:sp>
        <p:nvSpPr>
          <p:cNvPr id="118" name="矩形 117"/>
          <p:cNvSpPr/>
          <p:nvPr/>
        </p:nvSpPr>
        <p:spPr>
          <a:xfrm>
            <a:off x="6307864" y="3178321"/>
            <a:ext cx="3121231" cy="346662"/>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533"/>
              <a:t> </a:t>
            </a:r>
          </a:p>
        </p:txBody>
      </p:sp>
      <p:sp>
        <p:nvSpPr>
          <p:cNvPr id="117" name="矩形 116"/>
          <p:cNvSpPr/>
          <p:nvPr/>
        </p:nvSpPr>
        <p:spPr>
          <a:xfrm>
            <a:off x="6307864" y="2771668"/>
            <a:ext cx="3121231" cy="346662"/>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533"/>
              <a:t> </a:t>
            </a:r>
          </a:p>
        </p:txBody>
      </p:sp>
      <p:sp>
        <p:nvSpPr>
          <p:cNvPr id="6" name="矩形 5"/>
          <p:cNvSpPr/>
          <p:nvPr/>
        </p:nvSpPr>
        <p:spPr>
          <a:xfrm>
            <a:off x="6307864" y="2348678"/>
            <a:ext cx="3121231" cy="346662"/>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533"/>
              <a:t> </a:t>
            </a:r>
          </a:p>
        </p:txBody>
      </p:sp>
      <p:sp>
        <p:nvSpPr>
          <p:cNvPr id="47" name="标题 1"/>
          <p:cNvSpPr txBox="1">
            <a:spLocks/>
          </p:cNvSpPr>
          <p:nvPr/>
        </p:nvSpPr>
        <p:spPr>
          <a:xfrm>
            <a:off x="643122" y="834736"/>
            <a:ext cx="8044324" cy="370428"/>
          </a:xfrm>
          <a:prstGeom prst="rect">
            <a:avLst/>
          </a:prstGeom>
          <a:noFill/>
          <a:ln>
            <a:noFill/>
          </a:ln>
        </p:spPr>
        <p:txBody>
          <a:bodyPr wrap="none" lIns="46263" tIns="46263" rIns="46263" bIns="46263" anchor="ctr">
            <a:spAutoFit/>
          </a:bodyPr>
          <a:lstStyle>
            <a:lvl1pPr defTabSz="1218774">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品牌信息屋能帮我们解决什么问题？</a:t>
            </a:r>
            <a:r>
              <a:rPr lang="zh-CN" altLang="en-US" dirty="0" smtClean="0"/>
              <a:t>避免</a:t>
            </a:r>
            <a:r>
              <a:rPr lang="zh-CN" altLang="en-US" dirty="0"/>
              <a:t>品牌传播中最忌讳的本末倒置</a:t>
            </a:r>
          </a:p>
        </p:txBody>
      </p:sp>
      <p:sp>
        <p:nvSpPr>
          <p:cNvPr id="51" name="矩形 50"/>
          <p:cNvSpPr/>
          <p:nvPr/>
        </p:nvSpPr>
        <p:spPr>
          <a:xfrm>
            <a:off x="646440" y="1642625"/>
            <a:ext cx="8995658" cy="4631152"/>
          </a:xfrm>
          <a:prstGeom prst="rect">
            <a:avLst/>
          </a:prstGeom>
          <a:noFill/>
          <a:ln w="28575">
            <a:solidFill>
              <a:srgbClr val="E8314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b="1" dirty="0">
              <a:solidFill>
                <a:schemeClr val="tx1">
                  <a:lumMod val="75000"/>
                  <a:lumOff val="25000"/>
                </a:schemeClr>
              </a:solidFill>
              <a:latin typeface="Microsoft YaHei" charset="0"/>
              <a:ea typeface="Microsoft YaHei" charset="0"/>
              <a:cs typeface="Microsoft YaHei" charset="0"/>
            </a:endParaRPr>
          </a:p>
        </p:txBody>
      </p:sp>
      <p:sp>
        <p:nvSpPr>
          <p:cNvPr id="52" name="矩形 51"/>
          <p:cNvSpPr/>
          <p:nvPr/>
        </p:nvSpPr>
        <p:spPr>
          <a:xfrm>
            <a:off x="9914968" y="1656770"/>
            <a:ext cx="1792904" cy="4640133"/>
          </a:xfrm>
          <a:prstGeom prst="rect">
            <a:avLst/>
          </a:prstGeom>
          <a:noFill/>
          <a:ln w="28575">
            <a:solidFill>
              <a:srgbClr val="FF5D3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b="1" dirty="0">
              <a:solidFill>
                <a:schemeClr val="tx1">
                  <a:lumMod val="75000"/>
                  <a:lumOff val="25000"/>
                </a:schemeClr>
              </a:solidFill>
              <a:latin typeface="Microsoft YaHei" charset="0"/>
              <a:ea typeface="Microsoft YaHei" charset="0"/>
              <a:cs typeface="Microsoft YaHei" charset="0"/>
            </a:endParaRPr>
          </a:p>
        </p:txBody>
      </p:sp>
      <p:sp>
        <p:nvSpPr>
          <p:cNvPr id="68" name="圆角矩形 67"/>
          <p:cNvSpPr/>
          <p:nvPr/>
        </p:nvSpPr>
        <p:spPr>
          <a:xfrm>
            <a:off x="2960548" y="1875200"/>
            <a:ext cx="2931249" cy="4074445"/>
          </a:xfrm>
          <a:prstGeom prst="round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zh-CN" altLang="en-US" sz="1599" dirty="0">
              <a:latin typeface="Microsoft YaHei" charset="0"/>
              <a:ea typeface="Microsoft YaHei" charset="0"/>
              <a:cs typeface="Microsoft YaHei" charset="0"/>
            </a:endParaRPr>
          </a:p>
        </p:txBody>
      </p:sp>
      <p:cxnSp>
        <p:nvCxnSpPr>
          <p:cNvPr id="70" name="直接连接符 45"/>
          <p:cNvCxnSpPr/>
          <p:nvPr/>
        </p:nvCxnSpPr>
        <p:spPr>
          <a:xfrm>
            <a:off x="2960549" y="5503834"/>
            <a:ext cx="2926619"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直接连接符 47"/>
          <p:cNvCxnSpPr/>
          <p:nvPr/>
        </p:nvCxnSpPr>
        <p:spPr>
          <a:xfrm>
            <a:off x="2959237" y="2348677"/>
            <a:ext cx="2927932"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6" name="圆角矩形 75"/>
          <p:cNvSpPr/>
          <p:nvPr/>
        </p:nvSpPr>
        <p:spPr>
          <a:xfrm>
            <a:off x="756286" y="2887976"/>
            <a:ext cx="1692756" cy="592578"/>
          </a:xfrm>
          <a:prstGeom prst="round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99" b="1">
                <a:latin typeface="Microsoft YaHei" charset="0"/>
                <a:ea typeface="Microsoft YaHei" charset="0"/>
                <a:cs typeface="Microsoft YaHei" charset="0"/>
              </a:rPr>
              <a:t>品牌战略</a:t>
            </a:r>
            <a:endParaRPr lang="zh-CN" altLang="en-US" sz="2399" b="1" dirty="0">
              <a:latin typeface="Microsoft YaHei" charset="0"/>
              <a:ea typeface="Microsoft YaHei" charset="0"/>
              <a:cs typeface="Microsoft YaHei" charset="0"/>
            </a:endParaRPr>
          </a:p>
        </p:txBody>
      </p:sp>
      <p:sp>
        <p:nvSpPr>
          <p:cNvPr id="77" name="等腰三角形 60"/>
          <p:cNvSpPr/>
          <p:nvPr/>
        </p:nvSpPr>
        <p:spPr>
          <a:xfrm rot="5400000">
            <a:off x="1638253" y="3900386"/>
            <a:ext cx="2077737" cy="19340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533">
              <a:latin typeface="Microsoft YaHei" charset="0"/>
              <a:ea typeface="Microsoft YaHei" charset="0"/>
              <a:cs typeface="Microsoft YaHei" charset="0"/>
            </a:endParaRPr>
          </a:p>
        </p:txBody>
      </p:sp>
      <p:sp>
        <p:nvSpPr>
          <p:cNvPr id="85" name="圆角矩形 84"/>
          <p:cNvSpPr/>
          <p:nvPr/>
        </p:nvSpPr>
        <p:spPr>
          <a:xfrm>
            <a:off x="3615671" y="2809204"/>
            <a:ext cx="1910866" cy="3744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33" dirty="0">
                <a:latin typeface="Microsoft YaHei" charset="0"/>
                <a:ea typeface="Microsoft YaHei" charset="0"/>
                <a:cs typeface="Microsoft YaHei" charset="0"/>
              </a:rPr>
              <a:t>核心价值主张</a:t>
            </a:r>
          </a:p>
        </p:txBody>
      </p:sp>
      <p:sp>
        <p:nvSpPr>
          <p:cNvPr id="86" name="圆角矩形 85"/>
          <p:cNvSpPr/>
          <p:nvPr/>
        </p:nvSpPr>
        <p:spPr>
          <a:xfrm>
            <a:off x="3615671" y="4873797"/>
            <a:ext cx="2271498" cy="2167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33" dirty="0">
                <a:latin typeface="Microsoft YaHei" charset="0"/>
                <a:ea typeface="Microsoft YaHei" charset="0"/>
                <a:cs typeface="Microsoft YaHei" charset="0"/>
              </a:rPr>
              <a:t>品牌个性</a:t>
            </a:r>
            <a:r>
              <a:rPr lang="en-US" altLang="zh-CN" sz="2133" dirty="0">
                <a:latin typeface="Microsoft YaHei" charset="0"/>
                <a:ea typeface="Microsoft YaHei" charset="0"/>
                <a:cs typeface="Microsoft YaHei" charset="0"/>
              </a:rPr>
              <a:t>/</a:t>
            </a:r>
            <a:r>
              <a:rPr lang="zh-CN" altLang="en-US" sz="2133" dirty="0">
                <a:latin typeface="Microsoft YaHei" charset="0"/>
                <a:ea typeface="Microsoft YaHei" charset="0"/>
                <a:cs typeface="Microsoft YaHei" charset="0"/>
              </a:rPr>
              <a:t>调性</a:t>
            </a:r>
          </a:p>
        </p:txBody>
      </p:sp>
      <p:sp>
        <p:nvSpPr>
          <p:cNvPr id="87" name="圆角矩形 86"/>
          <p:cNvSpPr/>
          <p:nvPr/>
        </p:nvSpPr>
        <p:spPr>
          <a:xfrm>
            <a:off x="3659520" y="3805546"/>
            <a:ext cx="1772549" cy="4543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33">
                <a:latin typeface="Microsoft YaHei" charset="0"/>
                <a:ea typeface="Microsoft YaHei" charset="0"/>
                <a:cs typeface="Microsoft YaHei" charset="0"/>
              </a:rPr>
              <a:t>品牌价值观</a:t>
            </a:r>
            <a:endParaRPr lang="zh-CN" altLang="en-US" sz="2133" dirty="0">
              <a:latin typeface="Microsoft YaHei" charset="0"/>
              <a:ea typeface="Microsoft YaHei" charset="0"/>
              <a:cs typeface="Microsoft YaHei" charset="0"/>
            </a:endParaRPr>
          </a:p>
        </p:txBody>
      </p:sp>
      <p:sp>
        <p:nvSpPr>
          <p:cNvPr id="88" name="圆角矩形 87"/>
          <p:cNvSpPr/>
          <p:nvPr/>
        </p:nvSpPr>
        <p:spPr>
          <a:xfrm>
            <a:off x="13198133" y="2924590"/>
            <a:ext cx="1405698" cy="6457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66" dirty="0">
                <a:latin typeface="+mj-ea"/>
                <a:ea typeface="+mj-ea"/>
              </a:rPr>
              <a:t>接触点</a:t>
            </a:r>
          </a:p>
        </p:txBody>
      </p:sp>
      <p:sp>
        <p:nvSpPr>
          <p:cNvPr id="89" name="圆角矩形 88"/>
          <p:cNvSpPr/>
          <p:nvPr/>
        </p:nvSpPr>
        <p:spPr>
          <a:xfrm>
            <a:off x="13198133" y="3684788"/>
            <a:ext cx="1405698" cy="6457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66" dirty="0">
                <a:latin typeface="+mj-ea"/>
                <a:ea typeface="+mj-ea"/>
              </a:rPr>
              <a:t>视觉体系</a:t>
            </a:r>
          </a:p>
        </p:txBody>
      </p:sp>
      <p:sp>
        <p:nvSpPr>
          <p:cNvPr id="90" name="圆角矩形 89"/>
          <p:cNvSpPr/>
          <p:nvPr/>
        </p:nvSpPr>
        <p:spPr>
          <a:xfrm>
            <a:off x="13198133" y="4422489"/>
            <a:ext cx="1405698" cy="6457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66" dirty="0">
                <a:latin typeface="+mj-ea"/>
                <a:ea typeface="+mj-ea"/>
              </a:rPr>
              <a:t>内容体系</a:t>
            </a:r>
          </a:p>
        </p:txBody>
      </p:sp>
      <p:pic>
        <p:nvPicPr>
          <p:cNvPr id="92" name="图片 91"/>
          <p:cNvPicPr>
            <a:picLocks noChangeAspect="1"/>
          </p:cNvPicPr>
          <p:nvPr/>
        </p:nvPicPr>
        <p:blipFill>
          <a:blip r:embed="rId2"/>
          <a:stretch>
            <a:fillRect/>
          </a:stretch>
        </p:blipFill>
        <p:spPr>
          <a:xfrm>
            <a:off x="3190391" y="2852824"/>
            <a:ext cx="494763" cy="388527"/>
          </a:xfrm>
          <a:prstGeom prst="rect">
            <a:avLst/>
          </a:prstGeom>
        </p:spPr>
      </p:pic>
      <p:pic>
        <p:nvPicPr>
          <p:cNvPr id="93" name="图片 92"/>
          <p:cNvPicPr>
            <a:picLocks noChangeAspect="1"/>
          </p:cNvPicPr>
          <p:nvPr/>
        </p:nvPicPr>
        <p:blipFill>
          <a:blip r:embed="rId3"/>
          <a:stretch>
            <a:fillRect/>
          </a:stretch>
        </p:blipFill>
        <p:spPr>
          <a:xfrm>
            <a:off x="3250268" y="4780212"/>
            <a:ext cx="385576" cy="382586"/>
          </a:xfrm>
          <a:prstGeom prst="rect">
            <a:avLst/>
          </a:prstGeom>
        </p:spPr>
      </p:pic>
      <p:pic>
        <p:nvPicPr>
          <p:cNvPr id="94" name="图片 93"/>
          <p:cNvPicPr>
            <a:picLocks noChangeAspect="1"/>
          </p:cNvPicPr>
          <p:nvPr/>
        </p:nvPicPr>
        <p:blipFill>
          <a:blip r:embed="rId4"/>
          <a:stretch>
            <a:fillRect/>
          </a:stretch>
        </p:blipFill>
        <p:spPr>
          <a:xfrm>
            <a:off x="3192712" y="3804929"/>
            <a:ext cx="553405" cy="553405"/>
          </a:xfrm>
          <a:prstGeom prst="rect">
            <a:avLst/>
          </a:prstGeom>
        </p:spPr>
      </p:pic>
      <p:pic>
        <p:nvPicPr>
          <p:cNvPr id="95" name="图片 94"/>
          <p:cNvPicPr>
            <a:picLocks noChangeAspect="1"/>
          </p:cNvPicPr>
          <p:nvPr/>
        </p:nvPicPr>
        <p:blipFill>
          <a:blip r:embed="rId5"/>
          <a:stretch>
            <a:fillRect/>
          </a:stretch>
        </p:blipFill>
        <p:spPr>
          <a:xfrm>
            <a:off x="12551979" y="3006895"/>
            <a:ext cx="499798" cy="499798"/>
          </a:xfrm>
          <a:prstGeom prst="rect">
            <a:avLst/>
          </a:prstGeom>
        </p:spPr>
      </p:pic>
      <p:pic>
        <p:nvPicPr>
          <p:cNvPr id="96" name="图片 95"/>
          <p:cNvPicPr>
            <a:picLocks noChangeAspect="1"/>
          </p:cNvPicPr>
          <p:nvPr/>
        </p:nvPicPr>
        <p:blipFill>
          <a:blip r:embed="rId6"/>
          <a:stretch>
            <a:fillRect/>
          </a:stretch>
        </p:blipFill>
        <p:spPr>
          <a:xfrm>
            <a:off x="12437489" y="3638818"/>
            <a:ext cx="752746" cy="752746"/>
          </a:xfrm>
          <a:prstGeom prst="rect">
            <a:avLst/>
          </a:prstGeom>
        </p:spPr>
      </p:pic>
      <p:pic>
        <p:nvPicPr>
          <p:cNvPr id="97" name="图片 96"/>
          <p:cNvPicPr>
            <a:picLocks noChangeAspect="1"/>
          </p:cNvPicPr>
          <p:nvPr/>
        </p:nvPicPr>
        <p:blipFill>
          <a:blip r:embed="rId7"/>
          <a:stretch>
            <a:fillRect/>
          </a:stretch>
        </p:blipFill>
        <p:spPr>
          <a:xfrm>
            <a:off x="12638792" y="4476148"/>
            <a:ext cx="472527" cy="468865"/>
          </a:xfrm>
          <a:prstGeom prst="rect">
            <a:avLst/>
          </a:prstGeom>
        </p:spPr>
      </p:pic>
      <p:sp>
        <p:nvSpPr>
          <p:cNvPr id="53" name="圆角矩形 52"/>
          <p:cNvSpPr/>
          <p:nvPr/>
        </p:nvSpPr>
        <p:spPr>
          <a:xfrm>
            <a:off x="756285" y="4456197"/>
            <a:ext cx="1658703" cy="592578"/>
          </a:xfrm>
          <a:prstGeom prst="round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99" b="1" dirty="0">
                <a:latin typeface="Microsoft YaHei" charset="0"/>
                <a:ea typeface="Microsoft YaHei" charset="0"/>
                <a:cs typeface="Microsoft YaHei" charset="0"/>
              </a:rPr>
              <a:t>品牌定位</a:t>
            </a:r>
          </a:p>
        </p:txBody>
      </p:sp>
      <p:sp>
        <p:nvSpPr>
          <p:cNvPr id="2" name="燕尾形 1"/>
          <p:cNvSpPr/>
          <p:nvPr/>
        </p:nvSpPr>
        <p:spPr>
          <a:xfrm rot="5400000">
            <a:off x="1347862" y="3383567"/>
            <a:ext cx="502843" cy="830217"/>
          </a:xfrm>
          <a:prstGeom prst="chevron">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solidFill>
                <a:schemeClr val="tx1"/>
              </a:solidFill>
            </a:endParaRPr>
          </a:p>
        </p:txBody>
      </p:sp>
      <p:sp>
        <p:nvSpPr>
          <p:cNvPr id="54" name="燕尾形 53"/>
          <p:cNvSpPr/>
          <p:nvPr/>
        </p:nvSpPr>
        <p:spPr>
          <a:xfrm rot="5400000">
            <a:off x="1347862" y="3728815"/>
            <a:ext cx="502843" cy="830217"/>
          </a:xfrm>
          <a:prstGeom prst="chevron">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solidFill>
                <a:schemeClr val="tx1"/>
              </a:solidFill>
            </a:endParaRPr>
          </a:p>
        </p:txBody>
      </p:sp>
      <p:grpSp>
        <p:nvGrpSpPr>
          <p:cNvPr id="3" name="组 4"/>
          <p:cNvGrpSpPr/>
          <p:nvPr/>
        </p:nvGrpSpPr>
        <p:grpSpPr>
          <a:xfrm>
            <a:off x="5445168" y="2820919"/>
            <a:ext cx="810073" cy="376778"/>
            <a:chOff x="4105654" y="2220023"/>
            <a:chExt cx="607742" cy="282671"/>
          </a:xfrm>
        </p:grpSpPr>
        <p:sp>
          <p:nvSpPr>
            <p:cNvPr id="57" name="燕尾形 56"/>
            <p:cNvSpPr/>
            <p:nvPr/>
          </p:nvSpPr>
          <p:spPr>
            <a:xfrm>
              <a:off x="4288359" y="2220023"/>
              <a:ext cx="253951" cy="282671"/>
            </a:xfrm>
            <a:prstGeom prst="chevron">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solidFill>
                  <a:schemeClr val="tx1"/>
                </a:solidFill>
              </a:endParaRPr>
            </a:p>
          </p:txBody>
        </p:sp>
        <p:sp>
          <p:nvSpPr>
            <p:cNvPr id="61" name="燕尾形 60"/>
            <p:cNvSpPr/>
            <p:nvPr/>
          </p:nvSpPr>
          <p:spPr>
            <a:xfrm>
              <a:off x="4459445" y="2220023"/>
              <a:ext cx="253951" cy="282671"/>
            </a:xfrm>
            <a:prstGeom prst="chevron">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solidFill>
                  <a:schemeClr val="tx1"/>
                </a:solidFill>
              </a:endParaRPr>
            </a:p>
          </p:txBody>
        </p:sp>
        <p:sp>
          <p:nvSpPr>
            <p:cNvPr id="98" name="燕尾形 97"/>
            <p:cNvSpPr/>
            <p:nvPr/>
          </p:nvSpPr>
          <p:spPr>
            <a:xfrm>
              <a:off x="4105654" y="2220023"/>
              <a:ext cx="253951" cy="282671"/>
            </a:xfrm>
            <a:prstGeom prst="chevron">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solidFill>
                  <a:schemeClr val="tx1"/>
                </a:solidFill>
              </a:endParaRPr>
            </a:p>
          </p:txBody>
        </p:sp>
      </p:grpSp>
      <p:grpSp>
        <p:nvGrpSpPr>
          <p:cNvPr id="4" name="组 98"/>
          <p:cNvGrpSpPr/>
          <p:nvPr/>
        </p:nvGrpSpPr>
        <p:grpSpPr>
          <a:xfrm>
            <a:off x="5489017" y="3819899"/>
            <a:ext cx="810073" cy="376778"/>
            <a:chOff x="4105654" y="2220023"/>
            <a:chExt cx="607742" cy="282671"/>
          </a:xfrm>
        </p:grpSpPr>
        <p:sp>
          <p:nvSpPr>
            <p:cNvPr id="100" name="燕尾形 99"/>
            <p:cNvSpPr/>
            <p:nvPr/>
          </p:nvSpPr>
          <p:spPr>
            <a:xfrm>
              <a:off x="4288359" y="2220023"/>
              <a:ext cx="253951" cy="282671"/>
            </a:xfrm>
            <a:prstGeom prst="chevron">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solidFill>
                  <a:schemeClr val="tx1"/>
                </a:solidFill>
              </a:endParaRPr>
            </a:p>
          </p:txBody>
        </p:sp>
        <p:sp>
          <p:nvSpPr>
            <p:cNvPr id="101" name="燕尾形 100"/>
            <p:cNvSpPr/>
            <p:nvPr/>
          </p:nvSpPr>
          <p:spPr>
            <a:xfrm>
              <a:off x="4459445" y="2220023"/>
              <a:ext cx="253951" cy="282671"/>
            </a:xfrm>
            <a:prstGeom prst="chevron">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solidFill>
                  <a:schemeClr val="tx1"/>
                </a:solidFill>
              </a:endParaRPr>
            </a:p>
          </p:txBody>
        </p:sp>
        <p:sp>
          <p:nvSpPr>
            <p:cNvPr id="102" name="燕尾形 101"/>
            <p:cNvSpPr/>
            <p:nvPr/>
          </p:nvSpPr>
          <p:spPr>
            <a:xfrm>
              <a:off x="4105654" y="2220023"/>
              <a:ext cx="253951" cy="282671"/>
            </a:xfrm>
            <a:prstGeom prst="chevron">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solidFill>
                  <a:schemeClr val="tx1"/>
                </a:solidFill>
              </a:endParaRPr>
            </a:p>
          </p:txBody>
        </p:sp>
      </p:grpSp>
      <p:grpSp>
        <p:nvGrpSpPr>
          <p:cNvPr id="5" name="组 102"/>
          <p:cNvGrpSpPr/>
          <p:nvPr/>
        </p:nvGrpSpPr>
        <p:grpSpPr>
          <a:xfrm>
            <a:off x="5445168" y="4807309"/>
            <a:ext cx="810073" cy="376778"/>
            <a:chOff x="4105654" y="2220023"/>
            <a:chExt cx="607742" cy="282671"/>
          </a:xfrm>
        </p:grpSpPr>
        <p:sp>
          <p:nvSpPr>
            <p:cNvPr id="104" name="燕尾形 103"/>
            <p:cNvSpPr/>
            <p:nvPr/>
          </p:nvSpPr>
          <p:spPr>
            <a:xfrm>
              <a:off x="4288359" y="2220023"/>
              <a:ext cx="253951" cy="282671"/>
            </a:xfrm>
            <a:prstGeom prst="chevron">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solidFill>
                  <a:schemeClr val="tx1"/>
                </a:solidFill>
              </a:endParaRPr>
            </a:p>
          </p:txBody>
        </p:sp>
        <p:sp>
          <p:nvSpPr>
            <p:cNvPr id="105" name="燕尾形 104"/>
            <p:cNvSpPr/>
            <p:nvPr/>
          </p:nvSpPr>
          <p:spPr>
            <a:xfrm>
              <a:off x="4459445" y="2220023"/>
              <a:ext cx="253951" cy="282671"/>
            </a:xfrm>
            <a:prstGeom prst="chevron">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solidFill>
                  <a:schemeClr val="tx1"/>
                </a:solidFill>
              </a:endParaRPr>
            </a:p>
          </p:txBody>
        </p:sp>
        <p:sp>
          <p:nvSpPr>
            <p:cNvPr id="106" name="燕尾形 105"/>
            <p:cNvSpPr/>
            <p:nvPr/>
          </p:nvSpPr>
          <p:spPr>
            <a:xfrm>
              <a:off x="4105654" y="2220023"/>
              <a:ext cx="253951" cy="282671"/>
            </a:xfrm>
            <a:prstGeom prst="chevron">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solidFill>
                  <a:schemeClr val="tx1"/>
                </a:solidFill>
              </a:endParaRPr>
            </a:p>
          </p:txBody>
        </p:sp>
      </p:grpSp>
      <p:sp>
        <p:nvSpPr>
          <p:cNvPr id="107" name="TextBox 29"/>
          <p:cNvSpPr txBox="1"/>
          <p:nvPr/>
        </p:nvSpPr>
        <p:spPr>
          <a:xfrm>
            <a:off x="6219545" y="2228541"/>
            <a:ext cx="2725090" cy="1384418"/>
          </a:xfrm>
          <a:prstGeom prst="rect">
            <a:avLst/>
          </a:prstGeom>
          <a:noFill/>
        </p:spPr>
        <p:txBody>
          <a:bodyPr wrap="square" rtlCol="0">
            <a:spAutoFit/>
          </a:bodyPr>
          <a:lstStyle/>
          <a:p>
            <a:pPr>
              <a:lnSpc>
                <a:spcPct val="150000"/>
              </a:lnSpc>
            </a:pPr>
            <a:r>
              <a:rPr lang="zh-CN" altLang="en-US" sz="1866" b="1" dirty="0">
                <a:solidFill>
                  <a:schemeClr val="bg1"/>
                </a:solidFill>
                <a:latin typeface="微软雅黑" pitchFamily="34" charset="-122"/>
                <a:ea typeface="微软雅黑" pitchFamily="34" charset="-122"/>
              </a:rPr>
              <a:t>决定品牌价值卖点</a:t>
            </a:r>
          </a:p>
          <a:p>
            <a:pPr>
              <a:lnSpc>
                <a:spcPct val="150000"/>
              </a:lnSpc>
            </a:pPr>
            <a:r>
              <a:rPr lang="zh-CN" altLang="en-US" sz="1866" b="1" dirty="0">
                <a:solidFill>
                  <a:schemeClr val="bg1"/>
                </a:solidFill>
                <a:latin typeface="微软雅黑" pitchFamily="34" charset="-122"/>
                <a:ea typeface="微软雅黑" pitchFamily="34" charset="-122"/>
              </a:rPr>
              <a:t>决定品牌创意点</a:t>
            </a:r>
          </a:p>
          <a:p>
            <a:pPr>
              <a:lnSpc>
                <a:spcPct val="150000"/>
              </a:lnSpc>
            </a:pPr>
            <a:r>
              <a:rPr lang="zh-CN" altLang="en-US" sz="1866" b="1" dirty="0">
                <a:solidFill>
                  <a:schemeClr val="bg1"/>
                </a:solidFill>
                <a:latin typeface="微软雅黑" pitchFamily="34" charset="-122"/>
                <a:ea typeface="微软雅黑" pitchFamily="34" charset="-122"/>
              </a:rPr>
              <a:t>决定品牌受众</a:t>
            </a:r>
          </a:p>
        </p:txBody>
      </p:sp>
      <p:sp>
        <p:nvSpPr>
          <p:cNvPr id="108" name="TextBox 32"/>
          <p:cNvSpPr txBox="1"/>
          <p:nvPr/>
        </p:nvSpPr>
        <p:spPr>
          <a:xfrm>
            <a:off x="6219545" y="3552299"/>
            <a:ext cx="3429156" cy="953723"/>
          </a:xfrm>
          <a:prstGeom prst="rect">
            <a:avLst/>
          </a:prstGeom>
          <a:noFill/>
        </p:spPr>
        <p:txBody>
          <a:bodyPr wrap="square" rtlCol="0">
            <a:spAutoFit/>
          </a:bodyPr>
          <a:lstStyle/>
          <a:p>
            <a:pPr>
              <a:lnSpc>
                <a:spcPct val="150000"/>
              </a:lnSpc>
            </a:pPr>
            <a:r>
              <a:rPr lang="zh-CN" altLang="en-US" sz="1866" b="1" dirty="0">
                <a:solidFill>
                  <a:schemeClr val="bg1"/>
                </a:solidFill>
                <a:latin typeface="微软雅黑" pitchFamily="34" charset="-122"/>
                <a:ea typeface="微软雅黑" pitchFamily="34" charset="-122"/>
              </a:rPr>
              <a:t>决定品牌内容有所为有所不为</a:t>
            </a:r>
          </a:p>
          <a:p>
            <a:pPr>
              <a:lnSpc>
                <a:spcPct val="150000"/>
              </a:lnSpc>
            </a:pPr>
            <a:r>
              <a:rPr lang="zh-CN" altLang="en-US" sz="1866" b="1" dirty="0">
                <a:solidFill>
                  <a:schemeClr val="bg1"/>
                </a:solidFill>
                <a:latin typeface="微软雅黑" pitchFamily="34" charset="-122"/>
                <a:ea typeface="微软雅黑" pitchFamily="34" charset="-122"/>
              </a:rPr>
              <a:t>决定品牌内容传递感受</a:t>
            </a:r>
          </a:p>
        </p:txBody>
      </p:sp>
      <p:sp>
        <p:nvSpPr>
          <p:cNvPr id="109" name="TextBox 33"/>
          <p:cNvSpPr txBox="1"/>
          <p:nvPr/>
        </p:nvSpPr>
        <p:spPr>
          <a:xfrm>
            <a:off x="6219545" y="4489858"/>
            <a:ext cx="3429156" cy="953723"/>
          </a:xfrm>
          <a:prstGeom prst="rect">
            <a:avLst/>
          </a:prstGeom>
          <a:noFill/>
        </p:spPr>
        <p:txBody>
          <a:bodyPr wrap="square" rtlCol="0">
            <a:spAutoFit/>
          </a:bodyPr>
          <a:lstStyle/>
          <a:p>
            <a:pPr>
              <a:lnSpc>
                <a:spcPct val="150000"/>
              </a:lnSpc>
            </a:pPr>
            <a:r>
              <a:rPr lang="zh-CN" altLang="en-US" sz="1866" b="1" dirty="0">
                <a:solidFill>
                  <a:schemeClr val="bg1"/>
                </a:solidFill>
                <a:latin typeface="微软雅黑" pitchFamily="34" charset="-122"/>
                <a:ea typeface="微软雅黑" pitchFamily="34" charset="-122"/>
              </a:rPr>
              <a:t>决定品牌传播怎么表达</a:t>
            </a:r>
          </a:p>
          <a:p>
            <a:pPr>
              <a:lnSpc>
                <a:spcPct val="150000"/>
              </a:lnSpc>
            </a:pPr>
            <a:r>
              <a:rPr lang="zh-CN" altLang="en-US" sz="1866" b="1" dirty="0">
                <a:solidFill>
                  <a:schemeClr val="bg1"/>
                </a:solidFill>
                <a:latin typeface="微软雅黑" pitchFamily="34" charset="-122"/>
                <a:ea typeface="微软雅黑" pitchFamily="34" charset="-122"/>
              </a:rPr>
              <a:t>决定品牌传播适合何种形式</a:t>
            </a:r>
          </a:p>
        </p:txBody>
      </p:sp>
      <p:sp>
        <p:nvSpPr>
          <p:cNvPr id="110" name="圆角矩形 109"/>
          <p:cNvSpPr/>
          <p:nvPr/>
        </p:nvSpPr>
        <p:spPr>
          <a:xfrm>
            <a:off x="10072919" y="1811547"/>
            <a:ext cx="1338499" cy="576465"/>
          </a:xfrm>
          <a:prstGeom prst="roundRect">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b="1" dirty="0">
                <a:latin typeface="微软雅黑" pitchFamily="34" charset="-122"/>
                <a:ea typeface="微软雅黑" pitchFamily="34" charset="-122"/>
              </a:rPr>
              <a:t>说什么</a:t>
            </a:r>
          </a:p>
        </p:txBody>
      </p:sp>
      <p:sp>
        <p:nvSpPr>
          <p:cNvPr id="111" name="圆角矩形 110"/>
          <p:cNvSpPr/>
          <p:nvPr/>
        </p:nvSpPr>
        <p:spPr>
          <a:xfrm>
            <a:off x="10087971" y="2645799"/>
            <a:ext cx="1338499" cy="576465"/>
          </a:xfrm>
          <a:prstGeom prst="roundRect">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b="1" dirty="0">
                <a:latin typeface="微软雅黑" pitchFamily="34" charset="-122"/>
                <a:ea typeface="微软雅黑" pitchFamily="34" charset="-122"/>
              </a:rPr>
              <a:t>对谁说</a:t>
            </a:r>
          </a:p>
        </p:txBody>
      </p:sp>
      <p:sp>
        <p:nvSpPr>
          <p:cNvPr id="112" name="圆角矩形 111"/>
          <p:cNvSpPr/>
          <p:nvPr/>
        </p:nvSpPr>
        <p:spPr>
          <a:xfrm>
            <a:off x="10118077" y="3480051"/>
            <a:ext cx="1338499" cy="576465"/>
          </a:xfrm>
          <a:prstGeom prst="roundRect">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b="1" dirty="0">
                <a:latin typeface="微软雅黑" pitchFamily="34" charset="-122"/>
                <a:ea typeface="微软雅黑" pitchFamily="34" charset="-122"/>
              </a:rPr>
              <a:t>场景说</a:t>
            </a:r>
          </a:p>
        </p:txBody>
      </p:sp>
      <p:sp>
        <p:nvSpPr>
          <p:cNvPr id="113" name="圆角矩形 112"/>
          <p:cNvSpPr/>
          <p:nvPr/>
        </p:nvSpPr>
        <p:spPr>
          <a:xfrm>
            <a:off x="10126838" y="4314303"/>
            <a:ext cx="1338499" cy="576465"/>
          </a:xfrm>
          <a:prstGeom prst="roundRect">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b="1" dirty="0">
                <a:latin typeface="微软雅黑" pitchFamily="34" charset="-122"/>
                <a:ea typeface="微软雅黑" pitchFamily="34" charset="-122"/>
              </a:rPr>
              <a:t>怎么说</a:t>
            </a:r>
          </a:p>
        </p:txBody>
      </p:sp>
      <p:sp>
        <p:nvSpPr>
          <p:cNvPr id="114" name="圆角矩形 113"/>
          <p:cNvSpPr/>
          <p:nvPr/>
        </p:nvSpPr>
        <p:spPr>
          <a:xfrm>
            <a:off x="10145036" y="5148553"/>
            <a:ext cx="1338499" cy="576465"/>
          </a:xfrm>
          <a:prstGeom prst="roundRect">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b="1" dirty="0">
                <a:latin typeface="微软雅黑" pitchFamily="34" charset="-122"/>
                <a:ea typeface="微软雅黑" pitchFamily="34" charset="-122"/>
              </a:rPr>
              <a:t>在哪说</a:t>
            </a:r>
          </a:p>
        </p:txBody>
      </p:sp>
      <p:sp>
        <p:nvSpPr>
          <p:cNvPr id="11" name="矩形 10"/>
          <p:cNvSpPr/>
          <p:nvPr/>
        </p:nvSpPr>
        <p:spPr>
          <a:xfrm>
            <a:off x="1029675" y="6059972"/>
            <a:ext cx="1111922" cy="40057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533" b="1">
                <a:latin typeface="Microsoft YaHei" charset="0"/>
                <a:ea typeface="Microsoft YaHei" charset="0"/>
                <a:cs typeface="Microsoft YaHei" charset="0"/>
              </a:rPr>
              <a:t>战略</a:t>
            </a:r>
          </a:p>
        </p:txBody>
      </p:sp>
      <p:sp>
        <p:nvSpPr>
          <p:cNvPr id="124" name="矩形 123"/>
          <p:cNvSpPr/>
          <p:nvPr/>
        </p:nvSpPr>
        <p:spPr>
          <a:xfrm>
            <a:off x="3976076" y="6059972"/>
            <a:ext cx="1111922" cy="40057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533" b="1" dirty="0">
                <a:latin typeface="Microsoft YaHei" charset="0"/>
                <a:ea typeface="Microsoft YaHei" charset="0"/>
                <a:cs typeface="Microsoft YaHei" charset="0"/>
              </a:rPr>
              <a:t>感受</a:t>
            </a:r>
          </a:p>
        </p:txBody>
      </p:sp>
      <p:sp>
        <p:nvSpPr>
          <p:cNvPr id="125" name="矩形 124"/>
          <p:cNvSpPr/>
          <p:nvPr/>
        </p:nvSpPr>
        <p:spPr>
          <a:xfrm>
            <a:off x="7378161" y="6059972"/>
            <a:ext cx="1111922" cy="40057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533" b="1" dirty="0">
                <a:latin typeface="Microsoft YaHei" charset="0"/>
                <a:ea typeface="Microsoft YaHei" charset="0"/>
                <a:cs typeface="Microsoft YaHei" charset="0"/>
              </a:rPr>
              <a:t>内容</a:t>
            </a:r>
          </a:p>
        </p:txBody>
      </p:sp>
      <p:sp>
        <p:nvSpPr>
          <p:cNvPr id="126" name="矩形 125"/>
          <p:cNvSpPr/>
          <p:nvPr/>
        </p:nvSpPr>
        <p:spPr>
          <a:xfrm>
            <a:off x="10306016" y="6059972"/>
            <a:ext cx="1111922" cy="400574"/>
          </a:xfrm>
          <a:prstGeom prst="rect">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533" b="1" dirty="0">
                <a:latin typeface="Microsoft YaHei" charset="0"/>
                <a:ea typeface="Microsoft YaHei" charset="0"/>
                <a:cs typeface="Microsoft YaHei" charset="0"/>
              </a:rPr>
              <a:t>表达</a:t>
            </a:r>
          </a:p>
        </p:txBody>
      </p:sp>
      <p:grpSp>
        <p:nvGrpSpPr>
          <p:cNvPr id="7" name="组 11"/>
          <p:cNvGrpSpPr/>
          <p:nvPr/>
        </p:nvGrpSpPr>
        <p:grpSpPr>
          <a:xfrm>
            <a:off x="583549" y="1577669"/>
            <a:ext cx="1408063" cy="1128008"/>
            <a:chOff x="420693" y="1346191"/>
            <a:chExt cx="1056373" cy="846267"/>
          </a:xfrm>
        </p:grpSpPr>
        <p:sp>
          <p:nvSpPr>
            <p:cNvPr id="40" name="文档 39"/>
            <p:cNvSpPr/>
            <p:nvPr/>
          </p:nvSpPr>
          <p:spPr>
            <a:xfrm>
              <a:off x="465387" y="1346191"/>
              <a:ext cx="995117" cy="436003"/>
            </a:xfrm>
            <a:prstGeom prst="flowChartDocumen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99"/>
            </a:p>
          </p:txBody>
        </p:sp>
        <p:sp>
          <p:nvSpPr>
            <p:cNvPr id="41" name="文本框 40"/>
            <p:cNvSpPr txBox="1"/>
            <p:nvPr/>
          </p:nvSpPr>
          <p:spPr>
            <a:xfrm>
              <a:off x="465387" y="1394923"/>
              <a:ext cx="1011679" cy="253898"/>
            </a:xfrm>
            <a:prstGeom prst="rect">
              <a:avLst/>
            </a:prstGeom>
            <a:noFill/>
          </p:spPr>
          <p:txBody>
            <a:bodyPr wrap="square" rtlCol="0">
              <a:spAutoFit/>
            </a:bodyPr>
            <a:lstStyle/>
            <a:p>
              <a:r>
                <a:rPr kumimoji="1" lang="zh-CN" altLang="en-US" sz="1599" dirty="0">
                  <a:solidFill>
                    <a:schemeClr val="bg1"/>
                  </a:solidFill>
                  <a:latin typeface="Microsoft YaHei" charset="0"/>
                  <a:ea typeface="Microsoft YaHei" charset="0"/>
                  <a:cs typeface="Microsoft YaHei" charset="0"/>
                </a:rPr>
                <a:t>思创客原创</a:t>
              </a:r>
            </a:p>
          </p:txBody>
        </p:sp>
        <p:cxnSp>
          <p:nvCxnSpPr>
            <p:cNvPr id="42" name="直线连接符 41"/>
            <p:cNvCxnSpPr/>
            <p:nvPr/>
          </p:nvCxnSpPr>
          <p:spPr>
            <a:xfrm>
              <a:off x="465387" y="1346191"/>
              <a:ext cx="0" cy="815558"/>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flipV="1">
              <a:off x="420693" y="2146739"/>
              <a:ext cx="89387" cy="45719"/>
            </a:xfrm>
            <a:prstGeom prst="ellipse">
              <a:avLst/>
            </a:prstGeom>
            <a:solidFill>
              <a:srgbClr val="FF3F3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p>
          </p:txBody>
        </p:sp>
      </p:grpSp>
      <p:sp>
        <p:nvSpPr>
          <p:cNvPr id="127" name="等腰三角形 60"/>
          <p:cNvSpPr/>
          <p:nvPr/>
        </p:nvSpPr>
        <p:spPr>
          <a:xfrm rot="5400000">
            <a:off x="8744041" y="3900387"/>
            <a:ext cx="2077737" cy="19340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533">
              <a:latin typeface="Microsoft YaHei" charset="0"/>
              <a:ea typeface="Microsoft YaHei" charset="0"/>
              <a:cs typeface="Microsoft YaHei" charset="0"/>
            </a:endParaRPr>
          </a:p>
        </p:txBody>
      </p:sp>
    </p:spTree>
    <p:extLst>
      <p:ext uri="{BB962C8B-B14F-4D97-AF65-F5344CB8AC3E}">
        <p14:creationId xmlns:p14="http://schemas.microsoft.com/office/powerpoint/2010/main" val="19337709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753" y="856827"/>
            <a:ext cx="6505441" cy="370428"/>
          </a:xfrm>
          <a:prstGeom prst="rect">
            <a:avLst/>
          </a:prstGeom>
          <a:noFill/>
          <a:ln>
            <a:noFill/>
          </a:ln>
        </p:spPr>
        <p:txBody>
          <a:bodyPr wrap="none" lIns="46263" tIns="46263" rIns="46263" bIns="46263" anchor="ctr">
            <a:spAutoFit/>
          </a:bodyPr>
          <a:lstStyle>
            <a:defPPr>
              <a:defRPr lang="zh-CN"/>
            </a:defPPr>
            <a:lvl1pPr defTabSz="1218774">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a:t>让受众与品牌产生对话，才有可能实现品牌“活在心中”</a:t>
            </a:r>
          </a:p>
        </p:txBody>
      </p:sp>
      <p:sp>
        <p:nvSpPr>
          <p:cNvPr id="5" name="圆角矩形 4"/>
          <p:cNvSpPr/>
          <p:nvPr/>
        </p:nvSpPr>
        <p:spPr>
          <a:xfrm>
            <a:off x="1988358" y="3356211"/>
            <a:ext cx="1793412" cy="1058840"/>
          </a:xfrm>
          <a:prstGeom prst="round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2" b="1" dirty="0">
                <a:latin typeface="Microsoft YaHei" charset="0"/>
                <a:ea typeface="Microsoft YaHei" charset="0"/>
                <a:cs typeface="Microsoft YaHei" charset="0"/>
              </a:rPr>
              <a:t>品牌</a:t>
            </a:r>
          </a:p>
        </p:txBody>
      </p:sp>
      <p:sp>
        <p:nvSpPr>
          <p:cNvPr id="6" name="圆角矩形 5"/>
          <p:cNvSpPr/>
          <p:nvPr/>
        </p:nvSpPr>
        <p:spPr>
          <a:xfrm>
            <a:off x="7362791" y="3344965"/>
            <a:ext cx="1793412" cy="1058840"/>
          </a:xfrm>
          <a:prstGeom prst="round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2" b="1" dirty="0">
                <a:latin typeface="Microsoft YaHei" charset="0"/>
                <a:ea typeface="Microsoft YaHei" charset="0"/>
                <a:cs typeface="Microsoft YaHei" charset="0"/>
              </a:rPr>
              <a:t>受众</a:t>
            </a:r>
          </a:p>
        </p:txBody>
      </p:sp>
      <p:sp>
        <p:nvSpPr>
          <p:cNvPr id="7" name="圆角矩形 6"/>
          <p:cNvSpPr/>
          <p:nvPr/>
        </p:nvSpPr>
        <p:spPr>
          <a:xfrm>
            <a:off x="4863235" y="1942373"/>
            <a:ext cx="1190631" cy="351599"/>
          </a:xfrm>
          <a:prstGeom prst="round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价值</a:t>
            </a:r>
          </a:p>
        </p:txBody>
      </p:sp>
      <p:sp>
        <p:nvSpPr>
          <p:cNvPr id="8" name="圆角矩形 7"/>
          <p:cNvSpPr/>
          <p:nvPr/>
        </p:nvSpPr>
        <p:spPr>
          <a:xfrm>
            <a:off x="4863235" y="5545537"/>
            <a:ext cx="1190631" cy="351599"/>
          </a:xfrm>
          <a:prstGeom prst="round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对话</a:t>
            </a:r>
          </a:p>
        </p:txBody>
      </p:sp>
      <p:sp>
        <p:nvSpPr>
          <p:cNvPr id="9" name="圆角矩形 8"/>
          <p:cNvSpPr/>
          <p:nvPr/>
        </p:nvSpPr>
        <p:spPr>
          <a:xfrm>
            <a:off x="4863235" y="4470096"/>
            <a:ext cx="1190631" cy="351599"/>
          </a:xfrm>
          <a:prstGeom prst="round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行动</a:t>
            </a:r>
          </a:p>
        </p:txBody>
      </p:sp>
      <p:sp>
        <p:nvSpPr>
          <p:cNvPr id="10" name="圆角矩形 9"/>
          <p:cNvSpPr/>
          <p:nvPr/>
        </p:nvSpPr>
        <p:spPr>
          <a:xfrm>
            <a:off x="4863235" y="3018496"/>
            <a:ext cx="1190631" cy="351599"/>
          </a:xfrm>
          <a:prstGeom prst="round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情感</a:t>
            </a:r>
          </a:p>
        </p:txBody>
      </p:sp>
      <p:cxnSp>
        <p:nvCxnSpPr>
          <p:cNvPr id="16" name="直接箭头连接符 15"/>
          <p:cNvCxnSpPr/>
          <p:nvPr/>
        </p:nvCxnSpPr>
        <p:spPr>
          <a:xfrm rot="5400000" flipH="1" flipV="1">
            <a:off x="3510248" y="2565492"/>
            <a:ext cx="1624507" cy="1081465"/>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16200000" flipH="1">
            <a:off x="5978600" y="2369236"/>
            <a:ext cx="1459458" cy="1308925"/>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781771" y="3358686"/>
            <a:ext cx="1013027" cy="559794"/>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781769" y="3918479"/>
            <a:ext cx="1081466" cy="544017"/>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8" idx="1"/>
          </p:cNvCxnSpPr>
          <p:nvPr/>
        </p:nvCxnSpPr>
        <p:spPr>
          <a:xfrm>
            <a:off x="3781770" y="3918477"/>
            <a:ext cx="1081465" cy="1802860"/>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6053867" y="3194295"/>
            <a:ext cx="1308925" cy="559131"/>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3867" y="3753427"/>
            <a:ext cx="1308925" cy="709069"/>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rot="5400000" flipH="1" flipV="1">
            <a:off x="5636473" y="4170820"/>
            <a:ext cx="2143709" cy="1308925"/>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053866" y="2118173"/>
            <a:ext cx="4046926" cy="10157"/>
          </a:xfrm>
          <a:prstGeom prst="straightConnector1">
            <a:avLst/>
          </a:prstGeom>
          <a:ln w="19050">
            <a:solidFill>
              <a:schemeClr val="tx1">
                <a:lumMod val="75000"/>
                <a:lumOff val="25000"/>
              </a:schemeClr>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89368" y="1942369"/>
            <a:ext cx="1190631" cy="351599"/>
          </a:xfrm>
          <a:prstGeom prst="round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战略</a:t>
            </a:r>
          </a:p>
        </p:txBody>
      </p:sp>
      <p:cxnSp>
        <p:nvCxnSpPr>
          <p:cNvPr id="35" name="直接箭头连接符 34"/>
          <p:cNvCxnSpPr/>
          <p:nvPr/>
        </p:nvCxnSpPr>
        <p:spPr>
          <a:xfrm rot="10800000">
            <a:off x="1780001" y="2118171"/>
            <a:ext cx="3083236" cy="4"/>
          </a:xfrm>
          <a:prstGeom prst="straightConnector1">
            <a:avLst/>
          </a:prstGeom>
          <a:ln w="19050">
            <a:solidFill>
              <a:schemeClr val="tx1">
                <a:lumMod val="75000"/>
                <a:lumOff val="25000"/>
              </a:schemeClr>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589369" y="2988205"/>
            <a:ext cx="1190631" cy="351599"/>
          </a:xfrm>
          <a:prstGeom prst="round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感受</a:t>
            </a:r>
          </a:p>
        </p:txBody>
      </p:sp>
      <p:sp>
        <p:nvSpPr>
          <p:cNvPr id="37" name="圆角矩形 36"/>
          <p:cNvSpPr/>
          <p:nvPr/>
        </p:nvSpPr>
        <p:spPr>
          <a:xfrm>
            <a:off x="589368" y="4462495"/>
            <a:ext cx="1190631" cy="351599"/>
          </a:xfrm>
          <a:prstGeom prst="round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内容</a:t>
            </a:r>
          </a:p>
        </p:txBody>
      </p:sp>
      <p:sp>
        <p:nvSpPr>
          <p:cNvPr id="38" name="圆角矩形 37"/>
          <p:cNvSpPr/>
          <p:nvPr/>
        </p:nvSpPr>
        <p:spPr>
          <a:xfrm>
            <a:off x="589369" y="5721336"/>
            <a:ext cx="1190631" cy="351599"/>
          </a:xfrm>
          <a:prstGeom prst="round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表达</a:t>
            </a:r>
          </a:p>
        </p:txBody>
      </p:sp>
      <p:cxnSp>
        <p:nvCxnSpPr>
          <p:cNvPr id="39" name="直接箭头连接符 38"/>
          <p:cNvCxnSpPr>
            <a:stCxn id="10" idx="1"/>
            <a:endCxn id="36" idx="3"/>
          </p:cNvCxnSpPr>
          <p:nvPr/>
        </p:nvCxnSpPr>
        <p:spPr>
          <a:xfrm flipH="1" flipV="1">
            <a:off x="1780000" y="3164005"/>
            <a:ext cx="3083235" cy="30291"/>
          </a:xfrm>
          <a:prstGeom prst="straightConnector1">
            <a:avLst/>
          </a:prstGeom>
          <a:ln w="19050">
            <a:solidFill>
              <a:schemeClr val="tx1">
                <a:lumMod val="75000"/>
                <a:lumOff val="25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rot="10800000">
            <a:off x="1772526" y="4638291"/>
            <a:ext cx="3083236" cy="4"/>
          </a:xfrm>
          <a:prstGeom prst="straightConnector1">
            <a:avLst/>
          </a:prstGeom>
          <a:ln w="19050">
            <a:solidFill>
              <a:schemeClr val="tx1">
                <a:lumMod val="75000"/>
                <a:lumOff val="25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38" idx="3"/>
          </p:cNvCxnSpPr>
          <p:nvPr/>
        </p:nvCxnSpPr>
        <p:spPr>
          <a:xfrm flipH="1" flipV="1">
            <a:off x="1780000" y="5897136"/>
            <a:ext cx="3184805" cy="1"/>
          </a:xfrm>
          <a:prstGeom prst="straightConnector1">
            <a:avLst/>
          </a:prstGeom>
          <a:ln w="19050">
            <a:solidFill>
              <a:schemeClr val="tx1">
                <a:lumMod val="75000"/>
                <a:lumOff val="25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0" idx="3"/>
            <a:endCxn id="48" idx="1"/>
          </p:cNvCxnSpPr>
          <p:nvPr/>
        </p:nvCxnSpPr>
        <p:spPr>
          <a:xfrm>
            <a:off x="6053866" y="3194295"/>
            <a:ext cx="4046926" cy="10162"/>
          </a:xfrm>
          <a:prstGeom prst="straightConnector1">
            <a:avLst/>
          </a:prstGeom>
          <a:ln w="19050">
            <a:solidFill>
              <a:schemeClr val="tx1">
                <a:lumMod val="75000"/>
                <a:lumOff val="25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6053865" y="4638296"/>
            <a:ext cx="4046926" cy="10157"/>
          </a:xfrm>
          <a:prstGeom prst="straightConnector1">
            <a:avLst/>
          </a:prstGeom>
          <a:ln w="19050">
            <a:solidFill>
              <a:schemeClr val="tx1">
                <a:lumMod val="75000"/>
                <a:lumOff val="25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6053866" y="5897137"/>
            <a:ext cx="4046926" cy="10157"/>
          </a:xfrm>
          <a:prstGeom prst="straightConnector1">
            <a:avLst/>
          </a:prstGeom>
          <a:ln w="19050">
            <a:solidFill>
              <a:schemeClr val="tx1">
                <a:lumMod val="75000"/>
                <a:lumOff val="25000"/>
              </a:schemeClr>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10100792" y="5721332"/>
            <a:ext cx="1190631" cy="351599"/>
          </a:xfrm>
          <a:prstGeom prst="round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关注</a:t>
            </a:r>
          </a:p>
        </p:txBody>
      </p:sp>
      <p:sp>
        <p:nvSpPr>
          <p:cNvPr id="46" name="圆角矩形 45"/>
          <p:cNvSpPr/>
          <p:nvPr/>
        </p:nvSpPr>
        <p:spPr>
          <a:xfrm>
            <a:off x="10100791" y="4738086"/>
            <a:ext cx="1190631" cy="351599"/>
          </a:xfrm>
          <a:prstGeom prst="round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渴求</a:t>
            </a:r>
          </a:p>
        </p:txBody>
      </p:sp>
      <p:sp>
        <p:nvSpPr>
          <p:cNvPr id="47" name="圆角矩形 46"/>
          <p:cNvSpPr/>
          <p:nvPr/>
        </p:nvSpPr>
        <p:spPr>
          <a:xfrm>
            <a:off x="10100792" y="4187703"/>
            <a:ext cx="1190631" cy="351599"/>
          </a:xfrm>
          <a:prstGeom prst="round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购买</a:t>
            </a:r>
          </a:p>
        </p:txBody>
      </p:sp>
      <p:sp>
        <p:nvSpPr>
          <p:cNvPr id="48" name="圆角矩形 47"/>
          <p:cNvSpPr/>
          <p:nvPr/>
        </p:nvSpPr>
        <p:spPr>
          <a:xfrm>
            <a:off x="10100792" y="3028658"/>
            <a:ext cx="1190631" cy="351599"/>
          </a:xfrm>
          <a:prstGeom prst="round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偏好</a:t>
            </a:r>
          </a:p>
        </p:txBody>
      </p:sp>
      <p:sp>
        <p:nvSpPr>
          <p:cNvPr id="49" name="圆角矩形 48"/>
          <p:cNvSpPr/>
          <p:nvPr/>
        </p:nvSpPr>
        <p:spPr>
          <a:xfrm>
            <a:off x="10100792" y="1952530"/>
            <a:ext cx="1190631" cy="351599"/>
          </a:xfrm>
          <a:prstGeom prst="round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6" dirty="0">
                <a:latin typeface="Microsoft YaHei" charset="0"/>
                <a:ea typeface="Microsoft YaHei" charset="0"/>
                <a:cs typeface="Microsoft YaHei" charset="0"/>
              </a:rPr>
              <a:t>忠诚</a:t>
            </a:r>
          </a:p>
        </p:txBody>
      </p:sp>
      <p:sp>
        <p:nvSpPr>
          <p:cNvPr id="2" name="上箭头 1"/>
          <p:cNvSpPr/>
          <p:nvPr/>
        </p:nvSpPr>
        <p:spPr>
          <a:xfrm>
            <a:off x="5283113" y="2414931"/>
            <a:ext cx="350873" cy="450034"/>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p>
        </p:txBody>
      </p:sp>
      <p:sp>
        <p:nvSpPr>
          <p:cNvPr id="50" name="上箭头 49"/>
          <p:cNvSpPr/>
          <p:nvPr/>
        </p:nvSpPr>
        <p:spPr>
          <a:xfrm>
            <a:off x="5283113" y="3746253"/>
            <a:ext cx="350873" cy="450034"/>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p>
        </p:txBody>
      </p:sp>
      <p:sp>
        <p:nvSpPr>
          <p:cNvPr id="51" name="上箭头 50"/>
          <p:cNvSpPr/>
          <p:nvPr/>
        </p:nvSpPr>
        <p:spPr>
          <a:xfrm>
            <a:off x="5283113" y="4817557"/>
            <a:ext cx="350873" cy="450034"/>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p>
        </p:txBody>
      </p:sp>
    </p:spTree>
    <p:extLst>
      <p:ext uri="{BB962C8B-B14F-4D97-AF65-F5344CB8AC3E}">
        <p14:creationId xmlns:p14="http://schemas.microsoft.com/office/powerpoint/2010/main" val="18245969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84995" y="4556911"/>
            <a:ext cx="3675897" cy="341632"/>
          </a:xfrm>
          <a:prstGeom prst="rect">
            <a:avLst/>
          </a:prstGeom>
        </p:spPr>
        <p:txBody>
          <a:bodyPr wrap="square">
            <a:spAutoFit/>
          </a:bodyPr>
          <a:lstStyle/>
          <a:p>
            <a:pPr defTabSz="914347">
              <a:lnSpc>
                <a:spcPct val="90000"/>
              </a:lnSpc>
              <a:spcBef>
                <a:spcPts val="1000"/>
              </a:spcBef>
              <a:defRPr/>
            </a:pPr>
            <a:r>
              <a:rPr lang="zh-CN" altLang="en-US" sz="1800" dirty="0">
                <a:latin typeface="微软雅黑" pitchFamily="34" charset="-122"/>
                <a:ea typeface="微软雅黑" pitchFamily="34" charset="-122"/>
              </a:rPr>
              <a:t>配合市场动作的大型</a:t>
            </a:r>
            <a:r>
              <a:rPr lang="en-US" altLang="zh-CN" sz="1800" dirty="0">
                <a:latin typeface="微软雅黑" pitchFamily="34" charset="-122"/>
                <a:ea typeface="微软雅黑" pitchFamily="34" charset="-122"/>
              </a:rPr>
              <a:t>Campaign</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279" y="2426782"/>
            <a:ext cx="1525031" cy="1410653"/>
          </a:xfrm>
          <a:prstGeom prst="rect">
            <a:avLst/>
          </a:prstGeom>
        </p:spPr>
      </p:pic>
      <p:sp>
        <p:nvSpPr>
          <p:cNvPr id="6" name="内容占位符 2"/>
          <p:cNvSpPr txBox="1">
            <a:spLocks/>
          </p:cNvSpPr>
          <p:nvPr/>
        </p:nvSpPr>
        <p:spPr>
          <a:xfrm>
            <a:off x="1484860" y="4556911"/>
            <a:ext cx="2696185" cy="341632"/>
          </a:xfrm>
          <a:prstGeom prst="rect">
            <a:avLst/>
          </a:prstGeom>
        </p:spPr>
        <p:txBody>
          <a:bodyPr wrap="square">
            <a:spAutoFit/>
          </a:bodyPr>
          <a:lstStyle>
            <a:defPPr>
              <a:defRPr lang="zh-CN"/>
            </a:defPPr>
            <a:lvl1pPr lvl="0" defTabSz="685983">
              <a:lnSpc>
                <a:spcPct val="90000"/>
              </a:lnSpc>
              <a:spcBef>
                <a:spcPts val="750"/>
              </a:spcBef>
              <a:defRPr sz="1400">
                <a:latin typeface="微软雅黑" pitchFamily="34" charset="-122"/>
                <a:ea typeface="微软雅黑" pitchFamily="34" charset="-122"/>
              </a:defRPr>
            </a:lvl1pPr>
          </a:lstStyle>
          <a:p>
            <a:r>
              <a:rPr lang="zh-CN" altLang="en-US" sz="1800" dirty="0"/>
              <a:t>年度</a:t>
            </a:r>
            <a:r>
              <a:rPr lang="en-US" altLang="zh-CN" sz="1800" dirty="0"/>
              <a:t>/</a:t>
            </a:r>
            <a:r>
              <a:rPr lang="zh-CN" altLang="en-US" sz="1800" dirty="0"/>
              <a:t>季度</a:t>
            </a:r>
            <a:r>
              <a:rPr lang="en-US" altLang="zh-CN" sz="1800" dirty="0"/>
              <a:t>/</a:t>
            </a:r>
            <a:r>
              <a:rPr lang="zh-CN" altLang="en-US" sz="1800" dirty="0"/>
              <a:t>月度规划</a:t>
            </a:r>
            <a:endParaRPr lang="en-US" altLang="zh-CN" sz="18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964" y="2426782"/>
            <a:ext cx="1525031" cy="1525031"/>
          </a:xfrm>
          <a:prstGeom prst="rect">
            <a:avLst/>
          </a:prstGeom>
        </p:spPr>
      </p:pic>
      <p:sp>
        <p:nvSpPr>
          <p:cNvPr id="7" name="矩形 6"/>
          <p:cNvSpPr/>
          <p:nvPr/>
        </p:nvSpPr>
        <p:spPr>
          <a:xfrm>
            <a:off x="8277874" y="4556911"/>
            <a:ext cx="3089095" cy="341632"/>
          </a:xfrm>
          <a:prstGeom prst="rect">
            <a:avLst/>
          </a:prstGeom>
        </p:spPr>
        <p:txBody>
          <a:bodyPr wrap="square">
            <a:spAutoFit/>
          </a:bodyPr>
          <a:lstStyle/>
          <a:p>
            <a:pPr defTabSz="914347">
              <a:lnSpc>
                <a:spcPct val="90000"/>
              </a:lnSpc>
              <a:spcBef>
                <a:spcPts val="1000"/>
              </a:spcBef>
              <a:defRPr/>
            </a:pPr>
            <a:r>
              <a:rPr lang="zh-CN" altLang="en-US" sz="1800" dirty="0">
                <a:latin typeface="微软雅黑" pitchFamily="34" charset="-122"/>
                <a:ea typeface="微软雅黑" pitchFamily="34" charset="-122"/>
              </a:rPr>
              <a:t>品牌建设</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升级</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重塑后</a:t>
            </a:r>
            <a:endParaRPr lang="en-US" altLang="zh-CN" sz="1800" dirty="0">
              <a:latin typeface="微软雅黑" pitchFamily="34" charset="-122"/>
              <a:ea typeface="微软雅黑"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946" y="2426782"/>
            <a:ext cx="1525031" cy="1525031"/>
          </a:xfrm>
          <a:prstGeom prst="rect">
            <a:avLst/>
          </a:prstGeom>
        </p:spPr>
      </p:pic>
      <p:sp>
        <p:nvSpPr>
          <p:cNvPr id="12" name="标题 2"/>
          <p:cNvSpPr>
            <a:spLocks noGrp="1"/>
          </p:cNvSpPr>
          <p:nvPr>
            <p:ph type="title"/>
          </p:nvPr>
        </p:nvSpPr>
        <p:spPr>
          <a:xfrm>
            <a:off x="643907" y="962258"/>
            <a:ext cx="2914715" cy="370428"/>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品牌信息屋要如何使用？</a:t>
            </a:r>
          </a:p>
        </p:txBody>
      </p:sp>
    </p:spTree>
    <p:extLst>
      <p:ext uri="{BB962C8B-B14F-4D97-AF65-F5344CB8AC3E}">
        <p14:creationId xmlns:p14="http://schemas.microsoft.com/office/powerpoint/2010/main" val="6660662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152860" y="2585383"/>
            <a:ext cx="6138561" cy="2628474"/>
          </a:xfrm>
          <a:prstGeom prst="roundRect">
            <a:avLst/>
          </a:prstGeom>
          <a:noFill/>
          <a:ln w="28575">
            <a:solidFill>
              <a:srgbClr val="E8314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a:p>
        </p:txBody>
      </p:sp>
      <p:sp>
        <p:nvSpPr>
          <p:cNvPr id="2" name="文本框 1"/>
          <p:cNvSpPr txBox="1"/>
          <p:nvPr/>
        </p:nvSpPr>
        <p:spPr>
          <a:xfrm>
            <a:off x="5867321" y="2678371"/>
            <a:ext cx="5446443" cy="2400657"/>
          </a:xfrm>
          <a:prstGeom prst="rect">
            <a:avLst/>
          </a:prstGeom>
          <a:noFill/>
        </p:spPr>
        <p:txBody>
          <a:bodyPr wrap="square" rtlCol="0">
            <a:spAutoFit/>
          </a:bodyPr>
          <a:lstStyle/>
          <a:p>
            <a:pPr>
              <a:lnSpc>
                <a:spcPct val="250000"/>
              </a:lnSpc>
            </a:pPr>
            <a:r>
              <a:rPr lang="zh-CN" altLang="en-US" sz="2000" dirty="0">
                <a:solidFill>
                  <a:schemeClr val="tx1">
                    <a:lumMod val="75000"/>
                    <a:lumOff val="25000"/>
                  </a:schemeClr>
                </a:solidFill>
                <a:latin typeface="微软雅黑" pitchFamily="34" charset="-122"/>
                <a:ea typeface="微软雅黑" pitchFamily="34" charset="-122"/>
              </a:rPr>
              <a:t>遵循品牌定位，不偏离主题</a:t>
            </a:r>
            <a:endParaRPr lang="en-US" altLang="zh-CN" sz="2000" dirty="0">
              <a:solidFill>
                <a:schemeClr val="tx1">
                  <a:lumMod val="75000"/>
                  <a:lumOff val="25000"/>
                </a:schemeClr>
              </a:solidFill>
              <a:latin typeface="微软雅黑" pitchFamily="34" charset="-122"/>
              <a:ea typeface="微软雅黑" pitchFamily="34" charset="-122"/>
            </a:endParaRPr>
          </a:p>
          <a:p>
            <a:pPr>
              <a:lnSpc>
                <a:spcPct val="250000"/>
              </a:lnSpc>
            </a:pPr>
            <a:r>
              <a:rPr lang="zh-CN" altLang="en-US" sz="2000" dirty="0">
                <a:solidFill>
                  <a:schemeClr val="tx1">
                    <a:lumMod val="75000"/>
                    <a:lumOff val="25000"/>
                  </a:schemeClr>
                </a:solidFill>
                <a:latin typeface="微软雅黑" pitchFamily="34" charset="-122"/>
                <a:ea typeface="微软雅黑" pitchFamily="34" charset="-122"/>
              </a:rPr>
              <a:t>清晰传播路径，让工作更有序</a:t>
            </a:r>
            <a:endParaRPr lang="en-US" altLang="zh-CN" sz="2000" dirty="0">
              <a:solidFill>
                <a:schemeClr val="tx1">
                  <a:lumMod val="75000"/>
                  <a:lumOff val="25000"/>
                </a:schemeClr>
              </a:solidFill>
              <a:latin typeface="微软雅黑" pitchFamily="34" charset="-122"/>
              <a:ea typeface="微软雅黑" pitchFamily="34" charset="-122"/>
            </a:endParaRPr>
          </a:p>
          <a:p>
            <a:pPr>
              <a:lnSpc>
                <a:spcPct val="250000"/>
              </a:lnSpc>
            </a:pPr>
            <a:r>
              <a:rPr lang="zh-CN" altLang="en-US" sz="2000" dirty="0">
                <a:solidFill>
                  <a:schemeClr val="tx1">
                    <a:lumMod val="75000"/>
                    <a:lumOff val="25000"/>
                  </a:schemeClr>
                </a:solidFill>
                <a:latin typeface="微软雅黑" pitchFamily="34" charset="-122"/>
                <a:ea typeface="微软雅黑" pitchFamily="34" charset="-122"/>
              </a:rPr>
              <a:t>明确传播内容，信息和渠道，形成一体化效果</a:t>
            </a:r>
            <a:endParaRPr lang="en-US" altLang="zh-CN" sz="2000" dirty="0">
              <a:solidFill>
                <a:schemeClr val="tx1">
                  <a:lumMod val="75000"/>
                  <a:lumOff val="2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014" y="2358727"/>
            <a:ext cx="5032681" cy="3023784"/>
          </a:xfrm>
          <a:prstGeom prst="rect">
            <a:avLst/>
          </a:prstGeom>
        </p:spPr>
      </p:pic>
      <p:sp>
        <p:nvSpPr>
          <p:cNvPr id="6" name="标题 2"/>
          <p:cNvSpPr>
            <a:spLocks noGrp="1"/>
          </p:cNvSpPr>
          <p:nvPr>
            <p:ph type="title"/>
          </p:nvPr>
        </p:nvSpPr>
        <p:spPr>
          <a:xfrm>
            <a:off x="643907" y="962258"/>
            <a:ext cx="3427676" cy="370428"/>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品牌信息屋能带来什么结果？</a:t>
            </a:r>
          </a:p>
        </p:txBody>
      </p:sp>
    </p:spTree>
    <p:extLst>
      <p:ext uri="{BB962C8B-B14F-4D97-AF65-F5344CB8AC3E}">
        <p14:creationId xmlns:p14="http://schemas.microsoft.com/office/powerpoint/2010/main" val="18906787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937744" y="2266252"/>
            <a:ext cx="10318102" cy="3562987"/>
          </a:xfrm>
          <a:prstGeom prst="roundRect">
            <a:avLst/>
          </a:prstGeom>
          <a:noFill/>
          <a:ln>
            <a:solidFill>
              <a:srgbClr val="E8314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p>
        </p:txBody>
      </p:sp>
      <p:sp>
        <p:nvSpPr>
          <p:cNvPr id="5" name="矩形 4"/>
          <p:cNvSpPr/>
          <p:nvPr/>
        </p:nvSpPr>
        <p:spPr>
          <a:xfrm>
            <a:off x="1293954" y="3104187"/>
            <a:ext cx="9706575" cy="2061718"/>
          </a:xfrm>
          <a:prstGeom prst="rect">
            <a:avLst/>
          </a:prstGeom>
        </p:spPr>
        <p:txBody>
          <a:bodyPr wrap="square">
            <a:spAutoFit/>
          </a:bodyPr>
          <a:lstStyle/>
          <a:p>
            <a:r>
              <a:rPr lang="ja-JP" altLang="en-US" sz="2133" dirty="0">
                <a:solidFill>
                  <a:srgbClr val="000000"/>
                </a:solidFill>
                <a:latin typeface="Microsoft YaHei" charset="0"/>
                <a:ea typeface="Microsoft YaHei" charset="0"/>
                <a:cs typeface="Microsoft YaHei" charset="0"/>
              </a:rPr>
              <a:t>他们彼此之间和谐共融，但是</a:t>
            </a:r>
            <a:r>
              <a:rPr lang="zh-CN" altLang="en-US" sz="2133" b="1" dirty="0">
                <a:solidFill>
                  <a:srgbClr val="E8314A"/>
                </a:solidFill>
                <a:latin typeface="Microsoft YaHei" charset="0"/>
                <a:ea typeface="Microsoft YaHei" charset="0"/>
                <a:cs typeface="Microsoft YaHei" charset="0"/>
              </a:rPr>
              <a:t>无需</a:t>
            </a:r>
            <a:r>
              <a:rPr lang="ja-JP" altLang="en-US" sz="2133" b="1" dirty="0">
                <a:solidFill>
                  <a:srgbClr val="E8314A"/>
                </a:solidFill>
                <a:latin typeface="Microsoft YaHei" charset="0"/>
                <a:ea typeface="Microsoft YaHei" charset="0"/>
                <a:cs typeface="Microsoft YaHei" charset="0"/>
              </a:rPr>
              <a:t>每次都运用所有属性，每种属性使用的多少也不尽相同。</a:t>
            </a:r>
            <a:endParaRPr lang="en-US" altLang="ja-JP" sz="2133" b="1" dirty="0">
              <a:solidFill>
                <a:srgbClr val="E8314A"/>
              </a:solidFill>
              <a:latin typeface="Microsoft YaHei" charset="0"/>
              <a:ea typeface="Microsoft YaHei" charset="0"/>
              <a:cs typeface="Microsoft YaHei" charset="0"/>
            </a:endParaRPr>
          </a:p>
          <a:p>
            <a:endParaRPr lang="en-US" altLang="ja-JP" sz="2133" b="1" dirty="0">
              <a:solidFill>
                <a:srgbClr val="000000"/>
              </a:solidFill>
              <a:latin typeface="Microsoft YaHei" charset="0"/>
              <a:ea typeface="Microsoft YaHei" charset="0"/>
              <a:cs typeface="Microsoft YaHei" charset="0"/>
            </a:endParaRPr>
          </a:p>
          <a:p>
            <a:r>
              <a:rPr lang="ja-JP" altLang="en-US" sz="2133" dirty="0">
                <a:solidFill>
                  <a:srgbClr val="000000"/>
                </a:solidFill>
                <a:latin typeface="Microsoft YaHei" charset="0"/>
                <a:ea typeface="Microsoft YaHei" charset="0"/>
                <a:cs typeface="Microsoft YaHei" charset="0"/>
              </a:rPr>
              <a:t>根据沟通的内容以及目标受众来选择使用哪些属性，以及每种属性使用的多少。</a:t>
            </a:r>
            <a:endParaRPr lang="en-US" altLang="ja-JP" sz="2133" dirty="0">
              <a:solidFill>
                <a:srgbClr val="000000"/>
              </a:solidFill>
              <a:latin typeface="Microsoft YaHei" charset="0"/>
              <a:ea typeface="Microsoft YaHei" charset="0"/>
              <a:cs typeface="Microsoft YaHei" charset="0"/>
            </a:endParaRPr>
          </a:p>
          <a:p>
            <a:pPr marL="304701" indent="-304701"/>
            <a:endParaRPr lang="en-US" altLang="ja-JP" sz="2133" dirty="0">
              <a:solidFill>
                <a:srgbClr val="000000"/>
              </a:solidFill>
              <a:latin typeface="Microsoft YaHei" charset="0"/>
              <a:ea typeface="Microsoft YaHei" charset="0"/>
              <a:cs typeface="Microsoft YaHei" charset="0"/>
            </a:endParaRPr>
          </a:p>
          <a:p>
            <a:r>
              <a:rPr lang="ja-JP" altLang="en-US" sz="2133" dirty="0">
                <a:solidFill>
                  <a:srgbClr val="000000"/>
                </a:solidFill>
                <a:latin typeface="Microsoft YaHei" charset="0"/>
                <a:ea typeface="Microsoft YaHei" charset="0"/>
                <a:cs typeface="Microsoft YaHei" charset="0"/>
              </a:rPr>
              <a:t>各种属性将组合成特定的</a:t>
            </a:r>
            <a:r>
              <a:rPr lang="en-US" altLang="ja-JP" sz="2133" dirty="0">
                <a:solidFill>
                  <a:srgbClr val="000000"/>
                </a:solidFill>
                <a:latin typeface="Microsoft YaHei" charset="0"/>
                <a:ea typeface="Microsoft YaHei" charset="0"/>
                <a:cs typeface="Microsoft YaHei" charset="0"/>
              </a:rPr>
              <a:t>“</a:t>
            </a:r>
            <a:r>
              <a:rPr lang="ja-JP" altLang="en-US" sz="2133" dirty="0">
                <a:solidFill>
                  <a:srgbClr val="000000"/>
                </a:solidFill>
                <a:latin typeface="Microsoft YaHei" charset="0"/>
                <a:ea typeface="Microsoft YaHei" charset="0"/>
                <a:cs typeface="Microsoft YaHei" charset="0"/>
              </a:rPr>
              <a:t>混音效果</a:t>
            </a:r>
            <a:r>
              <a:rPr lang="en-US" altLang="ja-JP" sz="2133" dirty="0">
                <a:solidFill>
                  <a:srgbClr val="000000"/>
                </a:solidFill>
                <a:latin typeface="Microsoft YaHei" charset="0"/>
                <a:ea typeface="Microsoft YaHei" charset="0"/>
                <a:cs typeface="Microsoft YaHei" charset="0"/>
              </a:rPr>
              <a:t>”</a:t>
            </a:r>
            <a:r>
              <a:rPr lang="ja-JP" altLang="en-US" sz="2133" dirty="0">
                <a:solidFill>
                  <a:srgbClr val="000000"/>
                </a:solidFill>
                <a:latin typeface="Microsoft YaHei" charset="0"/>
                <a:ea typeface="Microsoft YaHei" charset="0"/>
                <a:cs typeface="Microsoft YaHei" charset="0"/>
              </a:rPr>
              <a:t>，用来与特定的受众进行沟通。</a:t>
            </a:r>
            <a:endParaRPr lang="zh-CN" altLang="en-US" sz="2133" dirty="0">
              <a:solidFill>
                <a:srgbClr val="000000"/>
              </a:solidFill>
              <a:latin typeface="Microsoft YaHei" charset="0"/>
              <a:ea typeface="Microsoft YaHei" charset="0"/>
              <a:cs typeface="Microsoft YaHei" charset="0"/>
            </a:endParaRPr>
          </a:p>
        </p:txBody>
      </p:sp>
      <p:sp>
        <p:nvSpPr>
          <p:cNvPr id="6" name="矩形 5"/>
          <p:cNvSpPr/>
          <p:nvPr/>
        </p:nvSpPr>
        <p:spPr>
          <a:xfrm>
            <a:off x="1293955" y="1917030"/>
            <a:ext cx="3677122" cy="573387"/>
          </a:xfrm>
          <a:prstGeom prst="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533" dirty="0"/>
          </a:p>
        </p:txBody>
      </p:sp>
      <p:sp>
        <p:nvSpPr>
          <p:cNvPr id="2" name="矩形 1"/>
          <p:cNvSpPr/>
          <p:nvPr/>
        </p:nvSpPr>
        <p:spPr>
          <a:xfrm>
            <a:off x="1293954" y="1969453"/>
            <a:ext cx="3867564" cy="461537"/>
          </a:xfrm>
          <a:prstGeom prst="rect">
            <a:avLst/>
          </a:prstGeom>
        </p:spPr>
        <p:txBody>
          <a:bodyPr wrap="square">
            <a:spAutoFit/>
          </a:bodyPr>
          <a:lstStyle/>
          <a:p>
            <a:pPr marL="304701" indent="-304701"/>
            <a:r>
              <a:rPr lang="zh-CN" altLang="en-US" sz="2399" b="1" dirty="0">
                <a:solidFill>
                  <a:schemeClr val="bg1"/>
                </a:solidFill>
                <a:latin typeface="Microsoft YaHei" charset="0"/>
                <a:ea typeface="Microsoft YaHei" charset="0"/>
                <a:cs typeface="Microsoft YaHei" charset="0"/>
              </a:rPr>
              <a:t>对定位和属性的</a:t>
            </a:r>
            <a:r>
              <a:rPr lang="zh-CN" altLang="en-US" sz="2399" b="1">
                <a:solidFill>
                  <a:schemeClr val="bg1"/>
                </a:solidFill>
                <a:latin typeface="Microsoft YaHei" charset="0"/>
                <a:ea typeface="Microsoft YaHei" charset="0"/>
                <a:cs typeface="Microsoft YaHei" charset="0"/>
              </a:rPr>
              <a:t>使用法则</a:t>
            </a:r>
            <a:endParaRPr lang="en-US" altLang="ja-JP" sz="2399" b="1" dirty="0">
              <a:solidFill>
                <a:schemeClr val="bg1"/>
              </a:solidFill>
              <a:latin typeface="Microsoft YaHei" charset="0"/>
              <a:ea typeface="Microsoft YaHei" charset="0"/>
              <a:cs typeface="Microsoft YaHei" charset="0"/>
            </a:endParaRPr>
          </a:p>
        </p:txBody>
      </p:sp>
      <p:sp>
        <p:nvSpPr>
          <p:cNvPr id="8" name="标题 2"/>
          <p:cNvSpPr txBox="1">
            <a:spLocks/>
          </p:cNvSpPr>
          <p:nvPr/>
        </p:nvSpPr>
        <p:spPr>
          <a:xfrm>
            <a:off x="643907" y="962258"/>
            <a:ext cx="5992480" cy="370428"/>
          </a:xfrm>
          <a:prstGeom prst="rect">
            <a:avLst/>
          </a:prstGeom>
          <a:noFill/>
          <a:ln>
            <a:noFill/>
          </a:ln>
        </p:spPr>
        <p:txBody>
          <a:bodyPr wrap="none" lIns="46263" tIns="46263" rIns="46263" bIns="46263" anchor="ctr">
            <a:spAutoFit/>
          </a:bodyPr>
          <a:lstStyle>
            <a:lvl1pPr algn="l" defTabSz="914186"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品牌信息屋的成功，离不开对品牌定位和属性的把握</a:t>
            </a:r>
          </a:p>
        </p:txBody>
      </p:sp>
    </p:spTree>
    <p:extLst>
      <p:ext uri="{BB962C8B-B14F-4D97-AF65-F5344CB8AC3E}">
        <p14:creationId xmlns:p14="http://schemas.microsoft.com/office/powerpoint/2010/main" val="13417805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7972" y="2979870"/>
            <a:ext cx="7469085" cy="604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47" tIns="45710" rIns="60947" bIns="45710">
            <a:spAutoFit/>
          </a:bodyPr>
          <a:lstStyle/>
          <a:p>
            <a:pPr algn="ctr">
              <a:lnSpc>
                <a:spcPct val="90000"/>
              </a:lnSpc>
              <a:spcBef>
                <a:spcPct val="0"/>
              </a:spcBef>
            </a:pPr>
            <a:r>
              <a:rPr lang="zh-CN" altLang="en-US" sz="3700" b="1" dirty="0" smtClean="0">
                <a:solidFill>
                  <a:schemeClr val="tx1">
                    <a:lumMod val="75000"/>
                    <a:lumOff val="25000"/>
                  </a:schemeClr>
                </a:solidFill>
                <a:latin typeface="Microsoft YaHei" charset="-122"/>
                <a:ea typeface="Microsoft YaHei" charset="-122"/>
                <a:cs typeface="Microsoft YaHei" charset="-122"/>
              </a:rPr>
              <a:t>避免传播方案中的那些坑</a:t>
            </a:r>
            <a:endParaRPr lang="en-US" altLang="zh-CN" sz="3700" b="1" dirty="0" smtClean="0">
              <a:solidFill>
                <a:schemeClr val="tx1">
                  <a:lumMod val="75000"/>
                  <a:lumOff val="25000"/>
                </a:schemeClr>
              </a:solidFill>
              <a:latin typeface="Microsoft YaHei" charset="-122"/>
              <a:ea typeface="Microsoft YaHei" charset="-122"/>
              <a:cs typeface="Microsoft YaHei" charset="-122"/>
            </a:endParaRPr>
          </a:p>
        </p:txBody>
      </p:sp>
      <p:grpSp>
        <p:nvGrpSpPr>
          <p:cNvPr id="6" name="组 5"/>
          <p:cNvGrpSpPr/>
          <p:nvPr/>
        </p:nvGrpSpPr>
        <p:grpSpPr>
          <a:xfrm>
            <a:off x="0" y="0"/>
            <a:ext cx="7818096" cy="6858000"/>
            <a:chOff x="0" y="0"/>
            <a:chExt cx="7818096" cy="6858000"/>
          </a:xfrm>
        </p:grpSpPr>
        <p:grpSp>
          <p:nvGrpSpPr>
            <p:cNvPr id="7" name="组 3"/>
            <p:cNvGrpSpPr/>
            <p:nvPr/>
          </p:nvGrpSpPr>
          <p:grpSpPr>
            <a:xfrm rot="16200000">
              <a:off x="5149360" y="4189264"/>
              <a:ext cx="1857152" cy="3480320"/>
              <a:chOff x="2356608" y="899765"/>
              <a:chExt cx="959370" cy="1797868"/>
            </a:xfrm>
          </p:grpSpPr>
          <p:sp>
            <p:nvSpPr>
              <p:cNvPr id="9" name="三角形 8"/>
              <p:cNvSpPr/>
              <p:nvPr/>
            </p:nvSpPr>
            <p:spPr>
              <a:xfrm rot="5400000">
                <a:off x="2319192" y="947875"/>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0" name="三角形 9"/>
              <p:cNvSpPr/>
              <p:nvPr/>
            </p:nvSpPr>
            <p:spPr>
              <a:xfrm rot="5400000">
                <a:off x="2319192" y="2048150"/>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1" name="三角形 10"/>
              <p:cNvSpPr/>
              <p:nvPr/>
            </p:nvSpPr>
            <p:spPr>
              <a:xfrm rot="5400000">
                <a:off x="2279858" y="1325312"/>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sp>
          <p:nvSpPr>
            <p:cNvPr id="8" name="矩形 7"/>
            <p:cNvSpPr/>
            <p:nvPr/>
          </p:nvSpPr>
          <p:spPr>
            <a:xfrm>
              <a:off x="0" y="0"/>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88057891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9834" y="2911822"/>
            <a:ext cx="8953754" cy="64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47" rIns="60947">
            <a:spAutoFit/>
          </a:bodyPr>
          <a:lstStyle/>
          <a:p>
            <a:r>
              <a:rPr lang="zh-CN" altLang="en-US" sz="4000" b="1" dirty="0" smtClean="0">
                <a:latin typeface="Microsoft YaHei" charset="-122"/>
                <a:ea typeface="Microsoft YaHei" charset="-122"/>
                <a:cs typeface="Microsoft YaHei" charset="-122"/>
              </a:rPr>
              <a:t>为什么</a:t>
            </a:r>
            <a:r>
              <a:rPr lang="zh-CN" altLang="en-US" sz="4000" b="1" smtClean="0">
                <a:latin typeface="Microsoft YaHei" charset="-122"/>
                <a:ea typeface="Microsoft YaHei" charset="-122"/>
                <a:cs typeface="Microsoft YaHei" charset="-122"/>
              </a:rPr>
              <a:t>传播会越来越无效</a:t>
            </a:r>
            <a:endParaRPr lang="zh-CN" altLang="en-US" sz="4000" b="1" dirty="0">
              <a:latin typeface="Microsoft YaHei" charset="-122"/>
              <a:ea typeface="Microsoft YaHei" charset="-122"/>
              <a:cs typeface="Microsoft YaHei" charset="-122"/>
            </a:endParaRPr>
          </a:p>
        </p:txBody>
      </p:sp>
      <p:grpSp>
        <p:nvGrpSpPr>
          <p:cNvPr id="6" name="组 5"/>
          <p:cNvGrpSpPr/>
          <p:nvPr/>
        </p:nvGrpSpPr>
        <p:grpSpPr>
          <a:xfrm>
            <a:off x="0" y="0"/>
            <a:ext cx="7818096" cy="6858000"/>
            <a:chOff x="0" y="0"/>
            <a:chExt cx="7818096" cy="6858000"/>
          </a:xfrm>
        </p:grpSpPr>
        <p:grpSp>
          <p:nvGrpSpPr>
            <p:cNvPr id="7" name="组 3"/>
            <p:cNvGrpSpPr/>
            <p:nvPr/>
          </p:nvGrpSpPr>
          <p:grpSpPr>
            <a:xfrm rot="16200000">
              <a:off x="5149360" y="4189264"/>
              <a:ext cx="1857152" cy="3480320"/>
              <a:chOff x="2356608" y="899765"/>
              <a:chExt cx="959370" cy="1797868"/>
            </a:xfrm>
          </p:grpSpPr>
          <p:sp>
            <p:nvSpPr>
              <p:cNvPr id="9" name="三角形 8"/>
              <p:cNvSpPr/>
              <p:nvPr/>
            </p:nvSpPr>
            <p:spPr>
              <a:xfrm rot="5400000">
                <a:off x="2319192" y="947875"/>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0" name="三角形 9"/>
              <p:cNvSpPr/>
              <p:nvPr/>
            </p:nvSpPr>
            <p:spPr>
              <a:xfrm rot="5400000">
                <a:off x="2319192" y="2048150"/>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1" name="三角形 10"/>
              <p:cNvSpPr/>
              <p:nvPr/>
            </p:nvSpPr>
            <p:spPr>
              <a:xfrm rot="5400000">
                <a:off x="2279858" y="1325312"/>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sp>
          <p:nvSpPr>
            <p:cNvPr id="8" name="矩形 7"/>
            <p:cNvSpPr/>
            <p:nvPr/>
          </p:nvSpPr>
          <p:spPr>
            <a:xfrm>
              <a:off x="0" y="0"/>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47999414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剪去单角的矩形 8"/>
          <p:cNvSpPr/>
          <p:nvPr/>
        </p:nvSpPr>
        <p:spPr bwMode="auto">
          <a:xfrm>
            <a:off x="2856178" y="3589868"/>
            <a:ext cx="6618816" cy="766233"/>
          </a:xfrm>
          <a:prstGeom prst="snip1Rect">
            <a:avLst>
              <a:gd name="adj" fmla="val 50000"/>
            </a:avLst>
          </a:prstGeom>
          <a:solidFill>
            <a:srgbClr val="E8314A"/>
          </a:solidFill>
          <a:ln w="38100" cap="flat" cmpd="sng" algn="ctr">
            <a:noFill/>
            <a:prstDash val="dash"/>
            <a:round/>
            <a:headEnd type="none" w="med" len="med"/>
            <a:tailEnd type="none" w="med" len="med"/>
          </a:ln>
          <a:effectLst/>
        </p:spPr>
        <p:txBody>
          <a:bodyPr/>
          <a:lstStyle/>
          <a:p>
            <a:pPr eaLnBrk="1" hangingPunct="1">
              <a:buFont typeface="Arial" charset="0"/>
              <a:buNone/>
              <a:defRPr/>
            </a:pPr>
            <a:endParaRPr lang="zh-CN" altLang="en-US" sz="2533"/>
          </a:p>
        </p:txBody>
      </p:sp>
      <p:sp>
        <p:nvSpPr>
          <p:cNvPr id="10" name="剪去单角的矩形 9"/>
          <p:cNvSpPr/>
          <p:nvPr/>
        </p:nvSpPr>
        <p:spPr bwMode="auto">
          <a:xfrm>
            <a:off x="2856178" y="4756152"/>
            <a:ext cx="6618816" cy="766233"/>
          </a:xfrm>
          <a:prstGeom prst="snip1Rect">
            <a:avLst>
              <a:gd name="adj" fmla="val 50000"/>
            </a:avLst>
          </a:prstGeom>
          <a:solidFill>
            <a:srgbClr val="E8314A"/>
          </a:solidFill>
          <a:ln w="38100" cap="flat" cmpd="sng" algn="ctr">
            <a:noFill/>
            <a:prstDash val="dash"/>
            <a:round/>
            <a:headEnd type="none" w="med" len="med"/>
            <a:tailEnd type="none" w="med" len="med"/>
          </a:ln>
          <a:effectLst/>
        </p:spPr>
        <p:txBody>
          <a:bodyPr/>
          <a:lstStyle/>
          <a:p>
            <a:pPr eaLnBrk="1" hangingPunct="1">
              <a:buFont typeface="Arial" charset="0"/>
              <a:buNone/>
              <a:defRPr/>
            </a:pPr>
            <a:endParaRPr lang="zh-CN" altLang="en-US" sz="2533"/>
          </a:p>
        </p:txBody>
      </p:sp>
      <p:sp>
        <p:nvSpPr>
          <p:cNvPr id="3" name="剪去单角的矩形 2"/>
          <p:cNvSpPr/>
          <p:nvPr/>
        </p:nvSpPr>
        <p:spPr bwMode="auto">
          <a:xfrm>
            <a:off x="2856178" y="2440518"/>
            <a:ext cx="6618816" cy="766233"/>
          </a:xfrm>
          <a:prstGeom prst="snip1Rect">
            <a:avLst>
              <a:gd name="adj" fmla="val 50000"/>
            </a:avLst>
          </a:prstGeom>
          <a:solidFill>
            <a:srgbClr val="E8314A"/>
          </a:solidFill>
          <a:ln w="38100" cap="flat" cmpd="sng" algn="ctr">
            <a:noFill/>
            <a:prstDash val="dash"/>
            <a:round/>
            <a:headEnd type="none" w="med" len="med"/>
            <a:tailEnd type="none" w="med" len="med"/>
          </a:ln>
          <a:effectLst/>
        </p:spPr>
        <p:txBody>
          <a:bodyPr/>
          <a:lstStyle/>
          <a:p>
            <a:pPr eaLnBrk="1" hangingPunct="1">
              <a:buFont typeface="Arial" charset="0"/>
              <a:buNone/>
              <a:defRPr/>
            </a:pPr>
            <a:endParaRPr lang="zh-CN" altLang="en-US" sz="2533"/>
          </a:p>
        </p:txBody>
      </p:sp>
      <p:sp>
        <p:nvSpPr>
          <p:cNvPr id="2" name="文本框 1"/>
          <p:cNvSpPr txBox="1"/>
          <p:nvPr/>
        </p:nvSpPr>
        <p:spPr>
          <a:xfrm>
            <a:off x="2856179" y="2560342"/>
            <a:ext cx="6445249" cy="523220"/>
          </a:xfrm>
          <a:prstGeom prst="rect">
            <a:avLst/>
          </a:prstGeom>
          <a:noFill/>
        </p:spPr>
        <p:txBody>
          <a:bodyPr>
            <a:spAutoFit/>
          </a:bodyPr>
          <a:lstStyle/>
          <a:p>
            <a:pPr marL="457189" indent="-457189">
              <a:defRPr/>
            </a:pPr>
            <a:r>
              <a:rPr lang="zh-CN" altLang="en-US" sz="2800" b="1" dirty="0">
                <a:solidFill>
                  <a:schemeClr val="bg1"/>
                </a:solidFill>
                <a:ea typeface="微软雅黑" charset="-122"/>
              </a:rPr>
              <a:t>品牌定位是什么</a:t>
            </a:r>
            <a:r>
              <a:rPr lang="zh-CN" altLang="en-US" sz="2800" b="1" dirty="0" smtClean="0">
                <a:solidFill>
                  <a:schemeClr val="bg1"/>
                </a:solidFill>
                <a:ea typeface="微软雅黑" charset="-122"/>
              </a:rPr>
              <a:t>？</a:t>
            </a:r>
            <a:endParaRPr lang="en-US" altLang="zh-CN" sz="2800" b="1" dirty="0">
              <a:solidFill>
                <a:schemeClr val="bg1"/>
              </a:solidFill>
              <a:ea typeface="微软雅黑" charset="-122"/>
            </a:endParaRPr>
          </a:p>
        </p:txBody>
      </p:sp>
      <p:sp>
        <p:nvSpPr>
          <p:cNvPr id="7" name="标题 2"/>
          <p:cNvSpPr txBox="1">
            <a:spLocks/>
          </p:cNvSpPr>
          <p:nvPr/>
        </p:nvSpPr>
        <p:spPr>
          <a:xfrm>
            <a:off x="809844" y="863785"/>
            <a:ext cx="4575426" cy="370428"/>
          </a:xfrm>
          <a:prstGeom prst="rect">
            <a:avLst/>
          </a:prstGeom>
          <a:noFill/>
          <a:ln>
            <a:noFill/>
          </a:ln>
        </p:spPr>
        <p:txBody>
          <a:bodyPr wrap="none" lIns="46263" tIns="46263" rIns="46263" bIns="46263" anchor="ctr">
            <a:spAutoFit/>
          </a:bodyPr>
          <a:lstStyle>
            <a:lvl1pPr algn="ctr" defTabSz="914186"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000" b="1" dirty="0" smtClean="0">
                <a:solidFill>
                  <a:schemeClr val="tx1">
                    <a:lumMod val="65000"/>
                    <a:lumOff val="35000"/>
                  </a:schemeClr>
                </a:solidFill>
                <a:latin typeface="微软雅黑" pitchFamily="34" charset="-122"/>
                <a:ea typeface="微软雅黑" pitchFamily="34" charset="-122"/>
                <a:cs typeface="Helvetica Light" charset="0"/>
              </a:rPr>
              <a:t>写方案之前，先问清楚老板</a:t>
            </a:r>
            <a:r>
              <a:rPr lang="en-US" altLang="zh-CN" sz="2000" b="1" dirty="0" smtClean="0">
                <a:solidFill>
                  <a:schemeClr val="tx1">
                    <a:lumMod val="65000"/>
                    <a:lumOff val="35000"/>
                  </a:schemeClr>
                </a:solidFill>
                <a:latin typeface="微软雅黑" pitchFamily="34" charset="-122"/>
                <a:ea typeface="微软雅黑" pitchFamily="34" charset="-122"/>
                <a:cs typeface="Helvetica Light" charset="0"/>
              </a:rPr>
              <a:t>/</a:t>
            </a:r>
            <a:r>
              <a:rPr lang="zh-CN" altLang="en-US" sz="2000" b="1" dirty="0" smtClean="0">
                <a:solidFill>
                  <a:schemeClr val="tx1">
                    <a:lumMod val="65000"/>
                    <a:lumOff val="35000"/>
                  </a:schemeClr>
                </a:solidFill>
                <a:latin typeface="微软雅黑" pitchFamily="34" charset="-122"/>
                <a:ea typeface="微软雅黑" pitchFamily="34" charset="-122"/>
                <a:cs typeface="Helvetica Light" charset="0"/>
              </a:rPr>
              <a:t>客户这些事</a:t>
            </a:r>
            <a:endParaRPr lang="zh-CN" altLang="en-US" sz="2000" b="1" dirty="0">
              <a:solidFill>
                <a:schemeClr val="tx1">
                  <a:lumMod val="65000"/>
                  <a:lumOff val="35000"/>
                </a:schemeClr>
              </a:solidFill>
              <a:latin typeface="微软雅黑" pitchFamily="34" charset="-122"/>
              <a:ea typeface="微软雅黑" pitchFamily="34" charset="-122"/>
              <a:cs typeface="Helvetica Light" charset="0"/>
            </a:endParaRPr>
          </a:p>
        </p:txBody>
      </p:sp>
      <p:sp>
        <p:nvSpPr>
          <p:cNvPr id="5" name="矩形 4"/>
          <p:cNvSpPr/>
          <p:nvPr/>
        </p:nvSpPr>
        <p:spPr>
          <a:xfrm>
            <a:off x="2856179" y="3729903"/>
            <a:ext cx="6096000" cy="523220"/>
          </a:xfrm>
          <a:prstGeom prst="rect">
            <a:avLst/>
          </a:prstGeom>
        </p:spPr>
        <p:txBody>
          <a:bodyPr>
            <a:spAutoFit/>
          </a:bodyPr>
          <a:lstStyle/>
          <a:p>
            <a:pPr marL="457189" lvl="0" indent="-457189">
              <a:defRPr/>
            </a:pPr>
            <a:r>
              <a:rPr lang="zh-CN" altLang="en-US" sz="2800" b="1" dirty="0" smtClean="0">
                <a:solidFill>
                  <a:prstClr val="white"/>
                </a:solidFill>
                <a:ea typeface="微软雅黑" charset="-122"/>
              </a:rPr>
              <a:t>本</a:t>
            </a:r>
            <a:r>
              <a:rPr lang="zh-CN" altLang="en-US" sz="2800" b="1" dirty="0">
                <a:solidFill>
                  <a:prstClr val="white"/>
                </a:solidFill>
                <a:ea typeface="微软雅黑" charset="-122"/>
              </a:rPr>
              <a:t>次传播的目标，预算，</a:t>
            </a:r>
            <a:r>
              <a:rPr lang="zh-CN" altLang="en-US" sz="2800" b="1" dirty="0" smtClean="0">
                <a:solidFill>
                  <a:prstClr val="white"/>
                </a:solidFill>
                <a:ea typeface="微软雅黑" charset="-122"/>
              </a:rPr>
              <a:t>评估</a:t>
            </a:r>
            <a:endParaRPr lang="en-US" altLang="zh-CN" sz="2800" b="1" dirty="0">
              <a:solidFill>
                <a:prstClr val="white"/>
              </a:solidFill>
              <a:ea typeface="微软雅黑" charset="-122"/>
            </a:endParaRPr>
          </a:p>
        </p:txBody>
      </p:sp>
      <p:sp>
        <p:nvSpPr>
          <p:cNvPr id="6" name="矩形 5"/>
          <p:cNvSpPr/>
          <p:nvPr/>
        </p:nvSpPr>
        <p:spPr>
          <a:xfrm>
            <a:off x="2856179" y="4879535"/>
            <a:ext cx="6096000" cy="523220"/>
          </a:xfrm>
          <a:prstGeom prst="rect">
            <a:avLst/>
          </a:prstGeom>
        </p:spPr>
        <p:txBody>
          <a:bodyPr>
            <a:spAutoFit/>
          </a:bodyPr>
          <a:lstStyle/>
          <a:p>
            <a:pPr marL="457189" lvl="0" indent="-457189">
              <a:defRPr/>
            </a:pPr>
            <a:r>
              <a:rPr lang="zh-CN" altLang="en-US" sz="2800" b="1" dirty="0">
                <a:solidFill>
                  <a:prstClr val="white"/>
                </a:solidFill>
                <a:ea typeface="微软雅黑" charset="-122"/>
              </a:rPr>
              <a:t>品牌长期管理和规划</a:t>
            </a:r>
          </a:p>
        </p:txBody>
      </p:sp>
    </p:spTree>
    <p:extLst>
      <p:ext uri="{BB962C8B-B14F-4D97-AF65-F5344CB8AC3E}">
        <p14:creationId xmlns:p14="http://schemas.microsoft.com/office/powerpoint/2010/main" val="16416424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0" name="矩形 6"/>
          <p:cNvSpPr>
            <a:spLocks noChangeArrowheads="1"/>
          </p:cNvSpPr>
          <p:nvPr/>
        </p:nvSpPr>
        <p:spPr bwMode="auto">
          <a:xfrm>
            <a:off x="1405944" y="5551091"/>
            <a:ext cx="2499783" cy="531283"/>
          </a:xfrm>
          <a:prstGeom prst="rect">
            <a:avLst/>
          </a:prstGeom>
          <a:solidFill>
            <a:schemeClr val="tx1">
              <a:lumMod val="50000"/>
              <a:lumOff val="50000"/>
            </a:schemeClr>
          </a:solidFill>
          <a:ln w="9525" cap="flat" cmpd="sng">
            <a:noFill/>
            <a:miter lim="800000"/>
            <a:headEnd/>
            <a:tailEnd/>
          </a:ln>
          <a:effectLst/>
        </p:spPr>
        <p:txBody>
          <a:bodyPr lIns="120227" tIns="62653" rIns="120227" bIns="62653" anchor="ctr"/>
          <a:lstStyle/>
          <a:p>
            <a:pPr algn="ctr" eaLnBrk="1" hangingPunct="1">
              <a:buFont typeface="Arial" charset="0"/>
              <a:buNone/>
              <a:defRPr/>
            </a:pPr>
            <a:r>
              <a:rPr lang="zh-CN" altLang="en-US" sz="2000" dirty="0">
                <a:solidFill>
                  <a:srgbClr val="FFFFFF"/>
                </a:solidFill>
                <a:latin typeface="宋体" charset="-122"/>
                <a:ea typeface="微软雅黑" charset="-122"/>
                <a:sym typeface="宋体" charset="-122"/>
              </a:rPr>
              <a:t>传播审视 概念测试</a:t>
            </a:r>
          </a:p>
        </p:txBody>
      </p:sp>
      <p:sp>
        <p:nvSpPr>
          <p:cNvPr id="33794" name="Shape 41"/>
          <p:cNvSpPr>
            <a:spLocks noChangeArrowheads="1"/>
          </p:cNvSpPr>
          <p:nvPr/>
        </p:nvSpPr>
        <p:spPr bwMode="auto">
          <a:xfrm>
            <a:off x="623885" y="921337"/>
            <a:ext cx="5299983" cy="370428"/>
          </a:xfrm>
          <a:prstGeom prst="rect">
            <a:avLst/>
          </a:prstGeom>
          <a:noFill/>
          <a:ln>
            <a:noFill/>
          </a:ln>
          <a:extLst/>
        </p:spPr>
        <p:txBody>
          <a:bodyPr wrap="none" lIns="46263" tIns="46263" rIns="46263" bIns="46263" anchor="ctr">
            <a:spAutoFit/>
          </a:bodyPr>
          <a:lstStyle/>
          <a:p>
            <a:pPr defTabSz="1218774">
              <a:lnSpc>
                <a:spcPct val="90000"/>
              </a:lnSpc>
              <a:spcBef>
                <a:spcPct val="0"/>
              </a:spcBef>
              <a:buFont typeface="Arial" charset="0"/>
              <a:buNone/>
            </a:pPr>
            <a:r>
              <a:rPr lang="en-US" altLang="zh-CN" sz="2000" b="1" dirty="0">
                <a:solidFill>
                  <a:prstClr val="black">
                    <a:lumMod val="65000"/>
                    <a:lumOff val="35000"/>
                  </a:prstClr>
                </a:solidFill>
                <a:latin typeface="微软雅黑" pitchFamily="34" charset="-122"/>
                <a:ea typeface="微软雅黑" pitchFamily="34" charset="-122"/>
                <a:cs typeface="+mj-cs"/>
                <a:sym typeface="宋体" charset="-122"/>
              </a:rPr>
              <a:t> </a:t>
            </a:r>
            <a:r>
              <a:rPr lang="zh-CN" altLang="en-US" sz="2000" b="1" dirty="0">
                <a:solidFill>
                  <a:prstClr val="black">
                    <a:lumMod val="65000"/>
                    <a:lumOff val="35000"/>
                  </a:prstClr>
                </a:solidFill>
                <a:latin typeface="微软雅黑" pitchFamily="34" charset="-122"/>
                <a:ea typeface="微软雅黑" pitchFamily="34" charset="-122"/>
                <a:cs typeface="+mj-cs"/>
                <a:sym typeface="宋体" charset="-122"/>
              </a:rPr>
              <a:t>一份好的传播方案，必须要“有前有中有后”</a:t>
            </a:r>
          </a:p>
        </p:txBody>
      </p:sp>
      <p:sp>
        <p:nvSpPr>
          <p:cNvPr id="31750" name="矩形 13"/>
          <p:cNvSpPr>
            <a:spLocks noChangeArrowheads="1"/>
          </p:cNvSpPr>
          <p:nvPr/>
        </p:nvSpPr>
        <p:spPr bwMode="auto">
          <a:xfrm>
            <a:off x="8467144" y="5551091"/>
            <a:ext cx="2444749" cy="531283"/>
          </a:xfrm>
          <a:prstGeom prst="rect">
            <a:avLst/>
          </a:prstGeom>
          <a:solidFill>
            <a:schemeClr val="tx1">
              <a:lumMod val="50000"/>
              <a:lumOff val="50000"/>
            </a:schemeClr>
          </a:solidFill>
          <a:ln w="9525" cap="flat" cmpd="sng">
            <a:noFill/>
            <a:miter lim="800000"/>
            <a:headEnd/>
            <a:tailEnd/>
          </a:ln>
          <a:effectLst/>
        </p:spPr>
        <p:txBody>
          <a:bodyPr lIns="120227" tIns="62653" rIns="120227" bIns="62653" anchor="ctr"/>
          <a:lstStyle/>
          <a:p>
            <a:pPr algn="ctr" eaLnBrk="1" hangingPunct="1">
              <a:buFont typeface="Arial" charset="0"/>
              <a:buNone/>
              <a:defRPr/>
            </a:pPr>
            <a:r>
              <a:rPr lang="zh-CN" altLang="en-US" sz="2000">
                <a:solidFill>
                  <a:srgbClr val="FFFFFF"/>
                </a:solidFill>
                <a:latin typeface="微软雅黑" charset="-122"/>
                <a:ea typeface="微软雅黑" charset="-122"/>
                <a:sym typeface="宋体" charset="-122"/>
              </a:rPr>
              <a:t>结案报告 </a:t>
            </a:r>
          </a:p>
        </p:txBody>
      </p:sp>
      <p:sp>
        <p:nvSpPr>
          <p:cNvPr id="31756" name="矩形 12"/>
          <p:cNvSpPr>
            <a:spLocks noChangeArrowheads="1"/>
          </p:cNvSpPr>
          <p:nvPr/>
        </p:nvSpPr>
        <p:spPr bwMode="auto">
          <a:xfrm>
            <a:off x="4961943" y="5551091"/>
            <a:ext cx="2446867" cy="531283"/>
          </a:xfrm>
          <a:prstGeom prst="rect">
            <a:avLst/>
          </a:prstGeom>
          <a:solidFill>
            <a:schemeClr val="tx1">
              <a:lumMod val="50000"/>
              <a:lumOff val="50000"/>
            </a:schemeClr>
          </a:solidFill>
          <a:ln w="9525" cap="flat" cmpd="sng">
            <a:noFill/>
            <a:miter lim="800000"/>
            <a:headEnd/>
            <a:tailEnd/>
          </a:ln>
          <a:effectLst/>
        </p:spPr>
        <p:txBody>
          <a:bodyPr lIns="120227" tIns="62653" rIns="120227" bIns="62653" anchor="ctr"/>
          <a:lstStyle/>
          <a:p>
            <a:pPr algn="ctr" eaLnBrk="1" hangingPunct="1">
              <a:buFont typeface="Arial" charset="0"/>
              <a:buNone/>
              <a:defRPr/>
            </a:pPr>
            <a:r>
              <a:rPr lang="zh-CN" altLang="en-US" sz="2000">
                <a:solidFill>
                  <a:srgbClr val="FFFFFF"/>
                </a:solidFill>
                <a:latin typeface="宋体" charset="-122"/>
                <a:ea typeface="微软雅黑" charset="-122"/>
                <a:sym typeface="宋体" charset="-122"/>
              </a:rPr>
              <a:t>实时监控</a:t>
            </a:r>
          </a:p>
        </p:txBody>
      </p:sp>
      <p:sp>
        <p:nvSpPr>
          <p:cNvPr id="33797" name="矩形 3"/>
          <p:cNvSpPr>
            <a:spLocks noChangeArrowheads="1"/>
          </p:cNvSpPr>
          <p:nvPr/>
        </p:nvSpPr>
        <p:spPr bwMode="auto">
          <a:xfrm>
            <a:off x="1405944" y="2850225"/>
            <a:ext cx="2499783" cy="893233"/>
          </a:xfrm>
          <a:prstGeom prst="rect">
            <a:avLst/>
          </a:prstGeom>
          <a:solidFill>
            <a:srgbClr val="FF3C36"/>
          </a:solidFill>
          <a:ln w="9525">
            <a:solidFill>
              <a:srgbClr val="E8314A"/>
            </a:solidFill>
            <a:miter lim="800000"/>
            <a:headEnd/>
            <a:tailEnd/>
          </a:ln>
        </p:spPr>
        <p:txBody>
          <a:bodyPr lIns="120227" tIns="62653" rIns="120227" bIns="62653"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dirty="0">
                <a:solidFill>
                  <a:srgbClr val="FFFFFF"/>
                </a:solidFill>
                <a:latin typeface="宋体" charset="-122"/>
                <a:ea typeface="微软雅黑" charset="-122"/>
                <a:sym typeface="宋体" charset="-122"/>
              </a:rPr>
              <a:t>调研</a:t>
            </a:r>
          </a:p>
        </p:txBody>
      </p:sp>
      <p:sp>
        <p:nvSpPr>
          <p:cNvPr id="33798" name="矩形 11"/>
          <p:cNvSpPr>
            <a:spLocks noChangeArrowheads="1"/>
          </p:cNvSpPr>
          <p:nvPr/>
        </p:nvSpPr>
        <p:spPr bwMode="auto">
          <a:xfrm>
            <a:off x="1405944" y="3796374"/>
            <a:ext cx="2499783" cy="1214967"/>
          </a:xfrm>
          <a:prstGeom prst="rect">
            <a:avLst/>
          </a:prstGeom>
          <a:solidFill>
            <a:srgbClr val="E8314A"/>
          </a:solidFill>
          <a:ln w="9525">
            <a:solidFill>
              <a:srgbClr val="E8314A"/>
            </a:solidFill>
            <a:miter lim="800000"/>
            <a:headEnd/>
            <a:tailEnd/>
          </a:ln>
        </p:spPr>
        <p:txBody>
          <a:bodyPr lIns="120227" tIns="62653" rIns="120227" bIns="62653"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a:solidFill>
                  <a:srgbClr val="FFFFFF"/>
                </a:solidFill>
                <a:latin typeface="微软雅黑" charset="-122"/>
                <a:ea typeface="微软雅黑" charset="-122"/>
                <a:sym typeface="Calibri" charset="0"/>
              </a:rPr>
              <a:t>品牌画布</a:t>
            </a:r>
            <a:endParaRPr lang="en-US" altLang="zh-CN" sz="1800">
              <a:solidFill>
                <a:srgbClr val="FFFFFF"/>
              </a:solidFill>
              <a:latin typeface="微软雅黑" charset="-122"/>
              <a:ea typeface="微软雅黑" charset="-122"/>
              <a:sym typeface="Calibri" charset="0"/>
            </a:endParaRPr>
          </a:p>
        </p:txBody>
      </p:sp>
      <p:sp>
        <p:nvSpPr>
          <p:cNvPr id="33799" name="圆角矩形 4"/>
          <p:cNvSpPr>
            <a:spLocks noChangeArrowheads="1"/>
          </p:cNvSpPr>
          <p:nvPr/>
        </p:nvSpPr>
        <p:spPr bwMode="auto">
          <a:xfrm>
            <a:off x="1405944" y="2435358"/>
            <a:ext cx="2499783" cy="2933700"/>
          </a:xfrm>
          <a:prstGeom prst="roundRect">
            <a:avLst>
              <a:gd name="adj" fmla="val 16667"/>
            </a:avLst>
          </a:prstGeom>
          <a:noFill/>
          <a:ln w="285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800">
              <a:solidFill>
                <a:srgbClr val="FFFFFF"/>
              </a:solidFill>
              <a:latin typeface="宋体" charset="-122"/>
              <a:sym typeface="宋体" charset="-122"/>
            </a:endParaRPr>
          </a:p>
        </p:txBody>
      </p:sp>
      <p:sp>
        <p:nvSpPr>
          <p:cNvPr id="33800" name="矩形 3"/>
          <p:cNvSpPr>
            <a:spLocks noChangeArrowheads="1"/>
          </p:cNvSpPr>
          <p:nvPr/>
        </p:nvSpPr>
        <p:spPr bwMode="auto">
          <a:xfrm>
            <a:off x="4909026" y="2850225"/>
            <a:ext cx="2499784" cy="893233"/>
          </a:xfrm>
          <a:prstGeom prst="rect">
            <a:avLst/>
          </a:prstGeom>
          <a:solidFill>
            <a:srgbClr val="FF3C36"/>
          </a:solidFill>
          <a:ln w="9525">
            <a:solidFill>
              <a:srgbClr val="E8314A"/>
            </a:solidFill>
            <a:miter lim="800000"/>
            <a:headEnd/>
            <a:tailEnd/>
          </a:ln>
        </p:spPr>
        <p:txBody>
          <a:bodyPr lIns="120227" tIns="62653" rIns="120227" bIns="62653"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a:solidFill>
                  <a:srgbClr val="FFFFFF"/>
                </a:solidFill>
                <a:latin typeface="宋体" charset="-122"/>
                <a:ea typeface="微软雅黑" charset="-122"/>
                <a:sym typeface="宋体" charset="-122"/>
              </a:rPr>
              <a:t>策划</a:t>
            </a:r>
          </a:p>
        </p:txBody>
      </p:sp>
      <p:sp>
        <p:nvSpPr>
          <p:cNvPr id="33801" name="矩形 11"/>
          <p:cNvSpPr>
            <a:spLocks noChangeArrowheads="1"/>
          </p:cNvSpPr>
          <p:nvPr/>
        </p:nvSpPr>
        <p:spPr bwMode="auto">
          <a:xfrm>
            <a:off x="4909026" y="3796374"/>
            <a:ext cx="2499784" cy="1214967"/>
          </a:xfrm>
          <a:prstGeom prst="rect">
            <a:avLst/>
          </a:prstGeom>
          <a:solidFill>
            <a:srgbClr val="E8314A"/>
          </a:solidFill>
          <a:ln w="9525">
            <a:solidFill>
              <a:srgbClr val="E8314A"/>
            </a:solidFill>
            <a:miter lim="800000"/>
            <a:headEnd/>
            <a:tailEnd/>
          </a:ln>
        </p:spPr>
        <p:txBody>
          <a:bodyPr lIns="120227" tIns="62653" rIns="120227" bIns="62653"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en-US" altLang="zh-CN" sz="1600">
                <a:solidFill>
                  <a:srgbClr val="FFFFFF"/>
                </a:solidFill>
                <a:latin typeface="微软雅黑" charset="-122"/>
                <a:ea typeface="微软雅黑" charset="-122"/>
                <a:sym typeface="Calibri" charset="0"/>
              </a:rPr>
              <a:t>Message house</a:t>
            </a:r>
          </a:p>
        </p:txBody>
      </p:sp>
      <p:sp>
        <p:nvSpPr>
          <p:cNvPr id="33802" name="圆角矩形 4"/>
          <p:cNvSpPr>
            <a:spLocks noChangeArrowheads="1"/>
          </p:cNvSpPr>
          <p:nvPr/>
        </p:nvSpPr>
        <p:spPr bwMode="auto">
          <a:xfrm>
            <a:off x="4909026" y="2435358"/>
            <a:ext cx="2499784" cy="2933700"/>
          </a:xfrm>
          <a:prstGeom prst="roundRect">
            <a:avLst>
              <a:gd name="adj" fmla="val 16667"/>
            </a:avLst>
          </a:prstGeom>
          <a:noFill/>
          <a:ln w="285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800">
              <a:solidFill>
                <a:srgbClr val="FFFFFF"/>
              </a:solidFill>
              <a:latin typeface="宋体" charset="-122"/>
              <a:sym typeface="宋体" charset="-122"/>
            </a:endParaRPr>
          </a:p>
        </p:txBody>
      </p:sp>
      <p:sp>
        <p:nvSpPr>
          <p:cNvPr id="33803" name="矩形 3"/>
          <p:cNvSpPr>
            <a:spLocks noChangeArrowheads="1"/>
          </p:cNvSpPr>
          <p:nvPr/>
        </p:nvSpPr>
        <p:spPr bwMode="auto">
          <a:xfrm>
            <a:off x="8412111" y="2850225"/>
            <a:ext cx="2499783" cy="893233"/>
          </a:xfrm>
          <a:prstGeom prst="rect">
            <a:avLst/>
          </a:prstGeom>
          <a:solidFill>
            <a:srgbClr val="FF3C36"/>
          </a:solidFill>
          <a:ln w="9525">
            <a:solidFill>
              <a:srgbClr val="E8314A"/>
            </a:solidFill>
            <a:miter lim="800000"/>
            <a:headEnd/>
            <a:tailEnd/>
          </a:ln>
        </p:spPr>
        <p:txBody>
          <a:bodyPr lIns="120227" tIns="62653" rIns="120227" bIns="62653"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a:solidFill>
                  <a:srgbClr val="FFFFFF"/>
                </a:solidFill>
                <a:latin typeface="宋体" charset="-122"/>
                <a:ea typeface="微软雅黑" charset="-122"/>
                <a:sym typeface="宋体" charset="-122"/>
              </a:rPr>
              <a:t>评估</a:t>
            </a:r>
          </a:p>
        </p:txBody>
      </p:sp>
      <p:sp>
        <p:nvSpPr>
          <p:cNvPr id="33804" name="矩形 11"/>
          <p:cNvSpPr>
            <a:spLocks noChangeArrowheads="1"/>
          </p:cNvSpPr>
          <p:nvPr/>
        </p:nvSpPr>
        <p:spPr bwMode="auto">
          <a:xfrm>
            <a:off x="8412111" y="3796374"/>
            <a:ext cx="2499783" cy="1214967"/>
          </a:xfrm>
          <a:prstGeom prst="rect">
            <a:avLst/>
          </a:prstGeom>
          <a:solidFill>
            <a:srgbClr val="E8314A"/>
          </a:solidFill>
          <a:ln w="9525">
            <a:solidFill>
              <a:srgbClr val="E8314A"/>
            </a:solidFill>
            <a:miter lim="800000"/>
            <a:headEnd/>
            <a:tailEnd/>
          </a:ln>
        </p:spPr>
        <p:txBody>
          <a:bodyPr lIns="120227" tIns="62653" rIns="120227" bIns="62653"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a:solidFill>
                  <a:srgbClr val="FFFFFF"/>
                </a:solidFill>
                <a:latin typeface="微软雅黑" charset="-122"/>
                <a:ea typeface="微软雅黑" charset="-122"/>
                <a:sym typeface="Calibri" charset="0"/>
              </a:rPr>
              <a:t>评估模型</a:t>
            </a:r>
            <a:endParaRPr lang="en-US" altLang="zh-CN" sz="1800">
              <a:solidFill>
                <a:srgbClr val="FFFFFF"/>
              </a:solidFill>
              <a:latin typeface="微软雅黑" charset="-122"/>
              <a:ea typeface="微软雅黑" charset="-122"/>
              <a:sym typeface="Calibri" charset="0"/>
            </a:endParaRPr>
          </a:p>
        </p:txBody>
      </p:sp>
      <p:sp>
        <p:nvSpPr>
          <p:cNvPr id="33805" name="圆角矩形 4"/>
          <p:cNvSpPr>
            <a:spLocks noChangeArrowheads="1"/>
          </p:cNvSpPr>
          <p:nvPr/>
        </p:nvSpPr>
        <p:spPr bwMode="auto">
          <a:xfrm>
            <a:off x="8412111" y="2435358"/>
            <a:ext cx="2499783" cy="2933700"/>
          </a:xfrm>
          <a:prstGeom prst="roundRect">
            <a:avLst>
              <a:gd name="adj" fmla="val 16667"/>
            </a:avLst>
          </a:prstGeom>
          <a:noFill/>
          <a:ln w="285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800">
              <a:solidFill>
                <a:srgbClr val="FFFFFF"/>
              </a:solidFill>
              <a:latin typeface="宋体" charset="-122"/>
              <a:sym typeface="宋体" charset="-122"/>
            </a:endParaRPr>
          </a:p>
        </p:txBody>
      </p:sp>
      <p:sp>
        <p:nvSpPr>
          <p:cNvPr id="33806" name="Shape 41"/>
          <p:cNvSpPr>
            <a:spLocks noChangeArrowheads="1"/>
          </p:cNvSpPr>
          <p:nvPr/>
        </p:nvSpPr>
        <p:spPr bwMode="auto">
          <a:xfrm>
            <a:off x="2347860" y="1749413"/>
            <a:ext cx="615951" cy="51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90000"/>
              </a:lnSpc>
              <a:buFont typeface="Arial" charset="0"/>
              <a:buNone/>
            </a:pPr>
            <a:r>
              <a:rPr lang="zh-CN" altLang="en-US" sz="2800" b="1">
                <a:solidFill>
                  <a:srgbClr val="595959"/>
                </a:solidFill>
                <a:latin typeface="微软雅黑" charset="-122"/>
                <a:ea typeface="微软雅黑" charset="-122"/>
                <a:sym typeface="宋体" charset="-122"/>
              </a:rPr>
              <a:t>前</a:t>
            </a:r>
          </a:p>
        </p:txBody>
      </p:sp>
      <p:sp>
        <p:nvSpPr>
          <p:cNvPr id="33807" name="Shape 41"/>
          <p:cNvSpPr>
            <a:spLocks noChangeArrowheads="1"/>
          </p:cNvSpPr>
          <p:nvPr/>
        </p:nvSpPr>
        <p:spPr bwMode="auto">
          <a:xfrm>
            <a:off x="5850944" y="1749413"/>
            <a:ext cx="615949" cy="51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90000"/>
              </a:lnSpc>
              <a:buFont typeface="Arial" charset="0"/>
              <a:buNone/>
            </a:pPr>
            <a:r>
              <a:rPr lang="zh-CN" altLang="en-US" sz="2800" b="1">
                <a:solidFill>
                  <a:srgbClr val="595959"/>
                </a:solidFill>
                <a:latin typeface="微软雅黑" charset="-122"/>
                <a:ea typeface="微软雅黑" charset="-122"/>
                <a:sym typeface="宋体" charset="-122"/>
              </a:rPr>
              <a:t>中</a:t>
            </a:r>
          </a:p>
        </p:txBody>
      </p:sp>
      <p:sp>
        <p:nvSpPr>
          <p:cNvPr id="33808" name="Shape 41"/>
          <p:cNvSpPr>
            <a:spLocks noChangeArrowheads="1"/>
          </p:cNvSpPr>
          <p:nvPr/>
        </p:nvSpPr>
        <p:spPr bwMode="auto">
          <a:xfrm>
            <a:off x="9354027" y="1749413"/>
            <a:ext cx="615951" cy="51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90000"/>
              </a:lnSpc>
              <a:buFont typeface="Arial" charset="0"/>
              <a:buNone/>
            </a:pPr>
            <a:r>
              <a:rPr lang="zh-CN" altLang="en-US" sz="2800" b="1">
                <a:solidFill>
                  <a:srgbClr val="595959"/>
                </a:solidFill>
                <a:latin typeface="微软雅黑" charset="-122"/>
                <a:ea typeface="微软雅黑" charset="-122"/>
                <a:sym typeface="宋体" charset="-122"/>
              </a:rPr>
              <a:t>后</a:t>
            </a:r>
          </a:p>
        </p:txBody>
      </p:sp>
    </p:spTree>
    <p:extLst>
      <p:ext uri="{BB962C8B-B14F-4D97-AF65-F5344CB8AC3E}">
        <p14:creationId xmlns:p14="http://schemas.microsoft.com/office/powerpoint/2010/main" val="2149285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圆角矩形 4"/>
          <p:cNvSpPr>
            <a:spLocks noChangeArrowheads="1"/>
          </p:cNvSpPr>
          <p:nvPr/>
        </p:nvSpPr>
        <p:spPr bwMode="auto">
          <a:xfrm>
            <a:off x="3247761" y="3712634"/>
            <a:ext cx="1443567" cy="1799167"/>
          </a:xfrm>
          <a:prstGeom prst="roundRect">
            <a:avLst>
              <a:gd name="adj" fmla="val 16667"/>
            </a:avLst>
          </a:prstGeom>
          <a:noFill/>
          <a:ln w="285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600">
              <a:solidFill>
                <a:srgbClr val="FFFFFF"/>
              </a:solidFill>
              <a:latin typeface="宋体" charset="-122"/>
              <a:sym typeface="宋体" charset="-122"/>
            </a:endParaRPr>
          </a:p>
        </p:txBody>
      </p:sp>
      <p:sp>
        <p:nvSpPr>
          <p:cNvPr id="34819" name="TextBox 5"/>
          <p:cNvSpPr>
            <a:spLocks noChangeArrowheads="1"/>
          </p:cNvSpPr>
          <p:nvPr/>
        </p:nvSpPr>
        <p:spPr bwMode="auto">
          <a:xfrm>
            <a:off x="3262579" y="3666604"/>
            <a:ext cx="143298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r>
              <a:rPr lang="zh-CN" altLang="en-US" sz="1600" dirty="0">
                <a:solidFill>
                  <a:srgbClr val="000000"/>
                </a:solidFill>
                <a:latin typeface="微软雅黑" charset="-122"/>
                <a:ea typeface="微软雅黑" charset="-122"/>
                <a:sym typeface="微软雅黑" charset="-122"/>
              </a:rPr>
              <a:t>受众</a:t>
            </a:r>
            <a:endParaRPr lang="en-US" altLang="zh-CN" sz="1600" dirty="0">
              <a:solidFill>
                <a:srgbClr val="000000"/>
              </a:solidFill>
              <a:latin typeface="微软雅黑" charset="-122"/>
              <a:ea typeface="微软雅黑" charset="-122"/>
              <a:sym typeface="微软雅黑" charset="-122"/>
            </a:endParaRPr>
          </a:p>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r>
              <a:rPr lang="zh-CN" altLang="en-US" sz="1600" dirty="0" smtClean="0">
                <a:solidFill>
                  <a:srgbClr val="000000"/>
                </a:solidFill>
                <a:latin typeface="微软雅黑" charset="-122"/>
                <a:ea typeface="微软雅黑" charset="-122"/>
                <a:sym typeface="微软雅黑" charset="-122"/>
              </a:rPr>
              <a:t>   对</a:t>
            </a:r>
            <a:r>
              <a:rPr lang="zh-CN" altLang="en-US" sz="1600" dirty="0">
                <a:solidFill>
                  <a:srgbClr val="000000"/>
                </a:solidFill>
                <a:latin typeface="微软雅黑" charset="-122"/>
                <a:ea typeface="微软雅黑" charset="-122"/>
                <a:sym typeface="微软雅黑" charset="-122"/>
              </a:rPr>
              <a:t>谁说？</a:t>
            </a:r>
          </a:p>
        </p:txBody>
      </p:sp>
      <p:sp>
        <p:nvSpPr>
          <p:cNvPr id="34820" name="TextBox 6"/>
          <p:cNvSpPr>
            <a:spLocks noChangeArrowheads="1"/>
          </p:cNvSpPr>
          <p:nvPr/>
        </p:nvSpPr>
        <p:spPr bwMode="auto">
          <a:xfrm>
            <a:off x="4958028" y="3912825"/>
            <a:ext cx="141393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r>
              <a:rPr lang="zh-CN" altLang="en-US" sz="1600" dirty="0">
                <a:solidFill>
                  <a:srgbClr val="000000"/>
                </a:solidFill>
                <a:latin typeface="微软雅黑" charset="-122"/>
                <a:ea typeface="微软雅黑" charset="-122"/>
                <a:sym typeface="微软雅黑" charset="-122"/>
              </a:rPr>
              <a:t>场景</a:t>
            </a:r>
            <a:endParaRPr lang="en-US" altLang="zh-CN" sz="1600" dirty="0">
              <a:solidFill>
                <a:srgbClr val="000000"/>
              </a:solidFill>
              <a:latin typeface="微软雅黑" charset="-122"/>
              <a:ea typeface="微软雅黑" charset="-122"/>
              <a:sym typeface="微软雅黑" charset="-122"/>
            </a:endParaRPr>
          </a:p>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r>
              <a:rPr lang="zh-CN" altLang="en-US" sz="1600" dirty="0">
                <a:solidFill>
                  <a:srgbClr val="000000"/>
                </a:solidFill>
                <a:latin typeface="微软雅黑" charset="-122"/>
                <a:ea typeface="微软雅黑" charset="-122"/>
                <a:sym typeface="微软雅黑" charset="-122"/>
              </a:rPr>
              <a:t>什么情景下说？</a:t>
            </a:r>
          </a:p>
        </p:txBody>
      </p:sp>
      <p:sp>
        <p:nvSpPr>
          <p:cNvPr id="34821" name="TextBox 7"/>
          <p:cNvSpPr>
            <a:spLocks noChangeArrowheads="1"/>
          </p:cNvSpPr>
          <p:nvPr/>
        </p:nvSpPr>
        <p:spPr bwMode="auto">
          <a:xfrm>
            <a:off x="9974527" y="3666604"/>
            <a:ext cx="14414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r>
              <a:rPr lang="zh-CN" altLang="en-US" sz="1600" dirty="0">
                <a:solidFill>
                  <a:srgbClr val="000000"/>
                </a:solidFill>
                <a:latin typeface="微软雅黑" charset="-122"/>
                <a:ea typeface="微软雅黑" charset="-122"/>
                <a:sym typeface="微软雅黑" charset="-122"/>
              </a:rPr>
              <a:t>属性</a:t>
            </a:r>
            <a:endParaRPr lang="en-US" altLang="zh-CN" sz="1600" dirty="0">
              <a:solidFill>
                <a:srgbClr val="000000"/>
              </a:solidFill>
              <a:latin typeface="微软雅黑" charset="-122"/>
              <a:ea typeface="微软雅黑" charset="-122"/>
              <a:sym typeface="微软雅黑" charset="-122"/>
            </a:endParaRPr>
          </a:p>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r>
              <a:rPr lang="zh-CN" altLang="en-US" sz="1600" dirty="0" smtClean="0">
                <a:solidFill>
                  <a:srgbClr val="000000"/>
                </a:solidFill>
                <a:latin typeface="微软雅黑" charset="-122"/>
                <a:ea typeface="微软雅黑" charset="-122"/>
                <a:sym typeface="微软雅黑" charset="-122"/>
              </a:rPr>
              <a:t>    如何</a:t>
            </a:r>
            <a:r>
              <a:rPr lang="zh-CN" altLang="en-US" sz="1600" dirty="0">
                <a:solidFill>
                  <a:srgbClr val="000000"/>
                </a:solidFill>
                <a:latin typeface="微软雅黑" charset="-122"/>
                <a:ea typeface="微软雅黑" charset="-122"/>
                <a:sym typeface="微软雅黑" charset="-122"/>
              </a:rPr>
              <a:t>说？</a:t>
            </a:r>
          </a:p>
        </p:txBody>
      </p:sp>
      <p:sp>
        <p:nvSpPr>
          <p:cNvPr id="34822" name="TextBox 8"/>
          <p:cNvSpPr>
            <a:spLocks noChangeArrowheads="1"/>
          </p:cNvSpPr>
          <p:nvPr/>
        </p:nvSpPr>
        <p:spPr bwMode="auto">
          <a:xfrm>
            <a:off x="8268494" y="3666604"/>
            <a:ext cx="14668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r>
              <a:rPr lang="zh-CN" altLang="en-US" sz="1600" dirty="0">
                <a:solidFill>
                  <a:srgbClr val="000000"/>
                </a:solidFill>
                <a:latin typeface="微软雅黑" charset="-122"/>
                <a:ea typeface="微软雅黑" charset="-122"/>
                <a:sym typeface="微软雅黑" charset="-122"/>
              </a:rPr>
              <a:t>渠道</a:t>
            </a:r>
            <a:endParaRPr lang="en-US" altLang="zh-CN" sz="1600" dirty="0">
              <a:solidFill>
                <a:srgbClr val="000000"/>
              </a:solidFill>
              <a:latin typeface="微软雅黑" charset="-122"/>
              <a:ea typeface="微软雅黑" charset="-122"/>
              <a:sym typeface="微软雅黑" charset="-122"/>
            </a:endParaRPr>
          </a:p>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r>
              <a:rPr lang="zh-CN" altLang="en-US" sz="1600" dirty="0" smtClean="0">
                <a:solidFill>
                  <a:srgbClr val="000000"/>
                </a:solidFill>
                <a:latin typeface="微软雅黑" charset="-122"/>
                <a:ea typeface="微软雅黑" charset="-122"/>
                <a:sym typeface="微软雅黑" charset="-122"/>
              </a:rPr>
              <a:t>    在</a:t>
            </a:r>
            <a:r>
              <a:rPr lang="zh-CN" altLang="en-US" sz="1600" dirty="0">
                <a:solidFill>
                  <a:srgbClr val="000000"/>
                </a:solidFill>
                <a:latin typeface="微软雅黑" charset="-122"/>
                <a:ea typeface="微软雅黑" charset="-122"/>
                <a:sym typeface="微软雅黑" charset="-122"/>
              </a:rPr>
              <a:t>哪说？</a:t>
            </a:r>
          </a:p>
        </p:txBody>
      </p:sp>
      <p:sp>
        <p:nvSpPr>
          <p:cNvPr id="34823" name="TextBox 9"/>
          <p:cNvSpPr>
            <a:spLocks noChangeArrowheads="1"/>
          </p:cNvSpPr>
          <p:nvPr/>
        </p:nvSpPr>
        <p:spPr bwMode="auto">
          <a:xfrm>
            <a:off x="6611145" y="3666604"/>
            <a:ext cx="140334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r>
              <a:rPr lang="zh-CN" altLang="en-US" sz="1600" dirty="0">
                <a:solidFill>
                  <a:srgbClr val="000000"/>
                </a:solidFill>
                <a:latin typeface="微软雅黑" charset="-122"/>
                <a:ea typeface="微软雅黑" charset="-122"/>
                <a:sym typeface="微软雅黑" charset="-122"/>
              </a:rPr>
              <a:t>内容</a:t>
            </a:r>
            <a:endParaRPr lang="en-US" altLang="zh-CN" sz="1600" dirty="0">
              <a:solidFill>
                <a:srgbClr val="000000"/>
              </a:solidFill>
              <a:latin typeface="微软雅黑" charset="-122"/>
              <a:ea typeface="微软雅黑" charset="-122"/>
              <a:sym typeface="微软雅黑" charset="-122"/>
            </a:endParaRPr>
          </a:p>
          <a:p>
            <a:pPr algn="ctr" eaLnBrk="1" hangingPunct="1">
              <a:buFont typeface="Arial" charset="0"/>
              <a:buNone/>
            </a:pPr>
            <a:endParaRPr lang="zh-CN" altLang="en-US" sz="1600" dirty="0">
              <a:solidFill>
                <a:srgbClr val="000000"/>
              </a:solidFill>
              <a:latin typeface="微软雅黑" charset="-122"/>
              <a:ea typeface="微软雅黑" charset="-122"/>
              <a:sym typeface="微软雅黑" charset="-122"/>
            </a:endParaRPr>
          </a:p>
          <a:p>
            <a:pPr algn="ctr" eaLnBrk="1" hangingPunct="1">
              <a:buFont typeface="Arial" charset="0"/>
              <a:buNone/>
            </a:pPr>
            <a:r>
              <a:rPr lang="zh-CN" altLang="en-US" sz="1600" dirty="0" smtClean="0">
                <a:solidFill>
                  <a:srgbClr val="000000"/>
                </a:solidFill>
                <a:latin typeface="微软雅黑" charset="-122"/>
                <a:ea typeface="微软雅黑" charset="-122"/>
                <a:sym typeface="微软雅黑" charset="-122"/>
              </a:rPr>
              <a:t>    说</a:t>
            </a:r>
            <a:r>
              <a:rPr lang="zh-CN" altLang="en-US" sz="1600" dirty="0">
                <a:solidFill>
                  <a:srgbClr val="000000"/>
                </a:solidFill>
                <a:latin typeface="微软雅黑" charset="-122"/>
                <a:ea typeface="微软雅黑" charset="-122"/>
                <a:sym typeface="微软雅黑" charset="-122"/>
              </a:rPr>
              <a:t>什么？</a:t>
            </a:r>
          </a:p>
        </p:txBody>
      </p:sp>
      <p:sp>
        <p:nvSpPr>
          <p:cNvPr id="34824" name="圆角矩形 11"/>
          <p:cNvSpPr>
            <a:spLocks noChangeArrowheads="1"/>
          </p:cNvSpPr>
          <p:nvPr/>
        </p:nvSpPr>
        <p:spPr bwMode="auto">
          <a:xfrm>
            <a:off x="4928395" y="3712634"/>
            <a:ext cx="1443567" cy="1799167"/>
          </a:xfrm>
          <a:prstGeom prst="roundRect">
            <a:avLst>
              <a:gd name="adj" fmla="val 16667"/>
            </a:avLst>
          </a:prstGeom>
          <a:noFill/>
          <a:ln w="285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600">
              <a:solidFill>
                <a:srgbClr val="FFFFFF"/>
              </a:solidFill>
              <a:latin typeface="宋体" charset="-122"/>
              <a:sym typeface="宋体" charset="-122"/>
            </a:endParaRPr>
          </a:p>
        </p:txBody>
      </p:sp>
      <p:sp>
        <p:nvSpPr>
          <p:cNvPr id="34825" name="圆角矩形 12"/>
          <p:cNvSpPr>
            <a:spLocks noChangeArrowheads="1"/>
          </p:cNvSpPr>
          <p:nvPr/>
        </p:nvSpPr>
        <p:spPr bwMode="auto">
          <a:xfrm>
            <a:off x="6611146" y="3712634"/>
            <a:ext cx="1441449" cy="1799167"/>
          </a:xfrm>
          <a:prstGeom prst="roundRect">
            <a:avLst>
              <a:gd name="adj" fmla="val 16667"/>
            </a:avLst>
          </a:prstGeom>
          <a:noFill/>
          <a:ln w="285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600">
              <a:solidFill>
                <a:srgbClr val="FFFFFF"/>
              </a:solidFill>
              <a:latin typeface="宋体" charset="-122"/>
              <a:sym typeface="宋体" charset="-122"/>
            </a:endParaRPr>
          </a:p>
        </p:txBody>
      </p:sp>
      <p:sp>
        <p:nvSpPr>
          <p:cNvPr id="34826" name="圆角矩形 13"/>
          <p:cNvSpPr>
            <a:spLocks noChangeArrowheads="1"/>
          </p:cNvSpPr>
          <p:nvPr/>
        </p:nvSpPr>
        <p:spPr bwMode="auto">
          <a:xfrm>
            <a:off x="8291779" y="3712634"/>
            <a:ext cx="1443567" cy="1799167"/>
          </a:xfrm>
          <a:prstGeom prst="roundRect">
            <a:avLst>
              <a:gd name="adj" fmla="val 16667"/>
            </a:avLst>
          </a:prstGeom>
          <a:noFill/>
          <a:ln w="285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600">
              <a:solidFill>
                <a:srgbClr val="FFFFFF"/>
              </a:solidFill>
              <a:latin typeface="宋体" charset="-122"/>
              <a:sym typeface="宋体" charset="-122"/>
            </a:endParaRPr>
          </a:p>
        </p:txBody>
      </p:sp>
      <p:sp>
        <p:nvSpPr>
          <p:cNvPr id="34827" name="圆角矩形 14"/>
          <p:cNvSpPr>
            <a:spLocks noChangeArrowheads="1"/>
          </p:cNvSpPr>
          <p:nvPr/>
        </p:nvSpPr>
        <p:spPr bwMode="auto">
          <a:xfrm>
            <a:off x="9974527" y="3712634"/>
            <a:ext cx="1441451" cy="1799167"/>
          </a:xfrm>
          <a:prstGeom prst="roundRect">
            <a:avLst>
              <a:gd name="adj" fmla="val 16667"/>
            </a:avLst>
          </a:prstGeom>
          <a:noFill/>
          <a:ln w="2857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600">
              <a:solidFill>
                <a:srgbClr val="FFFFFF"/>
              </a:solidFill>
              <a:latin typeface="宋体" charset="-122"/>
              <a:sym typeface="宋体" charset="-122"/>
            </a:endParaRPr>
          </a:p>
        </p:txBody>
      </p:sp>
      <p:grpSp>
        <p:nvGrpSpPr>
          <p:cNvPr id="34828" name="组 4"/>
          <p:cNvGrpSpPr>
            <a:grpSpLocks/>
          </p:cNvGrpSpPr>
          <p:nvPr/>
        </p:nvGrpSpPr>
        <p:grpSpPr bwMode="auto">
          <a:xfrm>
            <a:off x="542661" y="1830918"/>
            <a:ext cx="1280584" cy="1236133"/>
            <a:chOff x="440644" y="1597716"/>
            <a:chExt cx="1473200" cy="1422400"/>
          </a:xfrm>
        </p:grpSpPr>
        <p:sp>
          <p:nvSpPr>
            <p:cNvPr id="34836" name="椭圆 3"/>
            <p:cNvSpPr>
              <a:spLocks noChangeArrowheads="1"/>
            </p:cNvSpPr>
            <p:nvPr/>
          </p:nvSpPr>
          <p:spPr bwMode="auto">
            <a:xfrm>
              <a:off x="534306" y="1711653"/>
              <a:ext cx="1285875" cy="1204913"/>
            </a:xfrm>
            <a:prstGeom prst="ellipse">
              <a:avLst/>
            </a:prstGeom>
            <a:solidFill>
              <a:srgbClr val="E9314A"/>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dirty="0">
                  <a:solidFill>
                    <a:srgbClr val="FFFFFF"/>
                  </a:solidFill>
                  <a:latin typeface="微软雅黑" charset="-122"/>
                  <a:ea typeface="微软雅黑" charset="-122"/>
                  <a:sym typeface="微软雅黑" charset="-122"/>
                </a:rPr>
                <a:t>传播方案</a:t>
              </a:r>
            </a:p>
          </p:txBody>
        </p:sp>
        <p:sp>
          <p:nvSpPr>
            <p:cNvPr id="34837" name="椭圆 2"/>
            <p:cNvSpPr>
              <a:spLocks noChangeArrowheads="1"/>
            </p:cNvSpPr>
            <p:nvPr/>
          </p:nvSpPr>
          <p:spPr bwMode="auto">
            <a:xfrm>
              <a:off x="440644" y="1597716"/>
              <a:ext cx="1473200" cy="1422400"/>
            </a:xfrm>
            <a:prstGeom prst="ellipse">
              <a:avLst/>
            </a:prstGeom>
            <a:noFill/>
            <a:ln w="28575">
              <a:solidFill>
                <a:srgbClr val="E8314A"/>
              </a:solidFill>
              <a:miter lim="800000"/>
              <a:headEnd/>
              <a:tailEnd/>
            </a:ln>
            <a:extLst>
              <a:ext uri="{909E8E84-426E-40DD-AFC4-6F175D3DCCD1}">
                <a14:hiddenFill xmlns:a14="http://schemas.microsoft.com/office/drawing/2010/main">
                  <a:solidFill>
                    <a:srgbClr val="FFFFFF"/>
                  </a:solidFill>
                </a14:hiddenFill>
              </a:ext>
            </a:extLst>
          </p:spPr>
          <p:txBody>
            <a:bodyPr lIns="91440" tIns="48260" rIns="91440" bIns="4826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200">
                <a:solidFill>
                  <a:srgbClr val="FFFFFF"/>
                </a:solidFill>
                <a:latin typeface="宋体" charset="-122"/>
                <a:sym typeface="宋体" charset="-122"/>
              </a:endParaRPr>
            </a:p>
          </p:txBody>
        </p:sp>
      </p:grpSp>
      <p:sp>
        <p:nvSpPr>
          <p:cNvPr id="32783" name="矩形 17"/>
          <p:cNvSpPr>
            <a:spLocks noChangeArrowheads="1"/>
          </p:cNvSpPr>
          <p:nvPr/>
        </p:nvSpPr>
        <p:spPr bwMode="auto">
          <a:xfrm>
            <a:off x="3262578" y="5624883"/>
            <a:ext cx="8153400" cy="501651"/>
          </a:xfrm>
          <a:prstGeom prst="rect">
            <a:avLst/>
          </a:prstGeom>
          <a:noFill/>
          <a:ln w="28575" cap="flat" cmpd="sng">
            <a:solidFill>
              <a:srgbClr val="E8314A"/>
            </a:solidFill>
            <a:prstDash val="dash"/>
            <a:miter lim="800000"/>
            <a:headEnd/>
            <a:tailEnd/>
          </a:ln>
        </p:spPr>
        <p:txBody>
          <a:bodyPr lIns="120227" tIns="62653" rIns="120227" bIns="62653" anchor="ctr"/>
          <a:lstStyle/>
          <a:p>
            <a:pPr algn="ctr" eaLnBrk="1" hangingPunct="1">
              <a:buFont typeface="Arial" charset="0"/>
              <a:buNone/>
              <a:defRPr/>
            </a:pPr>
            <a:r>
              <a:rPr lang="zh-CN" altLang="en-US" sz="1800" b="1" dirty="0">
                <a:solidFill>
                  <a:schemeClr val="tx1">
                    <a:lumMod val="75000"/>
                    <a:lumOff val="25000"/>
                  </a:schemeClr>
                </a:solidFill>
                <a:latin typeface="宋体" charset="-122"/>
                <a:ea typeface="微软雅黑" charset="-122"/>
                <a:sym typeface="宋体" charset="-122"/>
              </a:rPr>
              <a:t>结果导向</a:t>
            </a:r>
          </a:p>
        </p:txBody>
      </p:sp>
      <p:sp>
        <p:nvSpPr>
          <p:cNvPr id="34830" name="矩形 18"/>
          <p:cNvSpPr>
            <a:spLocks noChangeArrowheads="1"/>
          </p:cNvSpPr>
          <p:nvPr/>
        </p:nvSpPr>
        <p:spPr bwMode="auto">
          <a:xfrm>
            <a:off x="542662" y="4313767"/>
            <a:ext cx="1579033" cy="916517"/>
          </a:xfrm>
          <a:prstGeom prst="rect">
            <a:avLst/>
          </a:prstGeom>
          <a:solidFill>
            <a:srgbClr val="E8314A"/>
          </a:solidFill>
          <a:ln w="9525">
            <a:solidFill>
              <a:srgbClr val="E8314A"/>
            </a:solidFill>
            <a:miter lim="800000"/>
            <a:headEnd/>
            <a:tailEnd/>
          </a:ln>
        </p:spPr>
        <p:txBody>
          <a:bodyPr lIns="120227" tIns="62653" rIns="120227" bIns="62653"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dirty="0">
                <a:solidFill>
                  <a:srgbClr val="FFFFFF"/>
                </a:solidFill>
                <a:latin typeface="宋体" charset="-122"/>
                <a:ea typeface="微软雅黑" charset="-122"/>
                <a:sym typeface="宋体" charset="-122"/>
              </a:rPr>
              <a:t>预算决定</a:t>
            </a:r>
          </a:p>
        </p:txBody>
      </p:sp>
      <p:sp>
        <p:nvSpPr>
          <p:cNvPr id="32785" name="等腰三角形 16"/>
          <p:cNvSpPr>
            <a:spLocks noChangeArrowheads="1"/>
          </p:cNvSpPr>
          <p:nvPr/>
        </p:nvSpPr>
        <p:spPr bwMode="auto">
          <a:xfrm>
            <a:off x="3247761" y="1998134"/>
            <a:ext cx="8153400" cy="768351"/>
          </a:xfrm>
          <a:prstGeom prst="triangle">
            <a:avLst>
              <a:gd name="adj" fmla="val 50000"/>
            </a:avLst>
          </a:prstGeom>
          <a:solidFill>
            <a:srgbClr val="E8314A"/>
          </a:solidFill>
          <a:ln w="9525" cap="flat" cmpd="sng">
            <a:solidFill>
              <a:srgbClr val="E8314A"/>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120227" tIns="62653" rIns="120227" bIns="62653" anchor="ctr"/>
          <a:lstStyle/>
          <a:p>
            <a:pPr algn="ctr" eaLnBrk="1" hangingPunct="1">
              <a:buFont typeface="Arial" charset="0"/>
              <a:buNone/>
              <a:defRPr/>
            </a:pPr>
            <a:endParaRPr lang="zh-CN" altLang="en-US" sz="2000" dirty="0">
              <a:solidFill>
                <a:srgbClr val="FFFFFF"/>
              </a:solidFill>
              <a:latin typeface="宋体" charset="-122"/>
              <a:ea typeface="微软雅黑" charset="-122"/>
              <a:sym typeface="宋体" charset="-122"/>
            </a:endParaRPr>
          </a:p>
        </p:txBody>
      </p:sp>
      <p:sp>
        <p:nvSpPr>
          <p:cNvPr id="34832" name="矩形 1"/>
          <p:cNvSpPr>
            <a:spLocks noChangeArrowheads="1"/>
          </p:cNvSpPr>
          <p:nvPr/>
        </p:nvSpPr>
        <p:spPr bwMode="auto">
          <a:xfrm>
            <a:off x="6719168" y="292735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b="1">
                <a:solidFill>
                  <a:srgbClr val="FFFFFF"/>
                </a:solidFill>
                <a:latin typeface="宋体" charset="-122"/>
                <a:ea typeface="微软雅黑" charset="-122"/>
                <a:sym typeface="宋体" charset="-122"/>
              </a:rPr>
              <a:t>目标明确</a:t>
            </a:r>
          </a:p>
        </p:txBody>
      </p:sp>
      <p:sp>
        <p:nvSpPr>
          <p:cNvPr id="34833" name="矩形 17"/>
          <p:cNvSpPr>
            <a:spLocks noChangeArrowheads="1"/>
          </p:cNvSpPr>
          <p:nvPr/>
        </p:nvSpPr>
        <p:spPr bwMode="auto">
          <a:xfrm>
            <a:off x="3262578" y="2927352"/>
            <a:ext cx="8153400" cy="501649"/>
          </a:xfrm>
          <a:prstGeom prst="rect">
            <a:avLst/>
          </a:prstGeom>
          <a:solidFill>
            <a:srgbClr val="F54342"/>
          </a:solidFill>
          <a:ln w="9525">
            <a:solidFill>
              <a:srgbClr val="E8314A"/>
            </a:solidFill>
            <a:miter lim="800000"/>
            <a:headEnd/>
            <a:tailEnd/>
          </a:ln>
        </p:spPr>
        <p:txBody>
          <a:bodyPr lIns="120227" tIns="62653" rIns="120227" bIns="62653"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b="1" dirty="0">
                <a:solidFill>
                  <a:srgbClr val="FFFFFF"/>
                </a:solidFill>
                <a:latin typeface="宋体" charset="-122"/>
                <a:ea typeface="微软雅黑" charset="-122"/>
                <a:sym typeface="宋体" charset="-122"/>
              </a:rPr>
              <a:t>明确目标</a:t>
            </a:r>
          </a:p>
        </p:txBody>
      </p:sp>
      <p:sp>
        <p:nvSpPr>
          <p:cNvPr id="34834" name="矩形 3"/>
          <p:cNvSpPr>
            <a:spLocks noChangeArrowheads="1"/>
          </p:cNvSpPr>
          <p:nvPr/>
        </p:nvSpPr>
        <p:spPr bwMode="auto">
          <a:xfrm>
            <a:off x="4291278" y="2203451"/>
            <a:ext cx="609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b="1" dirty="0">
                <a:solidFill>
                  <a:srgbClr val="FFFFFF"/>
                </a:solidFill>
                <a:latin typeface="宋体" charset="-122"/>
                <a:ea typeface="微软雅黑" charset="-122"/>
                <a:sym typeface="宋体" charset="-122"/>
              </a:rPr>
              <a:t>品牌定位</a:t>
            </a:r>
          </a:p>
        </p:txBody>
      </p:sp>
      <p:sp>
        <p:nvSpPr>
          <p:cNvPr id="6" name="右箭头 5"/>
          <p:cNvSpPr/>
          <p:nvPr/>
        </p:nvSpPr>
        <p:spPr bwMode="auto">
          <a:xfrm>
            <a:off x="2331246" y="4565651"/>
            <a:ext cx="715433" cy="484716"/>
          </a:xfrm>
          <a:prstGeom prst="rightArrow">
            <a:avLst/>
          </a:prstGeom>
          <a:solidFill>
            <a:schemeClr val="tx1">
              <a:lumMod val="50000"/>
              <a:lumOff val="50000"/>
            </a:schemeClr>
          </a:solidFill>
          <a:ln w="9525" cap="flat" cmpd="sng" algn="ctr">
            <a:noFill/>
            <a:prstDash val="solid"/>
            <a:round/>
            <a:headEnd type="none" w="med" len="med"/>
            <a:tailEnd type="none" w="med" len="med"/>
          </a:ln>
          <a:effectLst/>
        </p:spPr>
        <p:txBody>
          <a:bodyPr/>
          <a:lstStyle/>
          <a:p>
            <a:pPr eaLnBrk="1" hangingPunct="1">
              <a:buFont typeface="Arial" charset="0"/>
              <a:buNone/>
              <a:defRPr/>
            </a:pPr>
            <a:endParaRPr lang="zh-CN" altLang="en-US" sz="2000"/>
          </a:p>
        </p:txBody>
      </p:sp>
      <p:sp>
        <p:nvSpPr>
          <p:cNvPr id="23" name="Shape 41"/>
          <p:cNvSpPr>
            <a:spLocks noChangeArrowheads="1"/>
          </p:cNvSpPr>
          <p:nvPr/>
        </p:nvSpPr>
        <p:spPr bwMode="auto">
          <a:xfrm>
            <a:off x="623885" y="921337"/>
            <a:ext cx="1965737" cy="370428"/>
          </a:xfrm>
          <a:prstGeom prst="rect">
            <a:avLst/>
          </a:prstGeom>
          <a:noFill/>
          <a:ln>
            <a:noFill/>
          </a:ln>
          <a:extLst/>
        </p:spPr>
        <p:txBody>
          <a:bodyPr wrap="none" lIns="46263" tIns="46263" rIns="46263" bIns="46263" anchor="ctr">
            <a:spAutoFit/>
          </a:bodyPr>
          <a:lstStyle/>
          <a:p>
            <a:pPr defTabSz="1218774">
              <a:lnSpc>
                <a:spcPct val="90000"/>
              </a:lnSpc>
              <a:spcBef>
                <a:spcPct val="0"/>
              </a:spcBef>
              <a:buFont typeface="Arial" charset="0"/>
              <a:buNone/>
            </a:pPr>
            <a:r>
              <a:rPr lang="en-US" altLang="zh-CN" sz="2000" b="1" dirty="0">
                <a:solidFill>
                  <a:prstClr val="black">
                    <a:lumMod val="65000"/>
                    <a:lumOff val="35000"/>
                  </a:prstClr>
                </a:solidFill>
                <a:latin typeface="微软雅黑" pitchFamily="34" charset="-122"/>
                <a:ea typeface="微软雅黑" pitchFamily="34" charset="-122"/>
                <a:cs typeface="+mj-cs"/>
                <a:sym typeface="宋体" charset="-122"/>
              </a:rPr>
              <a:t> </a:t>
            </a:r>
            <a:r>
              <a:rPr lang="zh-CN" altLang="en-US" sz="2000" b="1" dirty="0" smtClean="0">
                <a:solidFill>
                  <a:prstClr val="black">
                    <a:lumMod val="65000"/>
                    <a:lumOff val="35000"/>
                  </a:prstClr>
                </a:solidFill>
                <a:latin typeface="微软雅黑" pitchFamily="34" charset="-122"/>
                <a:ea typeface="微软雅黑" pitchFamily="34" charset="-122"/>
                <a:cs typeface="+mj-cs"/>
                <a:sym typeface="宋体" charset="-122"/>
              </a:rPr>
              <a:t>传播方案五要素</a:t>
            </a:r>
            <a:endParaRPr lang="zh-CN" altLang="en-US" sz="2000" b="1" dirty="0">
              <a:solidFill>
                <a:prstClr val="black">
                  <a:lumMod val="65000"/>
                  <a:lumOff val="35000"/>
                </a:prstClr>
              </a:solidFill>
              <a:latin typeface="微软雅黑" pitchFamily="34" charset="-122"/>
              <a:ea typeface="微软雅黑" pitchFamily="34" charset="-122"/>
              <a:cs typeface="+mj-cs"/>
              <a:sym typeface="宋体" charset="-122"/>
            </a:endParaRPr>
          </a:p>
        </p:txBody>
      </p:sp>
    </p:spTree>
    <p:extLst>
      <p:ext uri="{BB962C8B-B14F-4D97-AF65-F5344CB8AC3E}">
        <p14:creationId xmlns:p14="http://schemas.microsoft.com/office/powerpoint/2010/main" val="2368808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46104" y="2902677"/>
            <a:ext cx="2853267" cy="2878667"/>
            <a:chOff x="4946386" y="3367617"/>
            <a:chExt cx="2853267" cy="2878667"/>
          </a:xfrm>
        </p:grpSpPr>
        <p:sp>
          <p:nvSpPr>
            <p:cNvPr id="35842" name="圆角矩形 18"/>
            <p:cNvSpPr>
              <a:spLocks noChangeArrowheads="1"/>
            </p:cNvSpPr>
            <p:nvPr/>
          </p:nvSpPr>
          <p:spPr bwMode="auto">
            <a:xfrm>
              <a:off x="4999304" y="3644900"/>
              <a:ext cx="2800349" cy="2601384"/>
            </a:xfrm>
            <a:prstGeom prst="roundRect">
              <a:avLst>
                <a:gd name="adj" fmla="val 16667"/>
              </a:avLst>
            </a:prstGeom>
            <a:noFill/>
            <a:ln w="25400">
              <a:solidFill>
                <a:srgbClr val="E8314A"/>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a:solidFill>
                    <a:srgbClr val="FFFFFF"/>
                  </a:solidFill>
                  <a:latin typeface="微软雅黑" charset="-122"/>
                  <a:ea typeface="微软雅黑" charset="-122"/>
                  <a:sym typeface="微软雅黑" charset="-122"/>
                </a:rPr>
                <a:t> </a:t>
              </a:r>
            </a:p>
          </p:txBody>
        </p:sp>
        <p:sp>
          <p:nvSpPr>
            <p:cNvPr id="35846" name="圆角矩形 12"/>
            <p:cNvSpPr>
              <a:spLocks noChangeArrowheads="1"/>
            </p:cNvSpPr>
            <p:nvPr/>
          </p:nvSpPr>
          <p:spPr bwMode="auto">
            <a:xfrm>
              <a:off x="4946386" y="3367617"/>
              <a:ext cx="2853267" cy="827616"/>
            </a:xfrm>
            <a:prstGeom prst="roundRect">
              <a:avLst>
                <a:gd name="adj" fmla="val 16667"/>
              </a:avLst>
            </a:prstGeom>
            <a:solidFill>
              <a:srgbClr val="F54342"/>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b="1">
                  <a:solidFill>
                    <a:srgbClr val="FFFFFF"/>
                  </a:solidFill>
                  <a:latin typeface="微软雅黑" charset="-122"/>
                  <a:ea typeface="微软雅黑" charset="-122"/>
                  <a:sym typeface="微软雅黑" charset="-122"/>
                </a:rPr>
                <a:t>为什么关注</a:t>
              </a:r>
            </a:p>
          </p:txBody>
        </p:sp>
        <p:sp>
          <p:nvSpPr>
            <p:cNvPr id="35849" name="TextBox 9"/>
            <p:cNvSpPr>
              <a:spLocks noChangeArrowheads="1"/>
            </p:cNvSpPr>
            <p:nvPr/>
          </p:nvSpPr>
          <p:spPr bwMode="auto">
            <a:xfrm>
              <a:off x="5006712" y="4368475"/>
              <a:ext cx="2785533" cy="15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marL="257175" indent="-257175">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150000"/>
                </a:lnSpc>
                <a:buFont typeface="Arial" charset="0"/>
                <a:buNone/>
              </a:pPr>
              <a:r>
                <a:rPr lang="en-US" altLang="zh-CN" sz="1600" dirty="0" smtClean="0">
                  <a:solidFill>
                    <a:srgbClr val="000000"/>
                  </a:solidFill>
                  <a:latin typeface="微软雅黑" charset="-122"/>
                  <a:ea typeface="微软雅黑" charset="-122"/>
                  <a:sym typeface="微软雅黑" charset="-122"/>
                </a:rPr>
                <a:t>1</a:t>
              </a:r>
              <a:r>
                <a:rPr lang="zh-CN" altLang="en-US" sz="1600" dirty="0">
                  <a:solidFill>
                    <a:srgbClr val="000000"/>
                  </a:solidFill>
                  <a:latin typeface="微软雅黑" charset="-122"/>
                  <a:ea typeface="微软雅黑" charset="-122"/>
                  <a:sym typeface="微软雅黑" charset="-122"/>
                </a:rPr>
                <a:t>、我喜欢的品牌</a:t>
              </a:r>
            </a:p>
            <a:p>
              <a:pPr algn="ctr" eaLnBrk="1" hangingPunct="1">
                <a:lnSpc>
                  <a:spcPct val="150000"/>
                </a:lnSpc>
                <a:buFont typeface="Arial" charset="0"/>
                <a:buNone/>
              </a:pPr>
              <a:r>
                <a:rPr lang="en-US" altLang="zh-CN" sz="1600" dirty="0">
                  <a:solidFill>
                    <a:srgbClr val="000000"/>
                  </a:solidFill>
                  <a:latin typeface="微软雅黑" charset="-122"/>
                  <a:ea typeface="微软雅黑" charset="-122"/>
                  <a:sym typeface="微软雅黑" charset="-122"/>
                </a:rPr>
                <a:t>2</a:t>
              </a:r>
              <a:r>
                <a:rPr lang="zh-CN" altLang="en-US" sz="1600" dirty="0">
                  <a:solidFill>
                    <a:srgbClr val="000000"/>
                  </a:solidFill>
                  <a:latin typeface="微软雅黑" charset="-122"/>
                  <a:ea typeface="微软雅黑" charset="-122"/>
                  <a:sym typeface="微软雅黑" charset="-122"/>
                </a:rPr>
                <a:t>、我喜欢的明星</a:t>
              </a:r>
            </a:p>
            <a:p>
              <a:pPr algn="ctr" eaLnBrk="1" hangingPunct="1">
                <a:lnSpc>
                  <a:spcPct val="150000"/>
                </a:lnSpc>
                <a:buFont typeface="Arial" charset="0"/>
                <a:buNone/>
              </a:pPr>
              <a:r>
                <a:rPr lang="en-US" altLang="zh-CN" sz="1600" dirty="0">
                  <a:solidFill>
                    <a:srgbClr val="000000"/>
                  </a:solidFill>
                  <a:latin typeface="微软雅黑" charset="-122"/>
                  <a:ea typeface="微软雅黑" charset="-122"/>
                  <a:sym typeface="微软雅黑" charset="-122"/>
                </a:rPr>
                <a:t>3</a:t>
              </a:r>
              <a:r>
                <a:rPr lang="zh-CN" altLang="en-US" sz="1600" dirty="0">
                  <a:solidFill>
                    <a:srgbClr val="000000"/>
                  </a:solidFill>
                  <a:latin typeface="微软雅黑" charset="-122"/>
                  <a:ea typeface="微软雅黑" charset="-122"/>
                  <a:sym typeface="微软雅黑" charset="-122"/>
                </a:rPr>
                <a:t>、我喜欢的内容</a:t>
              </a:r>
            </a:p>
            <a:p>
              <a:pPr algn="ctr" eaLnBrk="1" hangingPunct="1">
                <a:lnSpc>
                  <a:spcPct val="150000"/>
                </a:lnSpc>
                <a:buFont typeface="Arial" charset="0"/>
                <a:buNone/>
              </a:pPr>
              <a:r>
                <a:rPr lang="en-US" altLang="zh-CN" sz="1600" dirty="0">
                  <a:solidFill>
                    <a:srgbClr val="000000"/>
                  </a:solidFill>
                  <a:latin typeface="微软雅黑" charset="-122"/>
                  <a:ea typeface="微软雅黑" charset="-122"/>
                  <a:sym typeface="微软雅黑" charset="-122"/>
                </a:rPr>
                <a:t>4</a:t>
              </a:r>
              <a:r>
                <a:rPr lang="zh-CN" altLang="en-US" sz="1600" dirty="0">
                  <a:solidFill>
                    <a:srgbClr val="000000"/>
                  </a:solidFill>
                  <a:latin typeface="微软雅黑" charset="-122"/>
                  <a:ea typeface="微软雅黑" charset="-122"/>
                  <a:sym typeface="微软雅黑" charset="-122"/>
                </a:rPr>
                <a:t>、我喜欢的风格</a:t>
              </a:r>
            </a:p>
          </p:txBody>
        </p:sp>
      </p:grpSp>
      <p:grpSp>
        <p:nvGrpSpPr>
          <p:cNvPr id="2" name="组合 1"/>
          <p:cNvGrpSpPr/>
          <p:nvPr/>
        </p:nvGrpSpPr>
        <p:grpSpPr>
          <a:xfrm>
            <a:off x="8207825" y="2902677"/>
            <a:ext cx="2952751" cy="2878667"/>
            <a:chOff x="8889737" y="3367617"/>
            <a:chExt cx="2952751" cy="2878667"/>
          </a:xfrm>
        </p:grpSpPr>
        <p:sp>
          <p:nvSpPr>
            <p:cNvPr id="35843" name="圆角矩形 19"/>
            <p:cNvSpPr>
              <a:spLocks noChangeArrowheads="1"/>
            </p:cNvSpPr>
            <p:nvPr/>
          </p:nvSpPr>
          <p:spPr bwMode="auto">
            <a:xfrm>
              <a:off x="8965938" y="3644900"/>
              <a:ext cx="2800349" cy="2601384"/>
            </a:xfrm>
            <a:prstGeom prst="roundRect">
              <a:avLst>
                <a:gd name="adj" fmla="val 16667"/>
              </a:avLst>
            </a:prstGeom>
            <a:noFill/>
            <a:ln w="25400">
              <a:solidFill>
                <a:srgbClr val="E8314A"/>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a:solidFill>
                    <a:srgbClr val="FFFFFF"/>
                  </a:solidFill>
                  <a:latin typeface="微软雅黑" charset="-122"/>
                  <a:ea typeface="微软雅黑" charset="-122"/>
                  <a:sym typeface="微软雅黑" charset="-122"/>
                </a:rPr>
                <a:t> </a:t>
              </a:r>
            </a:p>
          </p:txBody>
        </p:sp>
        <p:sp>
          <p:nvSpPr>
            <p:cNvPr id="35847" name="圆角矩形 13"/>
            <p:cNvSpPr>
              <a:spLocks noChangeArrowheads="1"/>
            </p:cNvSpPr>
            <p:nvPr/>
          </p:nvSpPr>
          <p:spPr bwMode="auto">
            <a:xfrm>
              <a:off x="8913020" y="3367617"/>
              <a:ext cx="2853267" cy="827616"/>
            </a:xfrm>
            <a:prstGeom prst="roundRect">
              <a:avLst>
                <a:gd name="adj" fmla="val 16667"/>
              </a:avLst>
            </a:prstGeom>
            <a:solidFill>
              <a:srgbClr val="E8314A"/>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b="1">
                  <a:solidFill>
                    <a:srgbClr val="FFFFFF"/>
                  </a:solidFill>
                  <a:latin typeface="微软雅黑" charset="-122"/>
                  <a:ea typeface="微软雅黑" charset="-122"/>
                  <a:sym typeface="微软雅黑" charset="-122"/>
                </a:rPr>
                <a:t>为什么参与</a:t>
              </a:r>
            </a:p>
          </p:txBody>
        </p:sp>
        <p:sp>
          <p:nvSpPr>
            <p:cNvPr id="35850" name="TextBox 10"/>
            <p:cNvSpPr>
              <a:spLocks noChangeArrowheads="1"/>
            </p:cNvSpPr>
            <p:nvPr/>
          </p:nvSpPr>
          <p:spPr bwMode="auto">
            <a:xfrm>
              <a:off x="8889737" y="4182499"/>
              <a:ext cx="295275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marL="257175" indent="-257175">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a:lnSpc>
                  <a:spcPct val="150000"/>
                </a:lnSpc>
              </a:pPr>
              <a:r>
                <a:rPr lang="en-US" altLang="zh-CN" sz="1600" dirty="0" smtClean="0">
                  <a:solidFill>
                    <a:srgbClr val="000000"/>
                  </a:solidFill>
                  <a:latin typeface="微软雅黑" charset="-122"/>
                  <a:ea typeface="微软雅黑" charset="-122"/>
                  <a:sym typeface="微软雅黑" charset="-122"/>
                </a:rPr>
                <a:t>1</a:t>
              </a:r>
              <a:r>
                <a:rPr lang="zh-CN" altLang="en-US" sz="1600" dirty="0">
                  <a:solidFill>
                    <a:srgbClr val="000000"/>
                  </a:solidFill>
                  <a:latin typeface="微软雅黑" charset="-122"/>
                  <a:ea typeface="微软雅黑" charset="-122"/>
                  <a:sym typeface="微软雅黑" charset="-122"/>
                </a:rPr>
                <a:t>、表达自我</a:t>
              </a:r>
            </a:p>
            <a:p>
              <a:pPr algn="ctr">
                <a:lnSpc>
                  <a:spcPct val="150000"/>
                </a:lnSpc>
              </a:pPr>
              <a:r>
                <a:rPr lang="en-US" altLang="zh-CN" sz="1600" dirty="0">
                  <a:solidFill>
                    <a:srgbClr val="000000"/>
                  </a:solidFill>
                  <a:latin typeface="微软雅黑" charset="-122"/>
                  <a:ea typeface="微软雅黑" charset="-122"/>
                  <a:sym typeface="微软雅黑" charset="-122"/>
                </a:rPr>
                <a:t>2</a:t>
              </a:r>
              <a:r>
                <a:rPr lang="zh-CN" altLang="en-US" sz="1600" dirty="0">
                  <a:solidFill>
                    <a:srgbClr val="000000"/>
                  </a:solidFill>
                  <a:latin typeface="微软雅黑" charset="-122"/>
                  <a:ea typeface="微软雅黑" charset="-122"/>
                  <a:sym typeface="微软雅黑" charset="-122"/>
                </a:rPr>
                <a:t>、</a:t>
              </a:r>
              <a:r>
                <a:rPr lang="zh-CN" altLang="en-US" sz="1600" dirty="0" smtClean="0">
                  <a:solidFill>
                    <a:srgbClr val="000000"/>
                  </a:solidFill>
                  <a:latin typeface="微软雅黑" charset="-122"/>
                  <a:ea typeface="微软雅黑" charset="-122"/>
                  <a:sym typeface="微软雅黑" charset="-122"/>
                </a:rPr>
                <a:t>提升逼格</a:t>
              </a:r>
              <a:endParaRPr lang="zh-CN" altLang="en-US" sz="1600" dirty="0">
                <a:solidFill>
                  <a:srgbClr val="000000"/>
                </a:solidFill>
                <a:latin typeface="微软雅黑" charset="-122"/>
                <a:ea typeface="微软雅黑" charset="-122"/>
                <a:sym typeface="微软雅黑" charset="-122"/>
              </a:endParaRPr>
            </a:p>
            <a:p>
              <a:pPr algn="ctr">
                <a:lnSpc>
                  <a:spcPct val="150000"/>
                </a:lnSpc>
              </a:pPr>
              <a:r>
                <a:rPr lang="en-US" altLang="zh-CN" sz="1600" dirty="0">
                  <a:solidFill>
                    <a:srgbClr val="000000"/>
                  </a:solidFill>
                  <a:latin typeface="微软雅黑" charset="-122"/>
                  <a:ea typeface="微软雅黑" charset="-122"/>
                  <a:sym typeface="微软雅黑" charset="-122"/>
                </a:rPr>
                <a:t>3</a:t>
              </a:r>
              <a:r>
                <a:rPr lang="zh-CN" altLang="en-US" sz="1600" dirty="0">
                  <a:solidFill>
                    <a:srgbClr val="000000"/>
                  </a:solidFill>
                  <a:latin typeface="微软雅黑" charset="-122"/>
                  <a:ea typeface="微软雅黑" charset="-122"/>
                  <a:sym typeface="微软雅黑" charset="-122"/>
                </a:rPr>
                <a:t>、帮助他人</a:t>
              </a:r>
            </a:p>
            <a:p>
              <a:pPr algn="ctr">
                <a:lnSpc>
                  <a:spcPct val="150000"/>
                </a:lnSpc>
              </a:pPr>
              <a:r>
                <a:rPr lang="en-US" altLang="zh-CN" sz="1600" dirty="0">
                  <a:solidFill>
                    <a:srgbClr val="000000"/>
                  </a:solidFill>
                  <a:latin typeface="微软雅黑" charset="-122"/>
                  <a:ea typeface="微软雅黑" charset="-122"/>
                  <a:sym typeface="微软雅黑" charset="-122"/>
                </a:rPr>
                <a:t>4</a:t>
              </a:r>
              <a:r>
                <a:rPr lang="zh-CN" altLang="en-US" sz="1600" dirty="0">
                  <a:solidFill>
                    <a:srgbClr val="000000"/>
                  </a:solidFill>
                  <a:latin typeface="微软雅黑" charset="-122"/>
                  <a:ea typeface="微软雅黑" charset="-122"/>
                  <a:sym typeface="微软雅黑" charset="-122"/>
                </a:rPr>
                <a:t>、塑造</a:t>
              </a:r>
              <a:r>
                <a:rPr lang="zh-CN" altLang="en-US" sz="1600" dirty="0" smtClean="0">
                  <a:solidFill>
                    <a:srgbClr val="000000"/>
                  </a:solidFill>
                  <a:latin typeface="微软雅黑" charset="-122"/>
                  <a:ea typeface="微软雅黑" charset="-122"/>
                  <a:sym typeface="微软雅黑" charset="-122"/>
                </a:rPr>
                <a:t>影响</a:t>
              </a:r>
              <a:endParaRPr lang="en-US" altLang="zh-CN" sz="1600" dirty="0">
                <a:solidFill>
                  <a:srgbClr val="000000"/>
                </a:solidFill>
                <a:latin typeface="微软雅黑" charset="-122"/>
                <a:ea typeface="微软雅黑" charset="-122"/>
                <a:sym typeface="微软雅黑" charset="-122"/>
              </a:endParaRPr>
            </a:p>
          </p:txBody>
        </p:sp>
      </p:grpSp>
      <p:grpSp>
        <p:nvGrpSpPr>
          <p:cNvPr id="4" name="组合 3"/>
          <p:cNvGrpSpPr/>
          <p:nvPr/>
        </p:nvGrpSpPr>
        <p:grpSpPr>
          <a:xfrm>
            <a:off x="1137300" y="2902677"/>
            <a:ext cx="2800350" cy="2878667"/>
            <a:chOff x="1044312" y="3367617"/>
            <a:chExt cx="2800350" cy="2878667"/>
          </a:xfrm>
        </p:grpSpPr>
        <p:sp>
          <p:nvSpPr>
            <p:cNvPr id="35841" name="圆角矩形 17"/>
            <p:cNvSpPr>
              <a:spLocks noChangeArrowheads="1"/>
            </p:cNvSpPr>
            <p:nvPr/>
          </p:nvSpPr>
          <p:spPr bwMode="auto">
            <a:xfrm>
              <a:off x="1044312" y="3644900"/>
              <a:ext cx="2800349" cy="2601384"/>
            </a:xfrm>
            <a:prstGeom prst="roundRect">
              <a:avLst>
                <a:gd name="adj" fmla="val 16667"/>
              </a:avLst>
            </a:prstGeom>
            <a:noFill/>
            <a:ln w="25400">
              <a:solidFill>
                <a:srgbClr val="E8314A"/>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a:solidFill>
                    <a:srgbClr val="FFFFFF"/>
                  </a:solidFill>
                  <a:latin typeface="微软雅黑" charset="-122"/>
                  <a:ea typeface="微软雅黑" charset="-122"/>
                  <a:sym typeface="微软雅黑" charset="-122"/>
                </a:rPr>
                <a:t> </a:t>
              </a:r>
            </a:p>
          </p:txBody>
        </p:sp>
        <p:sp>
          <p:nvSpPr>
            <p:cNvPr id="35845" name="圆角矩形 11"/>
            <p:cNvSpPr>
              <a:spLocks noChangeArrowheads="1"/>
            </p:cNvSpPr>
            <p:nvPr/>
          </p:nvSpPr>
          <p:spPr bwMode="auto">
            <a:xfrm>
              <a:off x="1044312" y="3367617"/>
              <a:ext cx="2707216" cy="827616"/>
            </a:xfrm>
            <a:prstGeom prst="roundRect">
              <a:avLst>
                <a:gd name="adj" fmla="val 16667"/>
              </a:avLst>
            </a:prstGeom>
            <a:solidFill>
              <a:srgbClr val="E8314A"/>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a:solidFill>
                    <a:srgbClr val="FFFFFF"/>
                  </a:solidFill>
                  <a:latin typeface="微软雅黑" charset="-122"/>
                  <a:ea typeface="微软雅黑" charset="-122"/>
                  <a:sym typeface="微软雅黑" charset="-122"/>
                </a:rPr>
                <a:t>为什么感兴趣</a:t>
              </a:r>
            </a:p>
          </p:txBody>
        </p:sp>
        <p:sp>
          <p:nvSpPr>
            <p:cNvPr id="35848" name="TextBox 8"/>
            <p:cNvSpPr>
              <a:spLocks noChangeArrowheads="1"/>
            </p:cNvSpPr>
            <p:nvPr/>
          </p:nvSpPr>
          <p:spPr bwMode="auto">
            <a:xfrm>
              <a:off x="1138503" y="4599635"/>
              <a:ext cx="26119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marL="257175" indent="-257175">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150000"/>
                </a:lnSpc>
                <a:buFont typeface="Arial" charset="0"/>
                <a:buNone/>
              </a:pPr>
              <a:r>
                <a:rPr lang="en-US" altLang="zh-CN" sz="1600" dirty="0" smtClean="0">
                  <a:solidFill>
                    <a:srgbClr val="000000"/>
                  </a:solidFill>
                  <a:latin typeface="微软雅黑" charset="-122"/>
                  <a:ea typeface="微软雅黑" charset="-122"/>
                  <a:sym typeface="微软雅黑" charset="-122"/>
                </a:rPr>
                <a:t>1</a:t>
              </a:r>
              <a:r>
                <a:rPr lang="zh-CN" altLang="en-US" sz="1600" dirty="0">
                  <a:solidFill>
                    <a:srgbClr val="000000"/>
                  </a:solidFill>
                  <a:latin typeface="微软雅黑" charset="-122"/>
                  <a:ea typeface="微软雅黑" charset="-122"/>
                  <a:sym typeface="微软雅黑" charset="-122"/>
                </a:rPr>
                <a:t>、人性好奇</a:t>
              </a:r>
            </a:p>
            <a:p>
              <a:pPr algn="ctr" eaLnBrk="1" hangingPunct="1">
                <a:lnSpc>
                  <a:spcPct val="150000"/>
                </a:lnSpc>
                <a:buFont typeface="Arial" charset="0"/>
                <a:buNone/>
              </a:pPr>
              <a:r>
                <a:rPr lang="en-US" altLang="zh-CN" sz="1600" dirty="0">
                  <a:solidFill>
                    <a:srgbClr val="000000"/>
                  </a:solidFill>
                  <a:latin typeface="微软雅黑" charset="-122"/>
                  <a:ea typeface="微软雅黑" charset="-122"/>
                  <a:sym typeface="微软雅黑" charset="-122"/>
                </a:rPr>
                <a:t>2</a:t>
              </a:r>
              <a:r>
                <a:rPr lang="zh-CN" altLang="en-US" sz="1600" dirty="0">
                  <a:solidFill>
                    <a:srgbClr val="000000"/>
                  </a:solidFill>
                  <a:latin typeface="微软雅黑" charset="-122"/>
                  <a:ea typeface="微软雅黑" charset="-122"/>
                  <a:sym typeface="微软雅黑" charset="-122"/>
                </a:rPr>
                <a:t>、满足谈资</a:t>
              </a:r>
            </a:p>
          </p:txBody>
        </p:sp>
        <p:sp>
          <p:nvSpPr>
            <p:cNvPr id="33804" name="圆角矩形 11"/>
            <p:cNvSpPr>
              <a:spLocks noChangeArrowheads="1"/>
            </p:cNvSpPr>
            <p:nvPr/>
          </p:nvSpPr>
          <p:spPr bwMode="auto">
            <a:xfrm>
              <a:off x="1053242" y="3380318"/>
              <a:ext cx="2791420" cy="825500"/>
            </a:xfrm>
            <a:prstGeom prst="roundRect">
              <a:avLst>
                <a:gd name="adj" fmla="val 16667"/>
              </a:avLst>
            </a:prstGeom>
            <a:solidFill>
              <a:srgbClr val="E8314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40" tIns="45720" rIns="91440" bIns="45720" anchor="ctr"/>
            <a:lstStyle/>
            <a:p>
              <a:pPr algn="ctr" eaLnBrk="1" hangingPunct="1">
                <a:buFont typeface="Arial" charset="0"/>
                <a:buNone/>
                <a:defRPr/>
              </a:pPr>
              <a:r>
                <a:rPr lang="zh-CN" altLang="en-US" sz="2000" b="1" dirty="0">
                  <a:solidFill>
                    <a:srgbClr val="FFFFFF"/>
                  </a:solidFill>
                  <a:latin typeface="微软雅黑" charset="-122"/>
                  <a:ea typeface="微软雅黑" charset="-122"/>
                  <a:sym typeface="微软雅黑" charset="-122"/>
                </a:rPr>
                <a:t>为什么感兴趣</a:t>
              </a:r>
            </a:p>
          </p:txBody>
        </p:sp>
      </p:grpSp>
      <p:sp>
        <p:nvSpPr>
          <p:cNvPr id="33805" name="TextBox 20"/>
          <p:cNvSpPr>
            <a:spLocks noChangeArrowheads="1"/>
          </p:cNvSpPr>
          <p:nvPr/>
        </p:nvSpPr>
        <p:spPr bwMode="auto">
          <a:xfrm>
            <a:off x="1747409" y="1946261"/>
            <a:ext cx="868256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eaLnBrk="1" hangingPunct="1">
              <a:buFont typeface="Arial" charset="0"/>
              <a:buNone/>
              <a:defRPr/>
            </a:pPr>
            <a:r>
              <a:rPr lang="zh-CN" altLang="en-US" sz="2000" b="1" dirty="0">
                <a:solidFill>
                  <a:schemeClr val="tx1">
                    <a:lumMod val="75000"/>
                    <a:lumOff val="25000"/>
                  </a:schemeClr>
                </a:solidFill>
                <a:latin typeface="Calibri" charset="0"/>
                <a:ea typeface="微软雅黑" charset="-122"/>
                <a:sym typeface="宋体" charset="-122"/>
              </a:rPr>
              <a:t>他们是谁</a:t>
            </a:r>
            <a:r>
              <a:rPr lang="zh-CN" altLang="en-US" sz="2000" b="1" dirty="0">
                <a:solidFill>
                  <a:schemeClr val="tx1">
                    <a:lumMod val="75000"/>
                    <a:lumOff val="25000"/>
                  </a:schemeClr>
                </a:solidFill>
                <a:latin typeface="Calibri" charset="0"/>
                <a:ea typeface="微软雅黑" charset="-122"/>
                <a:sym typeface="Calibri" charset="0"/>
              </a:rPr>
              <a:t>？</a:t>
            </a:r>
            <a:r>
              <a:rPr lang="zh-CN" altLang="en-US" sz="2000" b="1" dirty="0">
                <a:solidFill>
                  <a:schemeClr val="tx1">
                    <a:lumMod val="75000"/>
                    <a:lumOff val="25000"/>
                  </a:schemeClr>
                </a:solidFill>
                <a:latin typeface="Calibri" charset="0"/>
                <a:ea typeface="微软雅黑" charset="-122"/>
                <a:sym typeface="宋体" charset="-122"/>
              </a:rPr>
              <a:t>他们在哪</a:t>
            </a:r>
            <a:r>
              <a:rPr lang="zh-CN" altLang="en-US" sz="2000" b="1" dirty="0">
                <a:solidFill>
                  <a:schemeClr val="tx1">
                    <a:lumMod val="75000"/>
                    <a:lumOff val="25000"/>
                  </a:schemeClr>
                </a:solidFill>
                <a:latin typeface="Calibri" charset="0"/>
                <a:ea typeface="微软雅黑" charset="-122"/>
                <a:sym typeface="Calibri" charset="0"/>
              </a:rPr>
              <a:t>？</a:t>
            </a:r>
            <a:r>
              <a:rPr lang="zh-CN" altLang="en-US" sz="2000" b="1" dirty="0">
                <a:solidFill>
                  <a:schemeClr val="tx1">
                    <a:lumMod val="75000"/>
                    <a:lumOff val="25000"/>
                  </a:schemeClr>
                </a:solidFill>
                <a:latin typeface="Calibri" charset="0"/>
                <a:ea typeface="微软雅黑" charset="-122"/>
                <a:sym typeface="宋体" charset="-122"/>
              </a:rPr>
              <a:t>他们为何跟你玩？</a:t>
            </a:r>
            <a:endParaRPr lang="en-US" altLang="zh-CN" sz="2000" b="1" dirty="0">
              <a:solidFill>
                <a:schemeClr val="tx1">
                  <a:lumMod val="75000"/>
                  <a:lumOff val="25000"/>
                </a:schemeClr>
              </a:solidFill>
              <a:latin typeface="Calibri" charset="0"/>
              <a:ea typeface="微软雅黑" charset="-122"/>
              <a:sym typeface="Calibri" charset="0"/>
            </a:endParaRPr>
          </a:p>
        </p:txBody>
      </p:sp>
      <p:sp>
        <p:nvSpPr>
          <p:cNvPr id="14" name="Shape 41"/>
          <p:cNvSpPr>
            <a:spLocks noChangeArrowheads="1"/>
          </p:cNvSpPr>
          <p:nvPr/>
        </p:nvSpPr>
        <p:spPr bwMode="auto">
          <a:xfrm>
            <a:off x="623885" y="921337"/>
            <a:ext cx="3248139" cy="370428"/>
          </a:xfrm>
          <a:prstGeom prst="rect">
            <a:avLst/>
          </a:prstGeom>
          <a:noFill/>
          <a:ln>
            <a:noFill/>
          </a:ln>
          <a:extLst/>
        </p:spPr>
        <p:txBody>
          <a:bodyPr wrap="none" lIns="46263" tIns="46263" rIns="46263" bIns="46263" anchor="ctr">
            <a:spAutoFit/>
          </a:bodyPr>
          <a:lstStyle/>
          <a:p>
            <a:pPr defTabSz="1218774">
              <a:lnSpc>
                <a:spcPct val="90000"/>
              </a:lnSpc>
              <a:spcBef>
                <a:spcPct val="0"/>
              </a:spcBef>
              <a:buFont typeface="Arial" charset="0"/>
              <a:buNone/>
            </a:pPr>
            <a:r>
              <a:rPr lang="en-US" altLang="zh-CN" sz="2000" b="1" dirty="0">
                <a:solidFill>
                  <a:prstClr val="black">
                    <a:lumMod val="65000"/>
                    <a:lumOff val="35000"/>
                  </a:prstClr>
                </a:solidFill>
                <a:latin typeface="微软雅黑" pitchFamily="34" charset="-122"/>
                <a:ea typeface="微软雅黑" pitchFamily="34" charset="-122"/>
                <a:cs typeface="+mj-cs"/>
                <a:sym typeface="宋体" charset="-122"/>
              </a:rPr>
              <a:t> </a:t>
            </a:r>
            <a:r>
              <a:rPr lang="zh-CN" altLang="en-US" sz="2000" b="1" dirty="0" smtClean="0">
                <a:solidFill>
                  <a:prstClr val="black">
                    <a:lumMod val="65000"/>
                    <a:lumOff val="35000"/>
                  </a:prstClr>
                </a:solidFill>
                <a:latin typeface="微软雅黑" pitchFamily="34" charset="-122"/>
                <a:ea typeface="微软雅黑" pitchFamily="34" charset="-122"/>
                <a:cs typeface="+mj-cs"/>
                <a:sym typeface="宋体" charset="-122"/>
              </a:rPr>
              <a:t>受众：画像和洞察必不可少</a:t>
            </a:r>
            <a:endParaRPr lang="zh-CN" altLang="en-US" sz="2000" b="1" dirty="0">
              <a:solidFill>
                <a:prstClr val="black">
                  <a:lumMod val="65000"/>
                  <a:lumOff val="35000"/>
                </a:prstClr>
              </a:solidFill>
              <a:latin typeface="微软雅黑" pitchFamily="34" charset="-122"/>
              <a:ea typeface="微软雅黑" pitchFamily="34" charset="-122"/>
              <a:cs typeface="+mj-cs"/>
              <a:sym typeface="宋体" charset="-122"/>
            </a:endParaRPr>
          </a:p>
        </p:txBody>
      </p:sp>
    </p:spTree>
    <p:extLst>
      <p:ext uri="{BB962C8B-B14F-4D97-AF65-F5344CB8AC3E}">
        <p14:creationId xmlns:p14="http://schemas.microsoft.com/office/powerpoint/2010/main" val="19699875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内容占位符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99615" y="1955091"/>
            <a:ext cx="4563533" cy="35496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椭圆 1"/>
          <p:cNvSpPr>
            <a:spLocks noChangeArrowheads="1"/>
          </p:cNvSpPr>
          <p:nvPr/>
        </p:nvSpPr>
        <p:spPr bwMode="auto">
          <a:xfrm>
            <a:off x="7875448" y="2928758"/>
            <a:ext cx="1703917" cy="1701800"/>
          </a:xfrm>
          <a:prstGeom prst="ellipse">
            <a:avLst/>
          </a:prstGeom>
          <a:solidFill>
            <a:srgbClr val="F543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533"/>
              <a:t>  </a:t>
            </a:r>
          </a:p>
        </p:txBody>
      </p:sp>
      <p:sp>
        <p:nvSpPr>
          <p:cNvPr id="36868" name="矩形 4"/>
          <p:cNvSpPr>
            <a:spLocks noChangeArrowheads="1"/>
          </p:cNvSpPr>
          <p:nvPr/>
        </p:nvSpPr>
        <p:spPr bwMode="auto">
          <a:xfrm>
            <a:off x="8019381" y="3218743"/>
            <a:ext cx="1839384"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0227" tIns="62653" rIns="120227" bIns="62653"/>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buFont typeface="Arial" charset="0"/>
              <a:buNone/>
            </a:pPr>
            <a:r>
              <a:rPr lang="zh-CN" altLang="en-US" sz="1800" b="1" dirty="0">
                <a:solidFill>
                  <a:srgbClr val="FFFFFF"/>
                </a:solidFill>
                <a:latin typeface="宋体" charset="-122"/>
                <a:ea typeface="微软雅黑" charset="-122"/>
                <a:sym typeface="宋体" charset="-122"/>
              </a:rPr>
              <a:t>可能发生之</a:t>
            </a:r>
          </a:p>
          <a:p>
            <a:pPr eaLnBrk="1" hangingPunct="1">
              <a:lnSpc>
                <a:spcPct val="150000"/>
              </a:lnSpc>
              <a:buFont typeface="Arial" charset="0"/>
              <a:buNone/>
            </a:pPr>
            <a:r>
              <a:rPr lang="zh-CN" altLang="en-US" sz="1800" b="1" dirty="0">
                <a:solidFill>
                  <a:srgbClr val="FFFFFF"/>
                </a:solidFill>
                <a:latin typeface="宋体" charset="-122"/>
                <a:ea typeface="微软雅黑" charset="-122"/>
                <a:sym typeface="宋体" charset="-122"/>
              </a:rPr>
              <a:t>场景技术</a:t>
            </a:r>
            <a:endParaRPr lang="zh-CN" altLang="en-US" sz="2000" b="1" dirty="0">
              <a:ea typeface="微软雅黑" charset="-122"/>
            </a:endParaRPr>
          </a:p>
        </p:txBody>
      </p:sp>
      <p:sp>
        <p:nvSpPr>
          <p:cNvPr id="34824" name="圆角矩形 8"/>
          <p:cNvSpPr>
            <a:spLocks noChangeArrowheads="1"/>
          </p:cNvSpPr>
          <p:nvPr/>
        </p:nvSpPr>
        <p:spPr bwMode="auto">
          <a:xfrm>
            <a:off x="1134747" y="5238897"/>
            <a:ext cx="1915583" cy="495300"/>
          </a:xfrm>
          <a:prstGeom prst="roundRect">
            <a:avLst>
              <a:gd name="adj" fmla="val 16667"/>
            </a:avLst>
          </a:prstGeom>
          <a:noFill/>
          <a:ln w="28575" cap="flat" cmpd="sng">
            <a:solidFill>
              <a:srgbClr val="E8314A"/>
            </a:solidFill>
            <a:prstDash val="dash"/>
            <a:miter lim="800000"/>
            <a:headEnd/>
            <a:tailEnd/>
          </a:ln>
        </p:spPr>
        <p:txBody>
          <a:bodyPr lIns="120227" tIns="62653" rIns="120227" bIns="62653"/>
          <a:lstStyle/>
          <a:p>
            <a:pPr algn="ctr" eaLnBrk="1" hangingPunct="1">
              <a:buFont typeface="Arial" charset="0"/>
              <a:buNone/>
              <a:defRPr/>
            </a:pPr>
            <a:r>
              <a:rPr lang="zh-CN" altLang="en-US" sz="1600" b="1" dirty="0">
                <a:solidFill>
                  <a:schemeClr val="tx1">
                    <a:lumMod val="75000"/>
                    <a:lumOff val="25000"/>
                  </a:schemeClr>
                </a:solidFill>
                <a:latin typeface="微软雅黑" charset="-122"/>
                <a:ea typeface="微软雅黑" charset="-122"/>
                <a:sym typeface="宋体" charset="-122"/>
              </a:rPr>
              <a:t>生活</a:t>
            </a:r>
            <a:r>
              <a:rPr lang="en-US" altLang="zh-CN" sz="1600" b="1" dirty="0">
                <a:solidFill>
                  <a:schemeClr val="tx1">
                    <a:lumMod val="75000"/>
                    <a:lumOff val="25000"/>
                  </a:schemeClr>
                </a:solidFill>
                <a:latin typeface="微软雅黑" charset="-122"/>
                <a:ea typeface="微软雅黑" charset="-122"/>
                <a:sym typeface="Calibri" charset="0"/>
              </a:rPr>
              <a:t>/</a:t>
            </a:r>
            <a:r>
              <a:rPr lang="zh-CN" altLang="en-US" sz="1600" b="1" dirty="0">
                <a:solidFill>
                  <a:schemeClr val="tx1">
                    <a:lumMod val="75000"/>
                    <a:lumOff val="25000"/>
                  </a:schemeClr>
                </a:solidFill>
                <a:latin typeface="微软雅黑" charset="-122"/>
                <a:ea typeface="微软雅黑" charset="-122"/>
                <a:sym typeface="宋体" charset="-122"/>
              </a:rPr>
              <a:t>工作场景</a:t>
            </a:r>
            <a:endParaRPr lang="zh-CN" altLang="en-US" sz="1600" b="1" dirty="0">
              <a:solidFill>
                <a:schemeClr val="tx1">
                  <a:lumMod val="75000"/>
                  <a:lumOff val="25000"/>
                </a:schemeClr>
              </a:solidFill>
              <a:latin typeface="微软雅黑" charset="-122"/>
              <a:ea typeface="微软雅黑" charset="-122"/>
            </a:endParaRPr>
          </a:p>
        </p:txBody>
      </p:sp>
      <p:grpSp>
        <p:nvGrpSpPr>
          <p:cNvPr id="2" name="组合 1"/>
          <p:cNvGrpSpPr/>
          <p:nvPr/>
        </p:nvGrpSpPr>
        <p:grpSpPr>
          <a:xfrm>
            <a:off x="1890119" y="1982117"/>
            <a:ext cx="3560262" cy="2831721"/>
            <a:chOff x="934246" y="2520951"/>
            <a:chExt cx="4423909" cy="2604519"/>
          </a:xfrm>
        </p:grpSpPr>
        <p:sp>
          <p:nvSpPr>
            <p:cNvPr id="36870" name=" 184"/>
            <p:cNvSpPr>
              <a:spLocks noChangeArrowheads="1"/>
            </p:cNvSpPr>
            <p:nvPr/>
          </p:nvSpPr>
          <p:spPr bwMode="auto">
            <a:xfrm>
              <a:off x="2968258" y="3641014"/>
              <a:ext cx="2389897" cy="1484456"/>
            </a:xfrm>
            <a:prstGeom prst="ellipse">
              <a:avLst/>
            </a:prstGeom>
            <a:solidFill>
              <a:srgbClr val="969696">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120227" tIns="62653" rIns="120227" bIns="62653"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b="1">
                  <a:solidFill>
                    <a:schemeClr val="bg1"/>
                  </a:solidFill>
                  <a:latin typeface="Calibri" charset="0"/>
                  <a:ea typeface="微软雅黑" charset="-122"/>
                  <a:sym typeface="Calibri" charset="0"/>
                </a:rPr>
                <a:t>感官</a:t>
              </a:r>
            </a:p>
          </p:txBody>
        </p:sp>
        <p:sp>
          <p:nvSpPr>
            <p:cNvPr id="34827" name=" 184"/>
            <p:cNvSpPr>
              <a:spLocks noChangeArrowheads="1"/>
            </p:cNvSpPr>
            <p:nvPr/>
          </p:nvSpPr>
          <p:spPr bwMode="auto">
            <a:xfrm>
              <a:off x="1912145" y="2520951"/>
              <a:ext cx="2389716" cy="1483782"/>
            </a:xfrm>
            <a:prstGeom prst="ellipse">
              <a:avLst/>
            </a:prstGeom>
            <a:solidFill>
              <a:srgbClr val="E8314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120227" tIns="62653" rIns="120227" bIns="62653" anchor="ctr"/>
            <a:lstStyle>
              <a:lvl1pPr>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defTabSz="457200" fontAlgn="base">
                <a:spcBef>
                  <a:spcPct val="0"/>
                </a:spcBef>
                <a:spcAft>
                  <a:spcPct val="0"/>
                </a:spcAft>
                <a:buFont typeface="Arial" charset="0"/>
                <a:defRPr>
                  <a:solidFill>
                    <a:schemeClr val="tx1"/>
                  </a:solidFill>
                  <a:latin typeface="Arial" charset="0"/>
                </a:defRPr>
              </a:lvl6pPr>
              <a:lvl7pPr defTabSz="457200" fontAlgn="base">
                <a:spcBef>
                  <a:spcPct val="0"/>
                </a:spcBef>
                <a:spcAft>
                  <a:spcPct val="0"/>
                </a:spcAft>
                <a:buFont typeface="Arial" charset="0"/>
                <a:defRPr>
                  <a:solidFill>
                    <a:schemeClr val="tx1"/>
                  </a:solidFill>
                  <a:latin typeface="Arial" charset="0"/>
                </a:defRPr>
              </a:lvl7pPr>
              <a:lvl8pPr defTabSz="457200" fontAlgn="base">
                <a:spcBef>
                  <a:spcPct val="0"/>
                </a:spcBef>
                <a:spcAft>
                  <a:spcPct val="0"/>
                </a:spcAft>
                <a:buFont typeface="Arial" charset="0"/>
                <a:defRPr>
                  <a:solidFill>
                    <a:schemeClr val="tx1"/>
                  </a:solidFill>
                  <a:latin typeface="Arial" charset="0"/>
                </a:defRPr>
              </a:lvl8pPr>
              <a:lvl9pPr defTabSz="457200" fontAlgn="base">
                <a:spcBef>
                  <a:spcPct val="0"/>
                </a:spcBef>
                <a:spcAft>
                  <a:spcPct val="0"/>
                </a:spcAft>
                <a:buFont typeface="Arial" charset="0"/>
                <a:defRPr>
                  <a:solidFill>
                    <a:schemeClr val="tx1"/>
                  </a:solidFill>
                  <a:latin typeface="Arial" charset="0"/>
                </a:defRPr>
              </a:lvl9pPr>
            </a:lstStyle>
            <a:p>
              <a:pPr algn="ctr" eaLnBrk="1" hangingPunct="1">
                <a:buFont typeface="Arial" charset="0"/>
                <a:buNone/>
                <a:defRPr/>
              </a:pPr>
              <a:r>
                <a:rPr lang="zh-CN" altLang="en-US" sz="1800" b="1">
                  <a:solidFill>
                    <a:schemeClr val="bg1"/>
                  </a:solidFill>
                  <a:latin typeface="Calibri" charset="0"/>
                  <a:ea typeface="微软雅黑" charset="-122"/>
                  <a:sym typeface="Calibri" charset="0"/>
                </a:rPr>
                <a:t>数据</a:t>
              </a:r>
            </a:p>
          </p:txBody>
        </p:sp>
        <p:sp>
          <p:nvSpPr>
            <p:cNvPr id="34828" name=" 184"/>
            <p:cNvSpPr>
              <a:spLocks noChangeArrowheads="1"/>
            </p:cNvSpPr>
            <p:nvPr/>
          </p:nvSpPr>
          <p:spPr bwMode="auto">
            <a:xfrm>
              <a:off x="934246" y="3640667"/>
              <a:ext cx="2389716" cy="1483784"/>
            </a:xfrm>
            <a:prstGeom prst="ellipse">
              <a:avLst/>
            </a:prstGeom>
            <a:solidFill>
              <a:srgbClr val="FFC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120227" tIns="62653" rIns="120227" bIns="62653" anchor="ctr"/>
            <a:lstStyle>
              <a:lvl1pPr>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defTabSz="457200" fontAlgn="base">
                <a:spcBef>
                  <a:spcPct val="0"/>
                </a:spcBef>
                <a:spcAft>
                  <a:spcPct val="0"/>
                </a:spcAft>
                <a:buFont typeface="Arial" charset="0"/>
                <a:defRPr>
                  <a:solidFill>
                    <a:schemeClr val="tx1"/>
                  </a:solidFill>
                  <a:latin typeface="Arial" charset="0"/>
                </a:defRPr>
              </a:lvl6pPr>
              <a:lvl7pPr defTabSz="457200" fontAlgn="base">
                <a:spcBef>
                  <a:spcPct val="0"/>
                </a:spcBef>
                <a:spcAft>
                  <a:spcPct val="0"/>
                </a:spcAft>
                <a:buFont typeface="Arial" charset="0"/>
                <a:defRPr>
                  <a:solidFill>
                    <a:schemeClr val="tx1"/>
                  </a:solidFill>
                  <a:latin typeface="Arial" charset="0"/>
                </a:defRPr>
              </a:lvl7pPr>
              <a:lvl8pPr defTabSz="457200" fontAlgn="base">
                <a:spcBef>
                  <a:spcPct val="0"/>
                </a:spcBef>
                <a:spcAft>
                  <a:spcPct val="0"/>
                </a:spcAft>
                <a:buFont typeface="Arial" charset="0"/>
                <a:defRPr>
                  <a:solidFill>
                    <a:schemeClr val="tx1"/>
                  </a:solidFill>
                  <a:latin typeface="Arial" charset="0"/>
                </a:defRPr>
              </a:lvl8pPr>
              <a:lvl9pPr defTabSz="457200" fontAlgn="base">
                <a:spcBef>
                  <a:spcPct val="0"/>
                </a:spcBef>
                <a:spcAft>
                  <a:spcPct val="0"/>
                </a:spcAft>
                <a:buFont typeface="Arial" charset="0"/>
                <a:defRPr>
                  <a:solidFill>
                    <a:schemeClr val="tx1"/>
                  </a:solidFill>
                  <a:latin typeface="Arial" charset="0"/>
                </a:defRPr>
              </a:lvl9pPr>
            </a:lstStyle>
            <a:p>
              <a:pPr algn="ctr" eaLnBrk="1" hangingPunct="1">
                <a:buFont typeface="Arial" charset="0"/>
                <a:buNone/>
                <a:defRPr/>
              </a:pPr>
              <a:r>
                <a:rPr lang="zh-CN" altLang="en-US" sz="1800" b="1">
                  <a:solidFill>
                    <a:schemeClr val="bg1"/>
                  </a:solidFill>
                  <a:latin typeface="Calibri" charset="0"/>
                  <a:ea typeface="微软雅黑" charset="-122"/>
                  <a:sym typeface="Calibri" charset="0"/>
                </a:rPr>
                <a:t>人性</a:t>
              </a:r>
            </a:p>
          </p:txBody>
        </p:sp>
      </p:grpSp>
      <p:sp>
        <p:nvSpPr>
          <p:cNvPr id="34829" name="圆角矩形 7"/>
          <p:cNvSpPr>
            <a:spLocks noChangeArrowheads="1"/>
          </p:cNvSpPr>
          <p:nvPr/>
        </p:nvSpPr>
        <p:spPr bwMode="auto">
          <a:xfrm>
            <a:off x="3170980" y="5249479"/>
            <a:ext cx="1439333" cy="495300"/>
          </a:xfrm>
          <a:prstGeom prst="roundRect">
            <a:avLst>
              <a:gd name="adj" fmla="val 16667"/>
            </a:avLst>
          </a:prstGeom>
          <a:noFill/>
          <a:ln w="28575" cap="flat" cmpd="sng">
            <a:solidFill>
              <a:srgbClr val="E8314A"/>
            </a:solidFill>
            <a:prstDash val="dash"/>
            <a:round/>
            <a:headEnd/>
            <a:tailEnd/>
          </a:ln>
          <a:effectLst/>
        </p:spPr>
        <p:txBody>
          <a:bodyPr lIns="120227" tIns="62653" rIns="120227" bIns="62653"/>
          <a:lstStyle/>
          <a:p>
            <a:pPr algn="ctr" eaLnBrk="1" hangingPunct="1">
              <a:buFont typeface="Arial" charset="0"/>
              <a:buNone/>
              <a:defRPr/>
            </a:pPr>
            <a:r>
              <a:rPr lang="zh-CN" altLang="en-US" sz="1600" b="1">
                <a:solidFill>
                  <a:schemeClr val="tx1">
                    <a:lumMod val="75000"/>
                    <a:lumOff val="25000"/>
                  </a:schemeClr>
                </a:solidFill>
                <a:latin typeface="宋体" charset="-122"/>
                <a:ea typeface="微软雅黑" charset="-122"/>
                <a:sym typeface="宋体" charset="-122"/>
              </a:rPr>
              <a:t>消费场景</a:t>
            </a:r>
          </a:p>
        </p:txBody>
      </p:sp>
      <p:sp>
        <p:nvSpPr>
          <p:cNvPr id="34830" name="圆角矩形 9"/>
          <p:cNvSpPr>
            <a:spLocks noChangeArrowheads="1"/>
          </p:cNvSpPr>
          <p:nvPr/>
        </p:nvSpPr>
        <p:spPr bwMode="auto">
          <a:xfrm>
            <a:off x="4728847" y="5238897"/>
            <a:ext cx="1322917" cy="495300"/>
          </a:xfrm>
          <a:prstGeom prst="roundRect">
            <a:avLst>
              <a:gd name="adj" fmla="val 16667"/>
            </a:avLst>
          </a:prstGeom>
          <a:noFill/>
          <a:ln w="28575" cap="flat" cmpd="sng">
            <a:solidFill>
              <a:srgbClr val="E8314A"/>
            </a:solidFill>
            <a:prstDash val="dash"/>
            <a:round/>
            <a:headEnd/>
            <a:tailEnd/>
          </a:ln>
          <a:effectLst/>
        </p:spPr>
        <p:txBody>
          <a:bodyPr lIns="120227" tIns="62653" rIns="120227" bIns="62653"/>
          <a:lstStyle/>
          <a:p>
            <a:pPr algn="ctr" eaLnBrk="1" hangingPunct="1">
              <a:buFont typeface="Arial" charset="0"/>
              <a:buNone/>
              <a:defRPr/>
            </a:pPr>
            <a:r>
              <a:rPr lang="zh-CN" altLang="en-US" sz="1600" b="1">
                <a:solidFill>
                  <a:schemeClr val="tx1">
                    <a:lumMod val="75000"/>
                    <a:lumOff val="25000"/>
                  </a:schemeClr>
                </a:solidFill>
                <a:latin typeface="宋体" charset="-122"/>
                <a:ea typeface="微软雅黑" charset="-122"/>
                <a:sym typeface="宋体" charset="-122"/>
              </a:rPr>
              <a:t>心理场景</a:t>
            </a:r>
          </a:p>
        </p:txBody>
      </p:sp>
      <p:sp>
        <p:nvSpPr>
          <p:cNvPr id="13" name="Shape 41"/>
          <p:cNvSpPr>
            <a:spLocks noChangeArrowheads="1"/>
          </p:cNvSpPr>
          <p:nvPr/>
        </p:nvSpPr>
        <p:spPr bwMode="auto">
          <a:xfrm>
            <a:off x="623885" y="921337"/>
            <a:ext cx="3761100" cy="370428"/>
          </a:xfrm>
          <a:prstGeom prst="rect">
            <a:avLst/>
          </a:prstGeom>
          <a:noFill/>
          <a:ln>
            <a:noFill/>
          </a:ln>
          <a:extLst/>
        </p:spPr>
        <p:txBody>
          <a:bodyPr wrap="none" lIns="46263" tIns="46263" rIns="46263" bIns="46263" anchor="ctr">
            <a:spAutoFit/>
          </a:bodyPr>
          <a:lstStyle/>
          <a:p>
            <a:pPr defTabSz="1218774">
              <a:lnSpc>
                <a:spcPct val="90000"/>
              </a:lnSpc>
              <a:spcBef>
                <a:spcPct val="0"/>
              </a:spcBef>
              <a:buFont typeface="Arial" charset="0"/>
              <a:buNone/>
            </a:pPr>
            <a:r>
              <a:rPr lang="en-US" altLang="zh-CN" sz="2000" b="1" dirty="0">
                <a:solidFill>
                  <a:prstClr val="black">
                    <a:lumMod val="65000"/>
                    <a:lumOff val="35000"/>
                  </a:prstClr>
                </a:solidFill>
                <a:latin typeface="微软雅黑" pitchFamily="34" charset="-122"/>
                <a:ea typeface="微软雅黑" pitchFamily="34" charset="-122"/>
                <a:cs typeface="+mj-cs"/>
                <a:sym typeface="宋体" charset="-122"/>
              </a:rPr>
              <a:t> </a:t>
            </a:r>
            <a:r>
              <a:rPr lang="zh-CN" altLang="en-US" sz="2000" b="1" dirty="0">
                <a:solidFill>
                  <a:prstClr val="black">
                    <a:lumMod val="65000"/>
                    <a:lumOff val="35000"/>
                  </a:prstClr>
                </a:solidFill>
                <a:latin typeface="微软雅黑" pitchFamily="34" charset="-122"/>
                <a:ea typeface="微软雅黑" pitchFamily="34" charset="-122"/>
                <a:cs typeface="+mj-cs"/>
                <a:sym typeface="宋体" charset="-122"/>
              </a:rPr>
              <a:t>场景</a:t>
            </a:r>
            <a:r>
              <a:rPr lang="zh-CN" altLang="en-US" sz="2000" b="1" dirty="0" smtClean="0">
                <a:solidFill>
                  <a:prstClr val="black">
                    <a:lumMod val="65000"/>
                    <a:lumOff val="35000"/>
                  </a:prstClr>
                </a:solidFill>
                <a:latin typeface="微软雅黑" pitchFamily="34" charset="-122"/>
                <a:ea typeface="微软雅黑" pitchFamily="34" charset="-122"/>
                <a:cs typeface="+mj-cs"/>
                <a:sym typeface="宋体" charset="-122"/>
              </a:rPr>
              <a:t>：基于触点设计的创意表达</a:t>
            </a:r>
            <a:endParaRPr lang="zh-CN" altLang="en-US" sz="2000" b="1" dirty="0">
              <a:solidFill>
                <a:prstClr val="black">
                  <a:lumMod val="65000"/>
                  <a:lumOff val="35000"/>
                </a:prstClr>
              </a:solidFill>
              <a:latin typeface="微软雅黑" pitchFamily="34" charset="-122"/>
              <a:ea typeface="微软雅黑" pitchFamily="34" charset="-122"/>
              <a:cs typeface="+mj-cs"/>
              <a:sym typeface="宋体" charset="-122"/>
            </a:endParaRPr>
          </a:p>
        </p:txBody>
      </p:sp>
    </p:spTree>
    <p:extLst>
      <p:ext uri="{BB962C8B-B14F-4D97-AF65-F5344CB8AC3E}">
        <p14:creationId xmlns:p14="http://schemas.microsoft.com/office/powerpoint/2010/main" val="18256527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等腰三角形 4"/>
          <p:cNvSpPr>
            <a:spLocks noChangeArrowheads="1"/>
          </p:cNvSpPr>
          <p:nvPr/>
        </p:nvSpPr>
        <p:spPr bwMode="auto">
          <a:xfrm>
            <a:off x="3815028" y="3067051"/>
            <a:ext cx="4436533" cy="2542116"/>
          </a:xfrm>
          <a:prstGeom prst="triangle">
            <a:avLst>
              <a:gd name="adj" fmla="val 50000"/>
            </a:avLst>
          </a:prstGeom>
          <a:noFill/>
          <a:ln w="5715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733">
              <a:solidFill>
                <a:srgbClr val="FFFFFF"/>
              </a:solidFill>
              <a:latin typeface="宋体" charset="-122"/>
              <a:sym typeface="宋体" charset="-122"/>
            </a:endParaRPr>
          </a:p>
        </p:txBody>
      </p:sp>
      <p:sp>
        <p:nvSpPr>
          <p:cNvPr id="38915" name="椭圆 12"/>
          <p:cNvSpPr>
            <a:spLocks noChangeArrowheads="1"/>
          </p:cNvSpPr>
          <p:nvPr/>
        </p:nvSpPr>
        <p:spPr bwMode="auto">
          <a:xfrm>
            <a:off x="5087145" y="1686985"/>
            <a:ext cx="1773767" cy="1788583"/>
          </a:xfrm>
          <a:prstGeom prst="ellipse">
            <a:avLst/>
          </a:prstGeom>
          <a:solidFill>
            <a:srgbClr val="E831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800" b="1">
                <a:solidFill>
                  <a:schemeClr val="bg1"/>
                </a:solidFill>
                <a:latin typeface="微软雅黑" charset="-122"/>
                <a:ea typeface="微软雅黑" charset="-122"/>
                <a:sym typeface="微软雅黑" charset="-122"/>
              </a:rPr>
              <a:t>品牌</a:t>
            </a:r>
          </a:p>
        </p:txBody>
      </p:sp>
      <p:sp>
        <p:nvSpPr>
          <p:cNvPr id="38916" name="椭圆 15"/>
          <p:cNvSpPr>
            <a:spLocks noChangeArrowheads="1"/>
          </p:cNvSpPr>
          <p:nvPr/>
        </p:nvSpPr>
        <p:spPr bwMode="auto">
          <a:xfrm>
            <a:off x="2125928" y="4419601"/>
            <a:ext cx="1773767" cy="1790700"/>
          </a:xfrm>
          <a:prstGeom prst="ellipse">
            <a:avLst/>
          </a:prstGeom>
          <a:solidFill>
            <a:srgbClr val="E831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400" b="1" dirty="0" smtClean="0">
                <a:solidFill>
                  <a:schemeClr val="bg1"/>
                </a:solidFill>
                <a:latin typeface="微软雅黑" charset="-122"/>
                <a:ea typeface="微软雅黑" charset="-122"/>
                <a:sym typeface="微软雅黑" charset="-122"/>
              </a:rPr>
              <a:t>需求</a:t>
            </a:r>
            <a:endParaRPr lang="en-US" altLang="zh-CN" sz="2400" b="1" dirty="0" smtClean="0">
              <a:solidFill>
                <a:schemeClr val="bg1"/>
              </a:solidFill>
              <a:latin typeface="微软雅黑" charset="-122"/>
              <a:ea typeface="微软雅黑" charset="-122"/>
              <a:sym typeface="微软雅黑" charset="-122"/>
            </a:endParaRPr>
          </a:p>
        </p:txBody>
      </p:sp>
      <p:sp>
        <p:nvSpPr>
          <p:cNvPr id="38917" name="椭圆 16"/>
          <p:cNvSpPr>
            <a:spLocks noChangeArrowheads="1"/>
          </p:cNvSpPr>
          <p:nvPr/>
        </p:nvSpPr>
        <p:spPr bwMode="auto">
          <a:xfrm>
            <a:off x="8103394" y="4419601"/>
            <a:ext cx="1771651" cy="1790700"/>
          </a:xfrm>
          <a:prstGeom prst="ellipse">
            <a:avLst/>
          </a:prstGeom>
          <a:solidFill>
            <a:srgbClr val="E8314A"/>
          </a:solidFill>
          <a:ln>
            <a:noFill/>
          </a:ln>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400" b="1" dirty="0" smtClean="0">
                <a:solidFill>
                  <a:schemeClr val="bg1"/>
                </a:solidFill>
                <a:latin typeface="微软雅黑" charset="-122"/>
                <a:ea typeface="微软雅黑" charset="-122"/>
                <a:sym typeface="微软雅黑" charset="-122"/>
              </a:rPr>
              <a:t>人性 </a:t>
            </a:r>
            <a:endParaRPr lang="zh-CN" altLang="en-US" sz="2400" b="1" dirty="0">
              <a:solidFill>
                <a:schemeClr val="bg1"/>
              </a:solidFill>
              <a:latin typeface="微软雅黑" charset="-122"/>
              <a:ea typeface="微软雅黑" charset="-122"/>
              <a:sym typeface="微软雅黑" charset="-122"/>
            </a:endParaRPr>
          </a:p>
        </p:txBody>
      </p:sp>
      <p:sp>
        <p:nvSpPr>
          <p:cNvPr id="38918" name="TextBox 13"/>
          <p:cNvSpPr>
            <a:spLocks noChangeArrowheads="1"/>
          </p:cNvSpPr>
          <p:nvPr/>
        </p:nvSpPr>
        <p:spPr bwMode="auto">
          <a:xfrm>
            <a:off x="8475928" y="2692401"/>
            <a:ext cx="139911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b="1">
                <a:solidFill>
                  <a:srgbClr val="FFC000"/>
                </a:solidFill>
                <a:latin typeface="微软雅黑" charset="-122"/>
                <a:ea typeface="微软雅黑" charset="-122"/>
                <a:sym typeface="微软雅黑" charset="-122"/>
              </a:rPr>
              <a:t>谁来说</a:t>
            </a:r>
            <a:endParaRPr lang="en-US" altLang="zh-CN" sz="1800" b="1" dirty="0">
              <a:solidFill>
                <a:srgbClr val="FFC000"/>
              </a:solidFill>
              <a:latin typeface="微软雅黑" charset="-122"/>
              <a:ea typeface="微软雅黑" charset="-122"/>
              <a:sym typeface="微软雅黑" charset="-122"/>
            </a:endParaRPr>
          </a:p>
          <a:p>
            <a:pPr algn="ctr" eaLnBrk="1" hangingPunct="1">
              <a:buFont typeface="Arial" charset="0"/>
              <a:buNone/>
            </a:pPr>
            <a:r>
              <a:rPr lang="zh-CN" altLang="en-US" sz="1800" b="1" dirty="0">
                <a:solidFill>
                  <a:srgbClr val="FFC000"/>
                </a:solidFill>
                <a:latin typeface="微软雅黑" charset="-122"/>
                <a:ea typeface="微软雅黑" charset="-122"/>
                <a:sym typeface="微软雅黑" charset="-122"/>
              </a:rPr>
              <a:t>说什么</a:t>
            </a:r>
            <a:endParaRPr lang="en-US" altLang="zh-CN" sz="1800" b="1" dirty="0">
              <a:solidFill>
                <a:srgbClr val="FFC000"/>
              </a:solidFill>
              <a:latin typeface="微软雅黑" charset="-122"/>
              <a:ea typeface="微软雅黑" charset="-122"/>
              <a:sym typeface="微软雅黑" charset="-122"/>
            </a:endParaRPr>
          </a:p>
          <a:p>
            <a:pPr algn="ctr" eaLnBrk="1" hangingPunct="1">
              <a:buFont typeface="Arial" charset="0"/>
              <a:buNone/>
            </a:pPr>
            <a:r>
              <a:rPr lang="zh-CN" altLang="en-US" sz="1800" b="1" dirty="0">
                <a:solidFill>
                  <a:srgbClr val="FFC000"/>
                </a:solidFill>
                <a:latin typeface="微软雅黑" charset="-122"/>
                <a:ea typeface="微软雅黑" charset="-122"/>
                <a:sym typeface="微软雅黑" charset="-122"/>
              </a:rPr>
              <a:t>怎么说</a:t>
            </a:r>
          </a:p>
        </p:txBody>
      </p:sp>
      <p:sp>
        <p:nvSpPr>
          <p:cNvPr id="38919" name="TextBox 14"/>
          <p:cNvSpPr>
            <a:spLocks noChangeArrowheads="1"/>
          </p:cNvSpPr>
          <p:nvPr/>
        </p:nvSpPr>
        <p:spPr bwMode="auto">
          <a:xfrm>
            <a:off x="2424379" y="2678500"/>
            <a:ext cx="13991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b="1" dirty="0">
                <a:solidFill>
                  <a:srgbClr val="FFC000"/>
                </a:solidFill>
                <a:latin typeface="微软雅黑" charset="-122"/>
                <a:ea typeface="微软雅黑" charset="-122"/>
                <a:sym typeface="微软雅黑" charset="-122"/>
              </a:rPr>
              <a:t>在哪里</a:t>
            </a:r>
            <a:endParaRPr lang="en-US" altLang="zh-CN" sz="1800" b="1" dirty="0">
              <a:solidFill>
                <a:srgbClr val="FFC000"/>
              </a:solidFill>
              <a:latin typeface="微软雅黑" charset="-122"/>
              <a:ea typeface="微软雅黑" charset="-122"/>
              <a:sym typeface="微软雅黑" charset="-122"/>
            </a:endParaRPr>
          </a:p>
          <a:p>
            <a:pPr algn="ctr" eaLnBrk="1" hangingPunct="1">
              <a:buFont typeface="Arial" charset="0"/>
              <a:buNone/>
            </a:pPr>
            <a:r>
              <a:rPr lang="zh-CN" altLang="en-US" sz="1800" b="1" dirty="0">
                <a:solidFill>
                  <a:srgbClr val="FFC000"/>
                </a:solidFill>
                <a:latin typeface="微软雅黑" charset="-122"/>
                <a:ea typeface="微软雅黑" charset="-122"/>
                <a:sym typeface="微软雅黑" charset="-122"/>
              </a:rPr>
              <a:t>是什么</a:t>
            </a:r>
            <a:endParaRPr lang="en-US" altLang="zh-CN" sz="1800" b="1" dirty="0">
              <a:solidFill>
                <a:srgbClr val="FFC000"/>
              </a:solidFill>
              <a:latin typeface="微软雅黑" charset="-122"/>
              <a:ea typeface="微软雅黑" charset="-122"/>
              <a:sym typeface="微软雅黑" charset="-122"/>
            </a:endParaRPr>
          </a:p>
          <a:p>
            <a:pPr algn="ctr" eaLnBrk="1" hangingPunct="1">
              <a:buFont typeface="Arial" charset="0"/>
              <a:buNone/>
            </a:pPr>
            <a:r>
              <a:rPr lang="zh-CN" altLang="en-US" sz="1800" b="1" dirty="0" smtClean="0">
                <a:solidFill>
                  <a:srgbClr val="FFC000"/>
                </a:solidFill>
                <a:latin typeface="微软雅黑" charset="-122"/>
                <a:ea typeface="微软雅黑" charset="-122"/>
                <a:sym typeface="微软雅黑" charset="-122"/>
              </a:rPr>
              <a:t>为什么</a:t>
            </a:r>
            <a:endParaRPr lang="en-US" altLang="zh-CN" sz="1800" b="1" dirty="0">
              <a:solidFill>
                <a:srgbClr val="FFC000"/>
              </a:solidFill>
              <a:latin typeface="微软雅黑" charset="-122"/>
              <a:ea typeface="微软雅黑" charset="-122"/>
              <a:sym typeface="微软雅黑" charset="-122"/>
            </a:endParaRPr>
          </a:p>
        </p:txBody>
      </p:sp>
      <p:sp>
        <p:nvSpPr>
          <p:cNvPr id="38920" name="右箭头 19"/>
          <p:cNvSpPr>
            <a:spLocks noChangeArrowheads="1"/>
          </p:cNvSpPr>
          <p:nvPr/>
        </p:nvSpPr>
        <p:spPr bwMode="auto">
          <a:xfrm>
            <a:off x="7244027" y="2935818"/>
            <a:ext cx="1151467" cy="571500"/>
          </a:xfrm>
          <a:prstGeom prst="rightArrow">
            <a:avLst>
              <a:gd name="adj1" fmla="val 50000"/>
              <a:gd name="adj2" fmla="val 49923"/>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733">
              <a:solidFill>
                <a:srgbClr val="FFFFFF"/>
              </a:solidFill>
              <a:latin typeface="宋体" charset="-122"/>
              <a:sym typeface="宋体" charset="-122"/>
            </a:endParaRPr>
          </a:p>
        </p:txBody>
      </p:sp>
      <p:sp>
        <p:nvSpPr>
          <p:cNvPr id="38921" name="右箭头 20"/>
          <p:cNvSpPr>
            <a:spLocks noChangeArrowheads="1"/>
          </p:cNvSpPr>
          <p:nvPr/>
        </p:nvSpPr>
        <p:spPr bwMode="auto">
          <a:xfrm rot="10800000">
            <a:off x="3590661" y="2906185"/>
            <a:ext cx="1151467" cy="569383"/>
          </a:xfrm>
          <a:prstGeom prst="rightArrow">
            <a:avLst>
              <a:gd name="adj1" fmla="val 50000"/>
              <a:gd name="adj2" fmla="val 50108"/>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1733">
              <a:solidFill>
                <a:srgbClr val="FFFFFF"/>
              </a:solidFill>
              <a:latin typeface="宋体" charset="-122"/>
              <a:sym typeface="宋体" charset="-122"/>
            </a:endParaRPr>
          </a:p>
        </p:txBody>
      </p:sp>
      <p:sp>
        <p:nvSpPr>
          <p:cNvPr id="36875" name="椭圆 12"/>
          <p:cNvSpPr>
            <a:spLocks noChangeArrowheads="1"/>
          </p:cNvSpPr>
          <p:nvPr/>
        </p:nvSpPr>
        <p:spPr bwMode="auto">
          <a:xfrm>
            <a:off x="5074445" y="1686985"/>
            <a:ext cx="1773767" cy="1788583"/>
          </a:xfrm>
          <a:prstGeom prst="ellipse">
            <a:avLst/>
          </a:prstGeom>
          <a:solidFill>
            <a:srgbClr val="E8314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eaLnBrk="1" hangingPunct="1">
              <a:buFont typeface="Arial" charset="0"/>
              <a:buNone/>
              <a:defRPr/>
            </a:pPr>
            <a:r>
              <a:rPr lang="zh-CN" altLang="en-US" sz="2800" b="1" dirty="0">
                <a:solidFill>
                  <a:schemeClr val="bg1"/>
                </a:solidFill>
                <a:latin typeface="微软雅黑" charset="-122"/>
                <a:ea typeface="微软雅黑" charset="-122"/>
                <a:sym typeface="微软雅黑" charset="-122"/>
              </a:rPr>
              <a:t>品牌</a:t>
            </a:r>
          </a:p>
        </p:txBody>
      </p:sp>
      <p:sp>
        <p:nvSpPr>
          <p:cNvPr id="13" name="Shape 41"/>
          <p:cNvSpPr>
            <a:spLocks noChangeArrowheads="1"/>
          </p:cNvSpPr>
          <p:nvPr/>
        </p:nvSpPr>
        <p:spPr bwMode="auto">
          <a:xfrm>
            <a:off x="623885" y="921337"/>
            <a:ext cx="5556464" cy="370428"/>
          </a:xfrm>
          <a:prstGeom prst="rect">
            <a:avLst/>
          </a:prstGeom>
          <a:noFill/>
          <a:ln>
            <a:noFill/>
          </a:ln>
          <a:extLst/>
        </p:spPr>
        <p:txBody>
          <a:bodyPr wrap="none" lIns="46263" tIns="46263" rIns="46263" bIns="46263" anchor="ctr">
            <a:spAutoFit/>
          </a:bodyPr>
          <a:lstStyle/>
          <a:p>
            <a:pPr defTabSz="1218774">
              <a:lnSpc>
                <a:spcPct val="90000"/>
              </a:lnSpc>
              <a:spcBef>
                <a:spcPct val="0"/>
              </a:spcBef>
              <a:buFont typeface="Arial" charset="0"/>
              <a:buNone/>
            </a:pPr>
            <a:r>
              <a:rPr lang="en-US" altLang="zh-CN" sz="2000" b="1" dirty="0">
                <a:solidFill>
                  <a:prstClr val="black">
                    <a:lumMod val="65000"/>
                    <a:lumOff val="35000"/>
                  </a:prstClr>
                </a:solidFill>
                <a:latin typeface="微软雅黑" pitchFamily="34" charset="-122"/>
                <a:ea typeface="微软雅黑" pitchFamily="34" charset="-122"/>
                <a:cs typeface="+mj-cs"/>
                <a:sym typeface="宋体" charset="-122"/>
              </a:rPr>
              <a:t> </a:t>
            </a:r>
            <a:r>
              <a:rPr lang="zh-CN" altLang="en-US" sz="2000" b="1" dirty="0">
                <a:solidFill>
                  <a:prstClr val="black">
                    <a:lumMod val="65000"/>
                    <a:lumOff val="35000"/>
                  </a:prstClr>
                </a:solidFill>
                <a:latin typeface="微软雅黑" pitchFamily="34" charset="-122"/>
                <a:ea typeface="微软雅黑" pitchFamily="34" charset="-122"/>
                <a:cs typeface="+mj-cs"/>
                <a:sym typeface="宋体" charset="-122"/>
              </a:rPr>
              <a:t>内容</a:t>
            </a:r>
            <a:r>
              <a:rPr lang="zh-CN" altLang="en-US" sz="2000" b="1" dirty="0" smtClean="0">
                <a:solidFill>
                  <a:prstClr val="black">
                    <a:lumMod val="65000"/>
                    <a:lumOff val="35000"/>
                  </a:prstClr>
                </a:solidFill>
                <a:latin typeface="微软雅黑" pitchFamily="34" charset="-122"/>
                <a:ea typeface="微软雅黑" pitchFamily="34" charset="-122"/>
                <a:cs typeface="+mj-cs"/>
                <a:sym typeface="宋体" charset="-122"/>
              </a:rPr>
              <a:t>：</a:t>
            </a:r>
            <a:r>
              <a:rPr lang="zh-CN" altLang="en-US" sz="2000" b="1" dirty="0">
                <a:solidFill>
                  <a:prstClr val="black">
                    <a:lumMod val="65000"/>
                    <a:lumOff val="35000"/>
                  </a:prstClr>
                </a:solidFill>
                <a:latin typeface="微软雅黑" pitchFamily="34" charset="-122"/>
                <a:ea typeface="微软雅黑" pitchFamily="34" charset="-122"/>
                <a:sym typeface="微软雅黑" charset="-122"/>
              </a:rPr>
              <a:t>所有创造都必须建立在品牌的深刻理解上</a:t>
            </a:r>
          </a:p>
        </p:txBody>
      </p:sp>
    </p:spTree>
    <p:extLst>
      <p:ext uri="{BB962C8B-B14F-4D97-AF65-F5344CB8AC3E}">
        <p14:creationId xmlns:p14="http://schemas.microsoft.com/office/powerpoint/2010/main" val="6082631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组合 1"/>
          <p:cNvGrpSpPr>
            <a:grpSpLocks/>
          </p:cNvGrpSpPr>
          <p:nvPr/>
        </p:nvGrpSpPr>
        <p:grpSpPr bwMode="auto">
          <a:xfrm>
            <a:off x="1000252" y="1552938"/>
            <a:ext cx="10316243" cy="5055295"/>
            <a:chOff x="0" y="461665"/>
            <a:chExt cx="9111330" cy="4465454"/>
          </a:xfrm>
        </p:grpSpPr>
        <p:sp>
          <p:nvSpPr>
            <p:cNvPr id="39938" name="椭圆 3"/>
            <p:cNvSpPr>
              <a:spLocks noChangeArrowheads="1"/>
            </p:cNvSpPr>
            <p:nvPr/>
          </p:nvSpPr>
          <p:spPr bwMode="auto">
            <a:xfrm>
              <a:off x="262801" y="461665"/>
              <a:ext cx="8848529" cy="4465454"/>
            </a:xfrm>
            <a:prstGeom prst="ellipse">
              <a:avLst/>
            </a:prstGeom>
            <a:noFill/>
            <a:ln w="28575">
              <a:solidFill>
                <a:srgbClr val="595959"/>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情</a:t>
              </a:r>
            </a:p>
          </p:txBody>
        </p:sp>
        <p:sp>
          <p:nvSpPr>
            <p:cNvPr id="39939" name="椭圆 4"/>
            <p:cNvSpPr>
              <a:spLocks noChangeArrowheads="1"/>
            </p:cNvSpPr>
            <p:nvPr/>
          </p:nvSpPr>
          <p:spPr bwMode="auto">
            <a:xfrm>
              <a:off x="1796132" y="826524"/>
              <a:ext cx="5722774" cy="3648270"/>
            </a:xfrm>
            <a:prstGeom prst="ellipse">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情</a:t>
              </a:r>
            </a:p>
          </p:txBody>
        </p:sp>
        <p:sp>
          <p:nvSpPr>
            <p:cNvPr id="39940" name="椭圆 5"/>
            <p:cNvSpPr>
              <a:spLocks noChangeArrowheads="1"/>
            </p:cNvSpPr>
            <p:nvPr/>
          </p:nvSpPr>
          <p:spPr bwMode="auto">
            <a:xfrm>
              <a:off x="3071315" y="1568308"/>
              <a:ext cx="3172408" cy="2258008"/>
            </a:xfrm>
            <a:prstGeom prst="ellipse">
              <a:avLst/>
            </a:prstGeom>
            <a:noFill/>
            <a:ln w="57150">
              <a:solidFill>
                <a:srgbClr val="E8314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情</a:t>
              </a:r>
            </a:p>
          </p:txBody>
        </p:sp>
        <p:sp>
          <p:nvSpPr>
            <p:cNvPr id="39942" name="椭圆 7"/>
            <p:cNvSpPr>
              <a:spLocks noChangeArrowheads="1"/>
            </p:cNvSpPr>
            <p:nvPr/>
          </p:nvSpPr>
          <p:spPr bwMode="auto">
            <a:xfrm>
              <a:off x="4023037" y="2090822"/>
              <a:ext cx="1268963" cy="933061"/>
            </a:xfrm>
            <a:prstGeom prst="ellipse">
              <a:avLst/>
            </a:prstGeom>
            <a:solidFill>
              <a:srgbClr val="E831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b="1" dirty="0">
                  <a:solidFill>
                    <a:srgbClr val="FFFFFF"/>
                  </a:solidFill>
                  <a:latin typeface="微软雅黑" charset="-122"/>
                  <a:ea typeface="微软雅黑" charset="-122"/>
                  <a:sym typeface="微软雅黑" charset="-122"/>
                </a:rPr>
                <a:t>人</a:t>
              </a:r>
            </a:p>
          </p:txBody>
        </p:sp>
        <p:sp>
          <p:nvSpPr>
            <p:cNvPr id="39943" name="TextBox 5"/>
            <p:cNvSpPr>
              <a:spLocks noChangeArrowheads="1"/>
            </p:cNvSpPr>
            <p:nvPr/>
          </p:nvSpPr>
          <p:spPr bwMode="auto">
            <a:xfrm>
              <a:off x="4299847" y="3146640"/>
              <a:ext cx="1224625" cy="32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1800" b="1">
                  <a:solidFill>
                    <a:schemeClr val="tx1">
                      <a:lumMod val="65000"/>
                      <a:lumOff val="35000"/>
                    </a:schemeClr>
                  </a:solidFill>
                  <a:latin typeface="微软雅黑" charset="-122"/>
                  <a:ea typeface="微软雅黑" charset="-122"/>
                  <a:sym typeface="微软雅黑" charset="-122"/>
                </a:rPr>
                <a:t>亲密圈</a:t>
              </a:r>
              <a:endParaRPr lang="zh-CN" altLang="en-US" sz="1400">
                <a:solidFill>
                  <a:schemeClr val="tx1">
                    <a:lumMod val="65000"/>
                    <a:lumOff val="35000"/>
                  </a:schemeClr>
                </a:solidFill>
              </a:endParaRPr>
            </a:p>
          </p:txBody>
        </p:sp>
        <p:sp>
          <p:nvSpPr>
            <p:cNvPr id="39944" name="椭圆 9"/>
            <p:cNvSpPr>
              <a:spLocks noChangeArrowheads="1"/>
            </p:cNvSpPr>
            <p:nvPr/>
          </p:nvSpPr>
          <p:spPr bwMode="auto">
            <a:xfrm>
              <a:off x="5158262" y="1568308"/>
              <a:ext cx="914400" cy="522514"/>
            </a:xfrm>
            <a:prstGeom prst="ellipse">
              <a:avLst/>
            </a:prstGeom>
            <a:solidFill>
              <a:srgbClr val="E831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父母</a:t>
              </a:r>
            </a:p>
          </p:txBody>
        </p:sp>
        <p:sp>
          <p:nvSpPr>
            <p:cNvPr id="39945" name="椭圆 10"/>
            <p:cNvSpPr>
              <a:spLocks noChangeArrowheads="1"/>
            </p:cNvSpPr>
            <p:nvPr/>
          </p:nvSpPr>
          <p:spPr bwMode="auto">
            <a:xfrm>
              <a:off x="5615461" y="3303802"/>
              <a:ext cx="914400" cy="522514"/>
            </a:xfrm>
            <a:prstGeom prst="ellipse">
              <a:avLst/>
            </a:prstGeom>
            <a:solidFill>
              <a:srgbClr val="E831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伴侣</a:t>
              </a:r>
            </a:p>
          </p:txBody>
        </p:sp>
        <p:sp>
          <p:nvSpPr>
            <p:cNvPr id="39946" name="椭圆 11"/>
            <p:cNvSpPr>
              <a:spLocks noChangeArrowheads="1"/>
            </p:cNvSpPr>
            <p:nvPr/>
          </p:nvSpPr>
          <p:spPr bwMode="auto">
            <a:xfrm>
              <a:off x="2614115" y="1829565"/>
              <a:ext cx="914400" cy="522514"/>
            </a:xfrm>
            <a:prstGeom prst="ellipse">
              <a:avLst/>
            </a:prstGeom>
            <a:solidFill>
              <a:srgbClr val="E831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dirty="0">
                  <a:solidFill>
                    <a:srgbClr val="FFFFFF"/>
                  </a:solidFill>
                  <a:latin typeface="微软雅黑" charset="-122"/>
                  <a:ea typeface="微软雅黑" charset="-122"/>
                  <a:sym typeface="微软雅黑" charset="-122"/>
                </a:rPr>
                <a:t>好友</a:t>
              </a:r>
            </a:p>
          </p:txBody>
        </p:sp>
        <p:sp>
          <p:nvSpPr>
            <p:cNvPr id="39947" name="椭圆 12"/>
            <p:cNvSpPr>
              <a:spLocks noChangeArrowheads="1"/>
            </p:cNvSpPr>
            <p:nvPr/>
          </p:nvSpPr>
          <p:spPr bwMode="auto">
            <a:xfrm>
              <a:off x="1338932" y="2501369"/>
              <a:ext cx="914400" cy="522514"/>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关注大号</a:t>
              </a:r>
            </a:p>
          </p:txBody>
        </p:sp>
        <p:sp>
          <p:nvSpPr>
            <p:cNvPr id="39948" name="TextBox 13"/>
            <p:cNvSpPr>
              <a:spLocks noChangeArrowheads="1"/>
            </p:cNvSpPr>
            <p:nvPr/>
          </p:nvSpPr>
          <p:spPr bwMode="auto">
            <a:xfrm>
              <a:off x="4008404" y="946383"/>
              <a:ext cx="1433673" cy="32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1800" b="1">
                  <a:solidFill>
                    <a:schemeClr val="tx1">
                      <a:lumMod val="65000"/>
                      <a:lumOff val="35000"/>
                    </a:schemeClr>
                  </a:solidFill>
                  <a:latin typeface="微软雅黑" charset="-122"/>
                  <a:ea typeface="微软雅黑" charset="-122"/>
                  <a:sym typeface="微软雅黑" charset="-122"/>
                </a:rPr>
                <a:t>认知圈</a:t>
              </a:r>
            </a:p>
          </p:txBody>
        </p:sp>
        <p:sp>
          <p:nvSpPr>
            <p:cNvPr id="39949" name="椭圆 14"/>
            <p:cNvSpPr>
              <a:spLocks noChangeArrowheads="1"/>
            </p:cNvSpPr>
            <p:nvPr/>
          </p:nvSpPr>
          <p:spPr bwMode="auto">
            <a:xfrm>
              <a:off x="0" y="3316624"/>
              <a:ext cx="914400" cy="522514"/>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户外广告</a:t>
              </a:r>
            </a:p>
          </p:txBody>
        </p:sp>
        <p:sp>
          <p:nvSpPr>
            <p:cNvPr id="39950" name="椭圆 15"/>
            <p:cNvSpPr>
              <a:spLocks noChangeArrowheads="1"/>
            </p:cNvSpPr>
            <p:nvPr/>
          </p:nvSpPr>
          <p:spPr bwMode="auto">
            <a:xfrm>
              <a:off x="8167383" y="1307051"/>
              <a:ext cx="914400" cy="522514"/>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电视节目</a:t>
              </a:r>
            </a:p>
          </p:txBody>
        </p:sp>
        <p:sp>
          <p:nvSpPr>
            <p:cNvPr id="39951" name="椭圆 16"/>
            <p:cNvSpPr>
              <a:spLocks noChangeArrowheads="1"/>
            </p:cNvSpPr>
            <p:nvPr/>
          </p:nvSpPr>
          <p:spPr bwMode="auto">
            <a:xfrm>
              <a:off x="7457959" y="3886192"/>
              <a:ext cx="1265338" cy="630589"/>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赞助活动</a:t>
              </a:r>
            </a:p>
          </p:txBody>
        </p:sp>
        <p:sp>
          <p:nvSpPr>
            <p:cNvPr id="39952" name="椭圆 17"/>
            <p:cNvSpPr>
              <a:spLocks noChangeArrowheads="1"/>
            </p:cNvSpPr>
            <p:nvPr/>
          </p:nvSpPr>
          <p:spPr bwMode="auto">
            <a:xfrm>
              <a:off x="1338932" y="565267"/>
              <a:ext cx="914400" cy="522514"/>
            </a:xfrm>
            <a:prstGeom prst="ellipse">
              <a:avLst/>
            </a:pr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社会新闻</a:t>
              </a:r>
            </a:p>
          </p:txBody>
        </p:sp>
        <p:sp>
          <p:nvSpPr>
            <p:cNvPr id="39953" name="TextBox 19"/>
            <p:cNvSpPr>
              <a:spLocks noChangeArrowheads="1"/>
            </p:cNvSpPr>
            <p:nvPr/>
          </p:nvSpPr>
          <p:spPr bwMode="auto">
            <a:xfrm>
              <a:off x="7871001" y="2326518"/>
              <a:ext cx="1104520" cy="32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1800" b="1" dirty="0">
                  <a:solidFill>
                    <a:schemeClr val="tx1">
                      <a:lumMod val="65000"/>
                      <a:lumOff val="35000"/>
                    </a:schemeClr>
                  </a:solidFill>
                  <a:latin typeface="微软雅黑" charset="-122"/>
                  <a:ea typeface="微软雅黑" charset="-122"/>
                  <a:sym typeface="微软雅黑" charset="-122"/>
                </a:rPr>
                <a:t>感知圈</a:t>
              </a:r>
            </a:p>
          </p:txBody>
        </p:sp>
        <p:sp>
          <p:nvSpPr>
            <p:cNvPr id="39954" name="椭圆 19"/>
            <p:cNvSpPr>
              <a:spLocks noChangeArrowheads="1"/>
            </p:cNvSpPr>
            <p:nvPr/>
          </p:nvSpPr>
          <p:spPr bwMode="auto">
            <a:xfrm>
              <a:off x="2844270" y="784537"/>
              <a:ext cx="914400" cy="522514"/>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dirty="0">
                  <a:solidFill>
                    <a:srgbClr val="FFFFFF"/>
                  </a:solidFill>
                  <a:latin typeface="微软雅黑" charset="-122"/>
                  <a:ea typeface="微软雅黑" charset="-122"/>
                  <a:sym typeface="微软雅黑" charset="-122"/>
                </a:rPr>
                <a:t>明星</a:t>
              </a:r>
            </a:p>
          </p:txBody>
        </p:sp>
        <p:sp>
          <p:nvSpPr>
            <p:cNvPr id="39955" name="椭圆 20"/>
            <p:cNvSpPr>
              <a:spLocks noChangeArrowheads="1"/>
            </p:cNvSpPr>
            <p:nvPr/>
          </p:nvSpPr>
          <p:spPr bwMode="auto">
            <a:xfrm>
              <a:off x="2844270" y="4136946"/>
              <a:ext cx="914400" cy="522514"/>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en-US" altLang="zh-CN" sz="1867">
                  <a:solidFill>
                    <a:srgbClr val="FFFFFF"/>
                  </a:solidFill>
                  <a:latin typeface="微软雅黑" charset="-122"/>
                  <a:ea typeface="微软雅黑" charset="-122"/>
                  <a:sym typeface="微软雅黑" charset="-122"/>
                </a:rPr>
                <a:t>KOL</a:t>
              </a:r>
              <a:endParaRPr lang="zh-CN" altLang="en-US" sz="1867">
                <a:solidFill>
                  <a:srgbClr val="FFFFFF"/>
                </a:solidFill>
                <a:latin typeface="微软雅黑" charset="-122"/>
                <a:ea typeface="微软雅黑" charset="-122"/>
                <a:sym typeface="微软雅黑" charset="-122"/>
              </a:endParaRPr>
            </a:p>
          </p:txBody>
        </p:sp>
        <p:cxnSp>
          <p:nvCxnSpPr>
            <p:cNvPr id="39956" name="直接箭头连接符 23"/>
            <p:cNvCxnSpPr>
              <a:cxnSpLocks noChangeShapeType="1"/>
              <a:stCxn id="39946" idx="3"/>
              <a:endCxn id="39949" idx="7"/>
            </p:cNvCxnSpPr>
            <p:nvPr/>
          </p:nvCxnSpPr>
          <p:spPr bwMode="auto">
            <a:xfrm rot="5400000">
              <a:off x="2282558" y="2112420"/>
              <a:ext cx="302330" cy="628605"/>
            </a:xfrm>
            <a:prstGeom prst="straightConnector1">
              <a:avLst/>
            </a:prstGeom>
            <a:noFill/>
            <a:ln w="28575">
              <a:solidFill>
                <a:srgbClr val="000000"/>
              </a:solidFill>
              <a:miter lim="800000"/>
              <a:headEnd/>
              <a:tailEnd type="arrow" w="med" len="med"/>
            </a:ln>
            <a:extLst>
              <a:ext uri="{909E8E84-426E-40DD-AFC4-6F175D3DCCD1}">
                <a14:hiddenFill xmlns:a14="http://schemas.microsoft.com/office/drawing/2010/main">
                  <a:noFill/>
                </a14:hiddenFill>
              </a:ext>
            </a:extLst>
          </p:spPr>
        </p:cxnSp>
        <p:cxnSp>
          <p:nvCxnSpPr>
            <p:cNvPr id="39957" name="直接箭头连接符 26"/>
            <p:cNvCxnSpPr>
              <a:cxnSpLocks noChangeShapeType="1"/>
              <a:stCxn id="39947" idx="1"/>
              <a:endCxn id="39949" idx="5"/>
            </p:cNvCxnSpPr>
            <p:nvPr/>
          </p:nvCxnSpPr>
          <p:spPr bwMode="auto">
            <a:xfrm flipH="1" flipV="1">
              <a:off x="2119421" y="2947363"/>
              <a:ext cx="781005" cy="337706"/>
            </a:xfrm>
            <a:prstGeom prst="straightConnector1">
              <a:avLst/>
            </a:prstGeom>
            <a:noFill/>
            <a:ln w="28575">
              <a:solidFill>
                <a:srgbClr val="000000"/>
              </a:solidFill>
              <a:miter lim="800000"/>
              <a:headEnd/>
              <a:tailEnd type="arrow" w="med" len="med"/>
            </a:ln>
            <a:extLst>
              <a:ext uri="{909E8E84-426E-40DD-AFC4-6F175D3DCCD1}">
                <a14:hiddenFill xmlns:a14="http://schemas.microsoft.com/office/drawing/2010/main">
                  <a:noFill/>
                </a14:hiddenFill>
              </a:ext>
            </a:extLst>
          </p:spPr>
        </p:cxnSp>
        <p:cxnSp>
          <p:nvCxnSpPr>
            <p:cNvPr id="39958" name="直接箭头连接符 28"/>
            <p:cNvCxnSpPr>
              <a:cxnSpLocks noChangeShapeType="1"/>
              <a:stCxn id="39946" idx="0"/>
            </p:cNvCxnSpPr>
            <p:nvPr/>
          </p:nvCxnSpPr>
          <p:spPr bwMode="auto">
            <a:xfrm rot="5400000" flipH="1" flipV="1">
              <a:off x="2925134" y="1453229"/>
              <a:ext cx="522514" cy="230155"/>
            </a:xfrm>
            <a:prstGeom prst="straightConnector1">
              <a:avLst/>
            </a:prstGeom>
            <a:noFill/>
            <a:ln w="28575">
              <a:solidFill>
                <a:srgbClr val="000000"/>
              </a:solidFill>
              <a:miter lim="800000"/>
              <a:headEnd/>
              <a:tailEnd type="arrow" w="med" len="med"/>
            </a:ln>
            <a:extLst>
              <a:ext uri="{909E8E84-426E-40DD-AFC4-6F175D3DCCD1}">
                <a14:hiddenFill xmlns:a14="http://schemas.microsoft.com/office/drawing/2010/main">
                  <a:noFill/>
                </a14:hiddenFill>
              </a:ext>
            </a:extLst>
          </p:spPr>
        </p:cxnSp>
        <p:sp>
          <p:nvSpPr>
            <p:cNvPr id="39959" name="椭圆 24"/>
            <p:cNvSpPr>
              <a:spLocks noChangeArrowheads="1"/>
            </p:cNvSpPr>
            <p:nvPr/>
          </p:nvSpPr>
          <p:spPr bwMode="auto">
            <a:xfrm>
              <a:off x="2766515" y="3208549"/>
              <a:ext cx="914400" cy="522514"/>
            </a:xfrm>
            <a:prstGeom prst="ellipse">
              <a:avLst/>
            </a:prstGeom>
            <a:solidFill>
              <a:srgbClr val="E831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同事同学</a:t>
              </a:r>
            </a:p>
          </p:txBody>
        </p:sp>
        <p:sp>
          <p:nvSpPr>
            <p:cNvPr id="39960" name="椭圆 25"/>
            <p:cNvSpPr>
              <a:spLocks noChangeArrowheads="1"/>
            </p:cNvSpPr>
            <p:nvPr/>
          </p:nvSpPr>
          <p:spPr bwMode="auto">
            <a:xfrm>
              <a:off x="6243723" y="936616"/>
              <a:ext cx="914400" cy="522514"/>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热门话题</a:t>
              </a:r>
            </a:p>
          </p:txBody>
        </p:sp>
        <p:sp>
          <p:nvSpPr>
            <p:cNvPr id="39961" name="椭圆 26"/>
            <p:cNvSpPr>
              <a:spLocks noChangeArrowheads="1"/>
            </p:cNvSpPr>
            <p:nvPr/>
          </p:nvSpPr>
          <p:spPr bwMode="auto">
            <a:xfrm>
              <a:off x="6968399" y="2762626"/>
              <a:ext cx="914400" cy="522514"/>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rgbClr val="FFFFFF"/>
                  </a:solidFill>
                  <a:latin typeface="微软雅黑" charset="-122"/>
                  <a:ea typeface="微软雅黑" charset="-122"/>
                  <a:sym typeface="微软雅黑" charset="-122"/>
                </a:rPr>
                <a:t>同好</a:t>
              </a:r>
              <a:endParaRPr lang="en-US" altLang="zh-CN" sz="1867">
                <a:solidFill>
                  <a:srgbClr val="FFFFFF"/>
                </a:solidFill>
                <a:latin typeface="微软雅黑" charset="-122"/>
                <a:ea typeface="微软雅黑" charset="-122"/>
                <a:sym typeface="微软雅黑" charset="-122"/>
              </a:endParaRPr>
            </a:p>
          </p:txBody>
        </p:sp>
        <p:cxnSp>
          <p:nvCxnSpPr>
            <p:cNvPr id="39962" name="直接箭头连接符 48"/>
            <p:cNvCxnSpPr>
              <a:cxnSpLocks noChangeShapeType="1"/>
            </p:cNvCxnSpPr>
            <p:nvPr/>
          </p:nvCxnSpPr>
          <p:spPr bwMode="auto">
            <a:xfrm flipV="1">
              <a:off x="6529861" y="3285141"/>
              <a:ext cx="657807" cy="279918"/>
            </a:xfrm>
            <a:prstGeom prst="straightConnector1">
              <a:avLst/>
            </a:prstGeom>
            <a:noFill/>
            <a:ln w="28575">
              <a:solidFill>
                <a:srgbClr val="000000"/>
              </a:solidFill>
              <a:miter lim="800000"/>
              <a:headEnd/>
              <a:tailEnd type="arrow" w="med" len="med"/>
            </a:ln>
            <a:extLst>
              <a:ext uri="{909E8E84-426E-40DD-AFC4-6F175D3DCCD1}">
                <a14:hiddenFill xmlns:a14="http://schemas.microsoft.com/office/drawing/2010/main">
                  <a:noFill/>
                </a14:hiddenFill>
              </a:ext>
            </a:extLst>
          </p:spPr>
        </p:cxnSp>
        <p:cxnSp>
          <p:nvCxnSpPr>
            <p:cNvPr id="39963" name="直接箭头连接符 51"/>
            <p:cNvCxnSpPr>
              <a:cxnSpLocks noChangeShapeType="1"/>
            </p:cNvCxnSpPr>
            <p:nvPr/>
          </p:nvCxnSpPr>
          <p:spPr bwMode="auto">
            <a:xfrm flipV="1">
              <a:off x="6072662" y="1382610"/>
              <a:ext cx="304972" cy="446955"/>
            </a:xfrm>
            <a:prstGeom prst="straightConnector1">
              <a:avLst/>
            </a:prstGeom>
            <a:noFill/>
            <a:ln w="28575">
              <a:solidFill>
                <a:srgbClr val="000000"/>
              </a:solidFill>
              <a:miter lim="800000"/>
              <a:headEnd/>
              <a:tailEnd type="arrow" w="med" len="med"/>
            </a:ln>
            <a:extLst>
              <a:ext uri="{909E8E84-426E-40DD-AFC4-6F175D3DCCD1}">
                <a14:hiddenFill xmlns:a14="http://schemas.microsoft.com/office/drawing/2010/main">
                  <a:noFill/>
                </a14:hiddenFill>
              </a:ext>
            </a:extLst>
          </p:spPr>
        </p:cxnSp>
        <p:cxnSp>
          <p:nvCxnSpPr>
            <p:cNvPr id="39964" name="直接箭头连接符 53"/>
            <p:cNvCxnSpPr>
              <a:cxnSpLocks noChangeShapeType="1"/>
            </p:cNvCxnSpPr>
            <p:nvPr/>
          </p:nvCxnSpPr>
          <p:spPr bwMode="auto">
            <a:xfrm rot="10800000" flipV="1">
              <a:off x="3758671" y="3731062"/>
              <a:ext cx="1856791" cy="405883"/>
            </a:xfrm>
            <a:prstGeom prst="straightConnector1">
              <a:avLst/>
            </a:prstGeom>
            <a:noFill/>
            <a:ln w="28575">
              <a:solidFill>
                <a:srgbClr val="000000"/>
              </a:solidFill>
              <a:miter lim="800000"/>
              <a:headEnd/>
              <a:tailEnd type="arrow" w="med" len="med"/>
            </a:ln>
            <a:extLst>
              <a:ext uri="{909E8E84-426E-40DD-AFC4-6F175D3DCCD1}">
                <a14:hiddenFill xmlns:a14="http://schemas.microsoft.com/office/drawing/2010/main">
                  <a:noFill/>
                </a14:hiddenFill>
              </a:ext>
            </a:extLst>
          </p:spPr>
        </p:cxnSp>
        <p:cxnSp>
          <p:nvCxnSpPr>
            <p:cNvPr id="39965" name="直接箭头连接符 55"/>
            <p:cNvCxnSpPr>
              <a:cxnSpLocks noChangeShapeType="1"/>
            </p:cNvCxnSpPr>
            <p:nvPr/>
          </p:nvCxnSpPr>
          <p:spPr bwMode="auto">
            <a:xfrm rot="5400000">
              <a:off x="3146155" y="3981631"/>
              <a:ext cx="310630" cy="1588"/>
            </a:xfrm>
            <a:prstGeom prst="straightConnector1">
              <a:avLst/>
            </a:prstGeom>
            <a:noFill/>
            <a:ln w="38100">
              <a:solidFill>
                <a:srgbClr val="000000"/>
              </a:solidFill>
              <a:miter lim="800000"/>
              <a:headEnd/>
              <a:tailEnd type="arrow" w="med" len="med"/>
            </a:ln>
            <a:extLst>
              <a:ext uri="{909E8E84-426E-40DD-AFC4-6F175D3DCCD1}">
                <a14:hiddenFill xmlns:a14="http://schemas.microsoft.com/office/drawing/2010/main">
                  <a:noFill/>
                </a14:hiddenFill>
              </a:ext>
            </a:extLst>
          </p:spPr>
        </p:cxnSp>
        <p:cxnSp>
          <p:nvCxnSpPr>
            <p:cNvPr id="39966" name="直接箭头连接符 59"/>
            <p:cNvCxnSpPr>
              <a:cxnSpLocks noChangeShapeType="1"/>
            </p:cNvCxnSpPr>
            <p:nvPr/>
          </p:nvCxnSpPr>
          <p:spPr bwMode="auto">
            <a:xfrm flipV="1">
              <a:off x="6395950" y="1830360"/>
              <a:ext cx="134706" cy="1549962"/>
            </a:xfrm>
            <a:prstGeom prst="straightConnector1">
              <a:avLst/>
            </a:prstGeom>
            <a:noFill/>
            <a:ln w="28575">
              <a:solidFill>
                <a:srgbClr val="000000"/>
              </a:solidFill>
              <a:miter lim="800000"/>
              <a:headEnd/>
              <a:tailEnd type="arrow" w="med" len="med"/>
            </a:ln>
            <a:extLst>
              <a:ext uri="{909E8E84-426E-40DD-AFC4-6F175D3DCCD1}">
                <a14:hiddenFill xmlns:a14="http://schemas.microsoft.com/office/drawing/2010/main">
                  <a:noFill/>
                </a14:hiddenFill>
              </a:ext>
            </a:extLst>
          </p:spPr>
        </p:cxnSp>
        <p:cxnSp>
          <p:nvCxnSpPr>
            <p:cNvPr id="39967" name="直接箭头连接符 61"/>
            <p:cNvCxnSpPr>
              <a:cxnSpLocks noChangeShapeType="1"/>
            </p:cNvCxnSpPr>
            <p:nvPr/>
          </p:nvCxnSpPr>
          <p:spPr bwMode="auto">
            <a:xfrm rot="5400000" flipH="1" flipV="1">
              <a:off x="4310731" y="68426"/>
              <a:ext cx="522514" cy="3001347"/>
            </a:xfrm>
            <a:prstGeom prst="straightConnector1">
              <a:avLst/>
            </a:prstGeom>
            <a:noFill/>
            <a:ln w="28575">
              <a:solidFill>
                <a:srgbClr val="000000"/>
              </a:solidFill>
              <a:miter lim="800000"/>
              <a:headEnd/>
              <a:tailEnd type="arrow" w="med" len="med"/>
            </a:ln>
            <a:extLst>
              <a:ext uri="{909E8E84-426E-40DD-AFC4-6F175D3DCCD1}">
                <a14:hiddenFill xmlns:a14="http://schemas.microsoft.com/office/drawing/2010/main">
                  <a:noFill/>
                </a14:hiddenFill>
              </a:ext>
            </a:extLst>
          </p:spPr>
        </p:cxnSp>
      </p:grpSp>
      <p:sp>
        <p:nvSpPr>
          <p:cNvPr id="34" name="Shape 41"/>
          <p:cNvSpPr>
            <a:spLocks noChangeArrowheads="1"/>
          </p:cNvSpPr>
          <p:nvPr/>
        </p:nvSpPr>
        <p:spPr bwMode="auto">
          <a:xfrm>
            <a:off x="623885" y="921337"/>
            <a:ext cx="6958963" cy="370428"/>
          </a:xfrm>
          <a:prstGeom prst="rect">
            <a:avLst/>
          </a:prstGeom>
          <a:noFill/>
          <a:ln>
            <a:noFill/>
          </a:ln>
          <a:extLst/>
        </p:spPr>
        <p:txBody>
          <a:bodyPr wrap="none" lIns="46263" tIns="46263" rIns="46263" bIns="46263" anchor="ctr">
            <a:spAutoFit/>
          </a:bodyPr>
          <a:lstStyle/>
          <a:p>
            <a:pPr defTabSz="1218774">
              <a:lnSpc>
                <a:spcPct val="90000"/>
              </a:lnSpc>
              <a:spcBef>
                <a:spcPct val="0"/>
              </a:spcBef>
              <a:buFont typeface="Arial" charset="0"/>
              <a:buNone/>
            </a:pPr>
            <a:r>
              <a:rPr lang="en-US" altLang="zh-CN" sz="2000" b="1" dirty="0">
                <a:solidFill>
                  <a:prstClr val="black">
                    <a:lumMod val="65000"/>
                    <a:lumOff val="35000"/>
                  </a:prstClr>
                </a:solidFill>
                <a:latin typeface="微软雅黑" pitchFamily="34" charset="-122"/>
                <a:ea typeface="微软雅黑" pitchFamily="34" charset="-122"/>
                <a:cs typeface="+mj-cs"/>
                <a:sym typeface="宋体" charset="-122"/>
              </a:rPr>
              <a:t> </a:t>
            </a:r>
            <a:r>
              <a:rPr lang="zh-CN" altLang="en-US" sz="2000" b="1" dirty="0">
                <a:solidFill>
                  <a:prstClr val="black">
                    <a:lumMod val="65000"/>
                    <a:lumOff val="35000"/>
                  </a:prstClr>
                </a:solidFill>
                <a:latin typeface="微软雅黑" pitchFamily="34" charset="-122"/>
                <a:ea typeface="微软雅黑" pitchFamily="34" charset="-122"/>
                <a:cs typeface="+mj-cs"/>
                <a:sym typeface="宋体" charset="-122"/>
              </a:rPr>
              <a:t>渠道</a:t>
            </a:r>
            <a:r>
              <a:rPr lang="zh-CN" altLang="en-US" sz="2000" b="1" dirty="0" smtClean="0">
                <a:solidFill>
                  <a:prstClr val="black">
                    <a:lumMod val="65000"/>
                    <a:lumOff val="35000"/>
                  </a:prstClr>
                </a:solidFill>
                <a:latin typeface="微软雅黑" pitchFamily="34" charset="-122"/>
                <a:ea typeface="微软雅黑" pitchFamily="34" charset="-122"/>
                <a:cs typeface="+mj-cs"/>
                <a:sym typeface="宋体" charset="-122"/>
              </a:rPr>
              <a:t>：</a:t>
            </a:r>
            <a:r>
              <a:rPr lang="zh-CN" altLang="en-US" sz="2000" b="1" dirty="0">
                <a:solidFill>
                  <a:prstClr val="black">
                    <a:lumMod val="65000"/>
                    <a:lumOff val="35000"/>
                  </a:prstClr>
                </a:solidFill>
                <a:latin typeface="微软雅黑" pitchFamily="34" charset="-122"/>
                <a:ea typeface="微软雅黑" pitchFamily="34" charset="-122"/>
                <a:sym typeface="微软雅黑" charset="-122"/>
              </a:rPr>
              <a:t>找到最能影响</a:t>
            </a:r>
            <a:r>
              <a:rPr lang="en-US" altLang="zh-CN" sz="2000" b="1" dirty="0">
                <a:solidFill>
                  <a:prstClr val="black">
                    <a:lumMod val="65000"/>
                    <a:lumOff val="35000"/>
                  </a:prstClr>
                </a:solidFill>
                <a:latin typeface="微软雅黑" pitchFamily="34" charset="-122"/>
                <a:ea typeface="微软雅黑" pitchFamily="34" charset="-122"/>
                <a:sym typeface="微软雅黑" charset="-122"/>
              </a:rPr>
              <a:t>Ta</a:t>
            </a:r>
            <a:r>
              <a:rPr lang="zh-CN" altLang="en-US" sz="2000" b="1" dirty="0">
                <a:solidFill>
                  <a:prstClr val="black">
                    <a:lumMod val="65000"/>
                    <a:lumOff val="35000"/>
                  </a:prstClr>
                </a:solidFill>
                <a:latin typeface="微软雅黑" pitchFamily="34" charset="-122"/>
                <a:ea typeface="微软雅黑" pitchFamily="34" charset="-122"/>
                <a:sym typeface="微软雅黑" charset="-122"/>
              </a:rPr>
              <a:t>的接触点，并且“埋雷” </a:t>
            </a:r>
            <a:r>
              <a:rPr lang="en-US" altLang="zh-CN" sz="2000" b="1" dirty="0">
                <a:solidFill>
                  <a:prstClr val="black">
                    <a:lumMod val="65000"/>
                    <a:lumOff val="35000"/>
                  </a:prstClr>
                </a:solidFill>
                <a:latin typeface="微软雅黑" pitchFamily="34" charset="-122"/>
                <a:ea typeface="微软雅黑" pitchFamily="34" charset="-122"/>
                <a:sym typeface="微软雅黑" charset="-122"/>
              </a:rPr>
              <a:t>+ </a:t>
            </a:r>
            <a:r>
              <a:rPr lang="zh-CN" altLang="en-US" sz="2000" b="1" dirty="0">
                <a:solidFill>
                  <a:prstClr val="black">
                    <a:lumMod val="65000"/>
                    <a:lumOff val="35000"/>
                  </a:prstClr>
                </a:solidFill>
                <a:latin typeface="微软雅黑" pitchFamily="34" charset="-122"/>
                <a:ea typeface="微软雅黑" pitchFamily="34" charset="-122"/>
                <a:sym typeface="微软雅黑" charset="-122"/>
              </a:rPr>
              <a:t>“引爆”</a:t>
            </a:r>
          </a:p>
        </p:txBody>
      </p:sp>
    </p:spTree>
    <p:extLst>
      <p:ext uri="{BB962C8B-B14F-4D97-AF65-F5344CB8AC3E}">
        <p14:creationId xmlns:p14="http://schemas.microsoft.com/office/powerpoint/2010/main" val="10567872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71362" y="1583267"/>
            <a:ext cx="10951633" cy="4869733"/>
            <a:chOff x="383912" y="1583267"/>
            <a:chExt cx="11616266" cy="5165267"/>
          </a:xfrm>
        </p:grpSpPr>
        <p:sp>
          <p:nvSpPr>
            <p:cNvPr id="40962" name="矩形 2"/>
            <p:cNvSpPr>
              <a:spLocks noChangeArrowheads="1"/>
            </p:cNvSpPr>
            <p:nvPr/>
          </p:nvSpPr>
          <p:spPr bwMode="auto">
            <a:xfrm>
              <a:off x="3144045" y="1712385"/>
              <a:ext cx="1115483" cy="374649"/>
            </a:xfrm>
            <a:prstGeom prst="rect">
              <a:avLst/>
            </a:prstGeom>
            <a:solidFill>
              <a:srgbClr val="FF3C3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chemeClr val="bg1"/>
                  </a:solidFill>
                  <a:latin typeface="Microsoft YaHei" charset="-122"/>
                  <a:ea typeface="Microsoft YaHei" charset="-122"/>
                  <a:cs typeface="Microsoft YaHei" charset="-122"/>
                </a:rPr>
                <a:t>快乐</a:t>
              </a:r>
            </a:p>
          </p:txBody>
        </p:sp>
        <p:sp>
          <p:nvSpPr>
            <p:cNvPr id="40963" name="矩形 5"/>
            <p:cNvSpPr>
              <a:spLocks noChangeArrowheads="1"/>
            </p:cNvSpPr>
            <p:nvPr/>
          </p:nvSpPr>
          <p:spPr bwMode="auto">
            <a:xfrm>
              <a:off x="4668045" y="1712385"/>
              <a:ext cx="1115483" cy="374649"/>
            </a:xfrm>
            <a:prstGeom prst="rect">
              <a:avLst/>
            </a:prstGeom>
            <a:solidFill>
              <a:srgbClr val="FF3C3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chemeClr val="bg1"/>
                  </a:solidFill>
                  <a:latin typeface="Microsoft YaHei" charset="-122"/>
                  <a:ea typeface="Microsoft YaHei" charset="-122"/>
                  <a:cs typeface="Microsoft YaHei" charset="-122"/>
                </a:rPr>
                <a:t>成就感</a:t>
              </a:r>
            </a:p>
          </p:txBody>
        </p:sp>
        <p:sp>
          <p:nvSpPr>
            <p:cNvPr id="40964" name="矩形 6"/>
            <p:cNvSpPr>
              <a:spLocks noChangeArrowheads="1"/>
            </p:cNvSpPr>
            <p:nvPr/>
          </p:nvSpPr>
          <p:spPr bwMode="auto">
            <a:xfrm>
              <a:off x="6192045" y="1712385"/>
              <a:ext cx="1115483" cy="374649"/>
            </a:xfrm>
            <a:prstGeom prst="rect">
              <a:avLst/>
            </a:prstGeom>
            <a:solidFill>
              <a:srgbClr val="FF3C3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chemeClr val="bg1"/>
                  </a:solidFill>
                  <a:latin typeface="Microsoft YaHei" charset="-122"/>
                  <a:ea typeface="Microsoft YaHei" charset="-122"/>
                  <a:cs typeface="Microsoft YaHei" charset="-122"/>
                </a:rPr>
                <a:t>尊重</a:t>
              </a:r>
            </a:p>
          </p:txBody>
        </p:sp>
        <p:sp>
          <p:nvSpPr>
            <p:cNvPr id="40965" name="矩形 7"/>
            <p:cNvSpPr>
              <a:spLocks noChangeArrowheads="1"/>
            </p:cNvSpPr>
            <p:nvPr/>
          </p:nvSpPr>
          <p:spPr bwMode="auto">
            <a:xfrm>
              <a:off x="7716045" y="1712385"/>
              <a:ext cx="1115483" cy="374649"/>
            </a:xfrm>
            <a:prstGeom prst="rect">
              <a:avLst/>
            </a:prstGeom>
            <a:solidFill>
              <a:srgbClr val="FF3C3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67">
                  <a:solidFill>
                    <a:schemeClr val="bg1"/>
                  </a:solidFill>
                  <a:latin typeface="Microsoft YaHei" charset="-122"/>
                  <a:ea typeface="Microsoft YaHei" charset="-122"/>
                  <a:cs typeface="Microsoft YaHei" charset="-122"/>
                </a:rPr>
                <a:t>个性</a:t>
              </a:r>
            </a:p>
          </p:txBody>
        </p:sp>
        <p:sp>
          <p:nvSpPr>
            <p:cNvPr id="40966" name="矩形 3"/>
            <p:cNvSpPr>
              <a:spLocks noChangeArrowheads="1"/>
            </p:cNvSpPr>
            <p:nvPr/>
          </p:nvSpPr>
          <p:spPr bwMode="auto">
            <a:xfrm>
              <a:off x="2978945" y="1583267"/>
              <a:ext cx="6043083" cy="706967"/>
            </a:xfrm>
            <a:prstGeom prst="rect">
              <a:avLst/>
            </a:prstGeom>
            <a:noFill/>
            <a:ln w="28575">
              <a:solidFill>
                <a:srgbClr val="FF3C36"/>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133"/>
            </a:p>
          </p:txBody>
        </p:sp>
        <p:sp>
          <p:nvSpPr>
            <p:cNvPr id="10" name="矩形 9"/>
            <p:cNvSpPr/>
            <p:nvPr/>
          </p:nvSpPr>
          <p:spPr bwMode="auto">
            <a:xfrm>
              <a:off x="5381361" y="2118784"/>
              <a:ext cx="1113367" cy="296333"/>
            </a:xfrm>
            <a:prstGeom prst="rect">
              <a:avLst/>
            </a:prstGeom>
            <a:solidFill>
              <a:schemeClr val="bg1"/>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zh-CN" altLang="en-US" sz="1867" dirty="0">
                  <a:solidFill>
                    <a:schemeClr val="tx1">
                      <a:lumMod val="75000"/>
                      <a:lumOff val="25000"/>
                    </a:schemeClr>
                  </a:solidFill>
                  <a:latin typeface="Microsoft YaHei" charset="-122"/>
                  <a:ea typeface="Microsoft YaHei" charset="-122"/>
                  <a:cs typeface="Microsoft YaHei" charset="-122"/>
                </a:rPr>
                <a:t>价值</a:t>
              </a:r>
            </a:p>
          </p:txBody>
        </p:sp>
        <p:sp>
          <p:nvSpPr>
            <p:cNvPr id="40968" name="矩形 10"/>
            <p:cNvSpPr>
              <a:spLocks noChangeArrowheads="1"/>
            </p:cNvSpPr>
            <p:nvPr/>
          </p:nvSpPr>
          <p:spPr bwMode="auto">
            <a:xfrm>
              <a:off x="383912" y="5496984"/>
              <a:ext cx="3750733" cy="683683"/>
            </a:xfrm>
            <a:prstGeom prst="rect">
              <a:avLst/>
            </a:prstGeom>
            <a:noFill/>
            <a:ln w="28575">
              <a:solidFill>
                <a:srgbClr val="FC7B1B"/>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1867"/>
            </a:p>
          </p:txBody>
        </p:sp>
        <p:sp>
          <p:nvSpPr>
            <p:cNvPr id="40969" name="矩形 11"/>
            <p:cNvSpPr>
              <a:spLocks noChangeArrowheads="1"/>
            </p:cNvSpPr>
            <p:nvPr/>
          </p:nvSpPr>
          <p:spPr bwMode="auto">
            <a:xfrm>
              <a:off x="496095" y="5683251"/>
              <a:ext cx="1096433" cy="345016"/>
            </a:xfrm>
            <a:prstGeom prst="rect">
              <a:avLst/>
            </a:prstGeom>
            <a:solidFill>
              <a:srgbClr val="FC7B1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333">
                  <a:solidFill>
                    <a:schemeClr val="bg1"/>
                  </a:solidFill>
                  <a:latin typeface="Microsoft YaHei" charset="-122"/>
                  <a:ea typeface="Microsoft YaHei" charset="-122"/>
                  <a:cs typeface="Microsoft YaHei" charset="-122"/>
                </a:rPr>
                <a:t>人机交互</a:t>
              </a:r>
            </a:p>
          </p:txBody>
        </p:sp>
        <p:sp>
          <p:nvSpPr>
            <p:cNvPr id="40970" name="矩形 12"/>
            <p:cNvSpPr>
              <a:spLocks noChangeArrowheads="1"/>
            </p:cNvSpPr>
            <p:nvPr/>
          </p:nvSpPr>
          <p:spPr bwMode="auto">
            <a:xfrm>
              <a:off x="1704712" y="5691717"/>
              <a:ext cx="1096433" cy="345016"/>
            </a:xfrm>
            <a:prstGeom prst="rect">
              <a:avLst/>
            </a:prstGeom>
            <a:solidFill>
              <a:srgbClr val="FC7B1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333">
                  <a:solidFill>
                    <a:schemeClr val="bg1"/>
                  </a:solidFill>
                  <a:latin typeface="Microsoft YaHei" charset="-122"/>
                  <a:ea typeface="Microsoft YaHei" charset="-122"/>
                  <a:cs typeface="Microsoft YaHei" charset="-122"/>
                </a:rPr>
                <a:t>全触控设计</a:t>
              </a:r>
            </a:p>
          </p:txBody>
        </p:sp>
        <p:sp>
          <p:nvSpPr>
            <p:cNvPr id="40971" name="矩形 13"/>
            <p:cNvSpPr>
              <a:spLocks noChangeArrowheads="1"/>
            </p:cNvSpPr>
            <p:nvPr/>
          </p:nvSpPr>
          <p:spPr bwMode="auto">
            <a:xfrm>
              <a:off x="2911212" y="5691717"/>
              <a:ext cx="1094316" cy="345016"/>
            </a:xfrm>
            <a:prstGeom prst="rect">
              <a:avLst/>
            </a:prstGeom>
            <a:solidFill>
              <a:srgbClr val="FC7B1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333">
                  <a:solidFill>
                    <a:schemeClr val="bg1"/>
                  </a:solidFill>
                  <a:latin typeface="Microsoft YaHei" charset="-122"/>
                  <a:ea typeface="Microsoft YaHei" charset="-122"/>
                  <a:cs typeface="Microsoft YaHei" charset="-122"/>
                </a:rPr>
                <a:t>艺术性造型</a:t>
              </a:r>
            </a:p>
          </p:txBody>
        </p:sp>
        <p:sp>
          <p:nvSpPr>
            <p:cNvPr id="40972" name="矩形 38"/>
            <p:cNvSpPr>
              <a:spLocks noChangeArrowheads="1"/>
            </p:cNvSpPr>
            <p:nvPr/>
          </p:nvSpPr>
          <p:spPr bwMode="auto">
            <a:xfrm>
              <a:off x="4314561" y="5496984"/>
              <a:ext cx="3752851" cy="683683"/>
            </a:xfrm>
            <a:prstGeom prst="rect">
              <a:avLst/>
            </a:prstGeom>
            <a:noFill/>
            <a:ln w="28575">
              <a:solidFill>
                <a:srgbClr val="FC7B1B"/>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1867"/>
            </a:p>
          </p:txBody>
        </p:sp>
        <p:sp>
          <p:nvSpPr>
            <p:cNvPr id="40973" name="矩形 39"/>
            <p:cNvSpPr>
              <a:spLocks noChangeArrowheads="1"/>
            </p:cNvSpPr>
            <p:nvPr/>
          </p:nvSpPr>
          <p:spPr bwMode="auto">
            <a:xfrm>
              <a:off x="4428862" y="5691717"/>
              <a:ext cx="1096433" cy="345016"/>
            </a:xfrm>
            <a:prstGeom prst="rect">
              <a:avLst/>
            </a:prstGeom>
            <a:solidFill>
              <a:srgbClr val="FC7B1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en-US" altLang="zh-CN" sz="1333">
                  <a:solidFill>
                    <a:schemeClr val="bg1"/>
                  </a:solidFill>
                  <a:latin typeface="Microsoft YaHei" charset="-122"/>
                  <a:ea typeface="Microsoft YaHei" charset="-122"/>
                  <a:cs typeface="Microsoft YaHei" charset="-122"/>
                </a:rPr>
                <a:t>Retina</a:t>
              </a:r>
              <a:r>
                <a:rPr lang="zh-CN" altLang="en-US" sz="1333">
                  <a:solidFill>
                    <a:schemeClr val="bg1"/>
                  </a:solidFill>
                  <a:latin typeface="Microsoft YaHei" charset="-122"/>
                  <a:ea typeface="Microsoft YaHei" charset="-122"/>
                  <a:cs typeface="Microsoft YaHei" charset="-122"/>
                </a:rPr>
                <a:t>屏幕</a:t>
              </a:r>
            </a:p>
          </p:txBody>
        </p:sp>
        <p:sp>
          <p:nvSpPr>
            <p:cNvPr id="40974" name="矩形 40"/>
            <p:cNvSpPr>
              <a:spLocks noChangeArrowheads="1"/>
            </p:cNvSpPr>
            <p:nvPr/>
          </p:nvSpPr>
          <p:spPr bwMode="auto">
            <a:xfrm>
              <a:off x="5637479" y="5691717"/>
              <a:ext cx="1096433" cy="345016"/>
            </a:xfrm>
            <a:prstGeom prst="rect">
              <a:avLst/>
            </a:prstGeom>
            <a:solidFill>
              <a:srgbClr val="FC7B1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en-US" altLang="zh-CN" sz="1333">
                  <a:solidFill>
                    <a:schemeClr val="bg1"/>
                  </a:solidFill>
                  <a:latin typeface="Microsoft YaHei" charset="-122"/>
                  <a:ea typeface="Microsoft YaHei" charset="-122"/>
                  <a:cs typeface="Microsoft YaHei" charset="-122"/>
                </a:rPr>
                <a:t>Face Time</a:t>
              </a:r>
              <a:endParaRPr lang="zh-CN" altLang="en-US" sz="1333">
                <a:solidFill>
                  <a:schemeClr val="bg1"/>
                </a:solidFill>
                <a:latin typeface="Microsoft YaHei" charset="-122"/>
                <a:ea typeface="Microsoft YaHei" charset="-122"/>
                <a:cs typeface="Microsoft YaHei" charset="-122"/>
              </a:endParaRPr>
            </a:p>
          </p:txBody>
        </p:sp>
        <p:sp>
          <p:nvSpPr>
            <p:cNvPr id="40975" name="矩形 41"/>
            <p:cNvSpPr>
              <a:spLocks noChangeArrowheads="1"/>
            </p:cNvSpPr>
            <p:nvPr/>
          </p:nvSpPr>
          <p:spPr bwMode="auto">
            <a:xfrm>
              <a:off x="6841862" y="5691717"/>
              <a:ext cx="1096433" cy="345016"/>
            </a:xfrm>
            <a:prstGeom prst="rect">
              <a:avLst/>
            </a:prstGeom>
            <a:solidFill>
              <a:srgbClr val="FC7B1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333">
                  <a:solidFill>
                    <a:schemeClr val="bg1"/>
                  </a:solidFill>
                  <a:latin typeface="Microsoft YaHei" charset="-122"/>
                  <a:ea typeface="Microsoft YaHei" charset="-122"/>
                  <a:cs typeface="Microsoft YaHei" charset="-122"/>
                </a:rPr>
                <a:t>高清摄像</a:t>
              </a:r>
            </a:p>
          </p:txBody>
        </p:sp>
        <p:sp>
          <p:nvSpPr>
            <p:cNvPr id="40976" name="矩形 42"/>
            <p:cNvSpPr>
              <a:spLocks noChangeArrowheads="1"/>
            </p:cNvSpPr>
            <p:nvPr/>
          </p:nvSpPr>
          <p:spPr bwMode="auto">
            <a:xfrm>
              <a:off x="8247327" y="5496984"/>
              <a:ext cx="3752851" cy="683683"/>
            </a:xfrm>
            <a:prstGeom prst="rect">
              <a:avLst/>
            </a:prstGeom>
            <a:noFill/>
            <a:ln w="28575">
              <a:solidFill>
                <a:srgbClr val="FC7B1B"/>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1867"/>
            </a:p>
          </p:txBody>
        </p:sp>
        <p:sp>
          <p:nvSpPr>
            <p:cNvPr id="40977" name="矩形 43"/>
            <p:cNvSpPr>
              <a:spLocks noChangeArrowheads="1"/>
            </p:cNvSpPr>
            <p:nvPr/>
          </p:nvSpPr>
          <p:spPr bwMode="auto">
            <a:xfrm>
              <a:off x="8361628" y="5691717"/>
              <a:ext cx="1094317" cy="345016"/>
            </a:xfrm>
            <a:prstGeom prst="rect">
              <a:avLst/>
            </a:prstGeom>
            <a:solidFill>
              <a:srgbClr val="FC7B1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333">
                  <a:solidFill>
                    <a:schemeClr val="bg1"/>
                  </a:solidFill>
                  <a:latin typeface="Microsoft YaHei" charset="-122"/>
                  <a:ea typeface="Microsoft YaHei" charset="-122"/>
                  <a:cs typeface="Microsoft YaHei" charset="-122"/>
                </a:rPr>
                <a:t>应用软件</a:t>
              </a:r>
            </a:p>
          </p:txBody>
        </p:sp>
        <p:sp>
          <p:nvSpPr>
            <p:cNvPr id="45" name="矩形 44"/>
            <p:cNvSpPr/>
            <p:nvPr/>
          </p:nvSpPr>
          <p:spPr bwMode="auto">
            <a:xfrm>
              <a:off x="9570245" y="5691717"/>
              <a:ext cx="1094316" cy="345016"/>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zh-CN" altLang="en-US" sz="1333" dirty="0">
                  <a:solidFill>
                    <a:schemeClr val="bg1"/>
                  </a:solidFill>
                  <a:latin typeface="Microsoft YaHei" charset="-122"/>
                  <a:ea typeface="Microsoft YaHei" charset="-122"/>
                  <a:cs typeface="Microsoft YaHei" charset="-122"/>
                </a:rPr>
                <a:t>炫、酷</a:t>
              </a:r>
            </a:p>
          </p:txBody>
        </p:sp>
        <p:sp>
          <p:nvSpPr>
            <p:cNvPr id="40979" name="矩形 45"/>
            <p:cNvSpPr>
              <a:spLocks noChangeArrowheads="1"/>
            </p:cNvSpPr>
            <p:nvPr/>
          </p:nvSpPr>
          <p:spPr bwMode="auto">
            <a:xfrm>
              <a:off x="10774628" y="5691717"/>
              <a:ext cx="1094317" cy="345016"/>
            </a:xfrm>
            <a:prstGeom prst="rect">
              <a:avLst/>
            </a:prstGeom>
            <a:solidFill>
              <a:srgbClr val="FC7B1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333">
                  <a:solidFill>
                    <a:schemeClr val="bg1"/>
                  </a:solidFill>
                  <a:latin typeface="Microsoft YaHei" charset="-122"/>
                  <a:ea typeface="Microsoft YaHei" charset="-122"/>
                  <a:cs typeface="Microsoft YaHei" charset="-122"/>
                </a:rPr>
                <a:t>品牌文化</a:t>
              </a:r>
            </a:p>
          </p:txBody>
        </p:sp>
        <p:sp>
          <p:nvSpPr>
            <p:cNvPr id="40980" name="矩形 47"/>
            <p:cNvSpPr>
              <a:spLocks noChangeArrowheads="1"/>
            </p:cNvSpPr>
            <p:nvPr/>
          </p:nvSpPr>
          <p:spPr bwMode="auto">
            <a:xfrm>
              <a:off x="786078" y="3528484"/>
              <a:ext cx="1115483" cy="414867"/>
            </a:xfrm>
            <a:prstGeom prst="rect">
              <a:avLst/>
            </a:prstGeom>
            <a:solidFill>
              <a:srgbClr val="FF5D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600">
                  <a:solidFill>
                    <a:schemeClr val="bg1"/>
                  </a:solidFill>
                  <a:latin typeface="Microsoft YaHei" charset="-122"/>
                  <a:ea typeface="Microsoft YaHei" charset="-122"/>
                  <a:cs typeface="Microsoft YaHei" charset="-122"/>
                </a:rPr>
                <a:t>高效</a:t>
              </a:r>
            </a:p>
          </p:txBody>
        </p:sp>
        <p:sp>
          <p:nvSpPr>
            <p:cNvPr id="40981" name="矩形 48"/>
            <p:cNvSpPr>
              <a:spLocks noChangeArrowheads="1"/>
            </p:cNvSpPr>
            <p:nvPr/>
          </p:nvSpPr>
          <p:spPr bwMode="auto">
            <a:xfrm>
              <a:off x="688712" y="3350685"/>
              <a:ext cx="1280583" cy="783167"/>
            </a:xfrm>
            <a:prstGeom prst="rect">
              <a:avLst/>
            </a:prstGeom>
            <a:noFill/>
            <a:ln w="28575">
              <a:solidFill>
                <a:srgbClr val="FF5D42"/>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40982" name="矩形 49"/>
            <p:cNvSpPr>
              <a:spLocks noChangeArrowheads="1"/>
            </p:cNvSpPr>
            <p:nvPr/>
          </p:nvSpPr>
          <p:spPr bwMode="auto">
            <a:xfrm>
              <a:off x="2092061" y="3350685"/>
              <a:ext cx="1913467" cy="783167"/>
            </a:xfrm>
            <a:prstGeom prst="rect">
              <a:avLst/>
            </a:prstGeom>
            <a:noFill/>
            <a:ln w="28575">
              <a:solidFill>
                <a:srgbClr val="FF5D42"/>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40983" name="矩形 50"/>
            <p:cNvSpPr>
              <a:spLocks noChangeArrowheads="1"/>
            </p:cNvSpPr>
            <p:nvPr/>
          </p:nvSpPr>
          <p:spPr bwMode="auto">
            <a:xfrm>
              <a:off x="2208479" y="3528484"/>
              <a:ext cx="1686983" cy="414867"/>
            </a:xfrm>
            <a:prstGeom prst="rect">
              <a:avLst/>
            </a:prstGeom>
            <a:solidFill>
              <a:srgbClr val="FF5D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570" dirty="0">
                  <a:solidFill>
                    <a:schemeClr val="bg1"/>
                  </a:solidFill>
                  <a:latin typeface="Microsoft YaHei" charset="-122"/>
                  <a:ea typeface="Microsoft YaHei" charset="-122"/>
                  <a:cs typeface="Microsoft YaHei" charset="-122"/>
                </a:rPr>
                <a:t>视觉需求与享受</a:t>
              </a:r>
            </a:p>
          </p:txBody>
        </p:sp>
        <p:sp>
          <p:nvSpPr>
            <p:cNvPr id="40984" name="矩形 51"/>
            <p:cNvSpPr>
              <a:spLocks noChangeArrowheads="1"/>
            </p:cNvSpPr>
            <p:nvPr/>
          </p:nvSpPr>
          <p:spPr bwMode="auto">
            <a:xfrm>
              <a:off x="4134645" y="3350685"/>
              <a:ext cx="3581400" cy="783167"/>
            </a:xfrm>
            <a:prstGeom prst="rect">
              <a:avLst/>
            </a:prstGeom>
            <a:noFill/>
            <a:ln w="28575">
              <a:solidFill>
                <a:srgbClr val="FF5D42"/>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53" name="矩形 52"/>
            <p:cNvSpPr/>
            <p:nvPr/>
          </p:nvSpPr>
          <p:spPr bwMode="auto">
            <a:xfrm>
              <a:off x="4251061" y="3528484"/>
              <a:ext cx="1686984" cy="414867"/>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zh-CN" altLang="en-US" sz="1600">
                  <a:solidFill>
                    <a:schemeClr val="bg1"/>
                  </a:solidFill>
                  <a:latin typeface="Microsoft YaHei" charset="-122"/>
                  <a:ea typeface="Microsoft YaHei" charset="-122"/>
                  <a:cs typeface="Microsoft YaHei" charset="-122"/>
                </a:rPr>
                <a:t>良好的操控体验</a:t>
              </a:r>
              <a:endParaRPr lang="zh-CN" altLang="en-US" sz="1600" dirty="0">
                <a:solidFill>
                  <a:schemeClr val="bg1"/>
                </a:solidFill>
                <a:latin typeface="Microsoft YaHei" charset="-122"/>
                <a:ea typeface="Microsoft YaHei" charset="-122"/>
                <a:cs typeface="Microsoft YaHei" charset="-122"/>
              </a:endParaRPr>
            </a:p>
          </p:txBody>
        </p:sp>
        <p:sp>
          <p:nvSpPr>
            <p:cNvPr id="40986" name="矩形 53"/>
            <p:cNvSpPr>
              <a:spLocks noChangeArrowheads="1"/>
            </p:cNvSpPr>
            <p:nvPr/>
          </p:nvSpPr>
          <p:spPr bwMode="auto">
            <a:xfrm>
              <a:off x="7938295" y="3350685"/>
              <a:ext cx="3492500" cy="783167"/>
            </a:xfrm>
            <a:prstGeom prst="rect">
              <a:avLst/>
            </a:prstGeom>
            <a:noFill/>
            <a:ln w="28575">
              <a:solidFill>
                <a:srgbClr val="FF5D42"/>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55" name="矩形 54"/>
            <p:cNvSpPr/>
            <p:nvPr/>
          </p:nvSpPr>
          <p:spPr bwMode="auto">
            <a:xfrm>
              <a:off x="8063178" y="3528484"/>
              <a:ext cx="1504949" cy="414867"/>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zh-CN" altLang="en-US" sz="1600">
                  <a:solidFill>
                    <a:schemeClr val="bg1"/>
                  </a:solidFill>
                  <a:latin typeface="Microsoft YaHei" charset="-122"/>
                  <a:ea typeface="Microsoft YaHei" charset="-122"/>
                  <a:cs typeface="Microsoft YaHei" charset="-122"/>
                </a:rPr>
                <a:t>潮流、时尚</a:t>
              </a:r>
              <a:endParaRPr lang="zh-CN" altLang="en-US" sz="1600" dirty="0">
                <a:solidFill>
                  <a:schemeClr val="bg1"/>
                </a:solidFill>
                <a:latin typeface="Microsoft YaHei" charset="-122"/>
                <a:ea typeface="Microsoft YaHei" charset="-122"/>
                <a:cs typeface="Microsoft YaHei" charset="-122"/>
              </a:endParaRPr>
            </a:p>
          </p:txBody>
        </p:sp>
        <p:sp>
          <p:nvSpPr>
            <p:cNvPr id="56" name="矩形 55"/>
            <p:cNvSpPr/>
            <p:nvPr/>
          </p:nvSpPr>
          <p:spPr bwMode="auto">
            <a:xfrm>
              <a:off x="6185695" y="3528484"/>
              <a:ext cx="1401233" cy="414867"/>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zh-CN" altLang="en-US" sz="1600">
                  <a:solidFill>
                    <a:schemeClr val="bg1"/>
                  </a:solidFill>
                  <a:latin typeface="Microsoft YaHei" charset="-122"/>
                  <a:ea typeface="Microsoft YaHei" charset="-122"/>
                  <a:cs typeface="Microsoft YaHei" charset="-122"/>
                </a:rPr>
                <a:t>新奇、好玩</a:t>
              </a:r>
              <a:endParaRPr lang="zh-CN" altLang="en-US" sz="1600" dirty="0">
                <a:solidFill>
                  <a:schemeClr val="bg1"/>
                </a:solidFill>
                <a:latin typeface="Microsoft YaHei" charset="-122"/>
                <a:ea typeface="Microsoft YaHei" charset="-122"/>
                <a:cs typeface="Microsoft YaHei" charset="-122"/>
              </a:endParaRPr>
            </a:p>
          </p:txBody>
        </p:sp>
        <p:sp>
          <p:nvSpPr>
            <p:cNvPr id="40989" name="矩形 56"/>
            <p:cNvSpPr>
              <a:spLocks noChangeArrowheads="1"/>
            </p:cNvSpPr>
            <p:nvPr/>
          </p:nvSpPr>
          <p:spPr bwMode="auto">
            <a:xfrm>
              <a:off x="9773445" y="3528484"/>
              <a:ext cx="1504949" cy="414867"/>
            </a:xfrm>
            <a:prstGeom prst="rect">
              <a:avLst/>
            </a:prstGeom>
            <a:solidFill>
              <a:srgbClr val="FF5D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600">
                  <a:solidFill>
                    <a:schemeClr val="bg1"/>
                  </a:solidFill>
                  <a:latin typeface="Microsoft YaHei" charset="-122"/>
                  <a:ea typeface="Microsoft YaHei" charset="-122"/>
                  <a:cs typeface="Microsoft YaHei" charset="-122"/>
                </a:rPr>
                <a:t>与众不同</a:t>
              </a:r>
            </a:p>
          </p:txBody>
        </p:sp>
        <p:sp>
          <p:nvSpPr>
            <p:cNvPr id="58" name="矩形 57"/>
            <p:cNvSpPr/>
            <p:nvPr/>
          </p:nvSpPr>
          <p:spPr bwMode="auto">
            <a:xfrm>
              <a:off x="2657212" y="4817534"/>
              <a:ext cx="1460500" cy="397933"/>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zh-CN" altLang="en-US" sz="1600" dirty="0">
                  <a:solidFill>
                    <a:schemeClr val="bg1"/>
                  </a:solidFill>
                  <a:latin typeface="Microsoft YaHei" charset="-122"/>
                  <a:ea typeface="Microsoft YaHei" charset="-122"/>
                  <a:cs typeface="Microsoft YaHei" charset="-122"/>
                </a:rPr>
                <a:t>简约、美貌</a:t>
              </a:r>
            </a:p>
          </p:txBody>
        </p:sp>
        <p:sp>
          <p:nvSpPr>
            <p:cNvPr id="59" name="矩形 58"/>
            <p:cNvSpPr/>
            <p:nvPr/>
          </p:nvSpPr>
          <p:spPr bwMode="auto">
            <a:xfrm>
              <a:off x="4384411" y="4821767"/>
              <a:ext cx="1422400" cy="412751"/>
            </a:xfrm>
            <a:prstGeom prst="rect">
              <a:avLst/>
            </a:prstGeom>
            <a:noFill/>
            <a:ln w="9525" cap="flat" cmpd="sng" algn="ctr">
              <a:solidFill>
                <a:schemeClr val="accent2">
                  <a:lumMod val="75000"/>
                </a:schemeClr>
              </a:solidFill>
              <a:prstDash val="solid"/>
              <a:round/>
              <a:headEnd type="none" w="med" len="med"/>
              <a:tailEnd type="none" w="med" len="med"/>
            </a:ln>
            <a:effectLst/>
          </p:spPr>
          <p:txBody>
            <a:bodyPr/>
            <a:lstStyle/>
            <a:p>
              <a:pPr algn="ctr" eaLnBrk="1" hangingPunct="1">
                <a:buFont typeface="Arial" charset="0"/>
                <a:buNone/>
                <a:defRPr/>
              </a:pPr>
              <a:r>
                <a:rPr lang="zh-CN" altLang="en-US" sz="1600">
                  <a:solidFill>
                    <a:schemeClr val="tx1">
                      <a:lumMod val="75000"/>
                      <a:lumOff val="25000"/>
                    </a:schemeClr>
                  </a:solidFill>
                  <a:latin typeface="Microsoft YaHei" charset="-122"/>
                  <a:ea typeface="Microsoft YaHei" charset="-122"/>
                  <a:cs typeface="Microsoft YaHei" charset="-122"/>
                </a:rPr>
                <a:t>可视化沟通</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60" name="矩形 59"/>
            <p:cNvSpPr/>
            <p:nvPr/>
          </p:nvSpPr>
          <p:spPr bwMode="auto">
            <a:xfrm>
              <a:off x="4913579" y="2698751"/>
              <a:ext cx="933449" cy="412749"/>
            </a:xfrm>
            <a:prstGeom prst="rect">
              <a:avLst/>
            </a:prstGeom>
            <a:noFill/>
            <a:ln w="9525" cap="flat" cmpd="sng" algn="ctr">
              <a:solidFill>
                <a:srgbClr val="FF5D42"/>
              </a:solidFill>
              <a:prstDash val="solid"/>
              <a:round/>
              <a:headEnd type="none" w="med" len="med"/>
              <a:tailEnd type="none" w="med" len="med"/>
            </a:ln>
            <a:effectLst/>
          </p:spPr>
          <p:txBody>
            <a:bodyPr/>
            <a:lstStyle/>
            <a:p>
              <a:pPr algn="ctr" eaLnBrk="1" hangingPunct="1">
                <a:buFont typeface="Arial" charset="0"/>
                <a:buNone/>
                <a:defRPr/>
              </a:pPr>
              <a:r>
                <a:rPr lang="zh-CN" altLang="en-US" sz="1600">
                  <a:solidFill>
                    <a:schemeClr val="tx1">
                      <a:lumMod val="75000"/>
                      <a:lumOff val="25000"/>
                    </a:schemeClr>
                  </a:solidFill>
                  <a:latin typeface="Microsoft YaHei" charset="-122"/>
                  <a:ea typeface="Microsoft YaHei" charset="-122"/>
                  <a:cs typeface="Microsoft YaHei" charset="-122"/>
                </a:rPr>
                <a:t>求知</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61" name="矩形 60"/>
            <p:cNvSpPr/>
            <p:nvPr/>
          </p:nvSpPr>
          <p:spPr bwMode="auto">
            <a:xfrm>
              <a:off x="6507428" y="2698751"/>
              <a:ext cx="935567" cy="412749"/>
            </a:xfrm>
            <a:prstGeom prst="rect">
              <a:avLst/>
            </a:prstGeom>
            <a:noFill/>
            <a:ln w="9525" cap="flat" cmpd="sng" algn="ctr">
              <a:solidFill>
                <a:srgbClr val="FF5D42"/>
              </a:solidFill>
              <a:prstDash val="solid"/>
              <a:round/>
              <a:headEnd type="none" w="med" len="med"/>
              <a:tailEnd type="none" w="med" len="med"/>
            </a:ln>
            <a:effectLst/>
          </p:spPr>
          <p:txBody>
            <a:bodyPr/>
            <a:lstStyle/>
            <a:p>
              <a:pPr algn="ctr" eaLnBrk="1" hangingPunct="1">
                <a:buFont typeface="Arial" charset="0"/>
                <a:buNone/>
                <a:defRPr/>
              </a:pPr>
              <a:r>
                <a:rPr lang="zh-CN" altLang="en-US" sz="1600">
                  <a:solidFill>
                    <a:schemeClr val="tx1">
                      <a:lumMod val="75000"/>
                      <a:lumOff val="25000"/>
                    </a:schemeClr>
                  </a:solidFill>
                  <a:latin typeface="Microsoft YaHei" charset="-122"/>
                  <a:ea typeface="Microsoft YaHei" charset="-122"/>
                  <a:cs typeface="Microsoft YaHei" charset="-122"/>
                </a:rPr>
                <a:t>分享</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62" name="矩形 61"/>
            <p:cNvSpPr/>
            <p:nvPr/>
          </p:nvSpPr>
          <p:spPr bwMode="auto">
            <a:xfrm>
              <a:off x="9079179" y="2588685"/>
              <a:ext cx="935567" cy="368300"/>
            </a:xfrm>
            <a:prstGeom prst="rect">
              <a:avLst/>
            </a:prstGeom>
            <a:noFill/>
            <a:ln w="9525" cap="flat" cmpd="sng" algn="ctr">
              <a:solidFill>
                <a:srgbClr val="FF5D42"/>
              </a:solidFill>
              <a:prstDash val="solid"/>
              <a:round/>
              <a:headEnd type="none" w="med" len="med"/>
              <a:tailEnd type="none" w="med" len="med"/>
            </a:ln>
            <a:effectLst/>
          </p:spPr>
          <p:txBody>
            <a:bodyPr/>
            <a:lstStyle/>
            <a:p>
              <a:pPr algn="ctr" eaLnBrk="1" hangingPunct="1">
                <a:buFont typeface="Arial" charset="0"/>
                <a:buNone/>
                <a:defRPr/>
              </a:pPr>
              <a:r>
                <a:rPr lang="zh-CN" altLang="en-US" sz="1600" dirty="0">
                  <a:solidFill>
                    <a:schemeClr val="tx1">
                      <a:lumMod val="75000"/>
                      <a:lumOff val="25000"/>
                    </a:schemeClr>
                  </a:solidFill>
                  <a:latin typeface="Microsoft YaHei" charset="-122"/>
                  <a:ea typeface="Microsoft YaHei" charset="-122"/>
                  <a:cs typeface="Microsoft YaHei" charset="-122"/>
                </a:rPr>
                <a:t>创新</a:t>
              </a:r>
            </a:p>
          </p:txBody>
        </p:sp>
        <p:sp>
          <p:nvSpPr>
            <p:cNvPr id="63" name="矩形 62"/>
            <p:cNvSpPr/>
            <p:nvPr/>
          </p:nvSpPr>
          <p:spPr bwMode="auto">
            <a:xfrm>
              <a:off x="1247193" y="3983567"/>
              <a:ext cx="1416051" cy="412751"/>
            </a:xfrm>
            <a:prstGeom prst="rect">
              <a:avLst/>
            </a:prstGeom>
            <a:solidFill>
              <a:schemeClr val="bg1"/>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zh-CN" altLang="en-US" sz="1867" dirty="0">
                  <a:solidFill>
                    <a:schemeClr val="tx1">
                      <a:lumMod val="75000"/>
                      <a:lumOff val="25000"/>
                    </a:schemeClr>
                  </a:solidFill>
                  <a:latin typeface="Microsoft YaHei" charset="-122"/>
                  <a:ea typeface="Microsoft YaHei" charset="-122"/>
                  <a:cs typeface="Microsoft YaHei" charset="-122"/>
                </a:rPr>
                <a:t>功能利益</a:t>
              </a:r>
            </a:p>
          </p:txBody>
        </p:sp>
        <p:sp>
          <p:nvSpPr>
            <p:cNvPr id="64" name="矩形 63"/>
            <p:cNvSpPr/>
            <p:nvPr/>
          </p:nvSpPr>
          <p:spPr bwMode="auto">
            <a:xfrm>
              <a:off x="5231078" y="3983567"/>
              <a:ext cx="1413933" cy="412751"/>
            </a:xfrm>
            <a:prstGeom prst="rect">
              <a:avLst/>
            </a:prstGeom>
            <a:solidFill>
              <a:schemeClr val="bg1"/>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zh-CN" altLang="en-US" sz="1867">
                  <a:solidFill>
                    <a:schemeClr val="tx1">
                      <a:lumMod val="75000"/>
                      <a:lumOff val="25000"/>
                    </a:schemeClr>
                  </a:solidFill>
                  <a:latin typeface="Microsoft YaHei" charset="-122"/>
                  <a:ea typeface="Microsoft YaHei" charset="-122"/>
                  <a:cs typeface="Microsoft YaHei" charset="-122"/>
                </a:rPr>
                <a:t>体验利益</a:t>
              </a:r>
              <a:endParaRPr lang="zh-CN" altLang="en-US" sz="1867" dirty="0">
                <a:solidFill>
                  <a:schemeClr val="tx1">
                    <a:lumMod val="75000"/>
                    <a:lumOff val="25000"/>
                  </a:schemeClr>
                </a:solidFill>
                <a:latin typeface="Microsoft YaHei" charset="-122"/>
                <a:ea typeface="Microsoft YaHei" charset="-122"/>
                <a:cs typeface="Microsoft YaHei" charset="-122"/>
              </a:endParaRPr>
            </a:p>
          </p:txBody>
        </p:sp>
        <p:sp>
          <p:nvSpPr>
            <p:cNvPr id="65" name="矩形 64"/>
            <p:cNvSpPr/>
            <p:nvPr/>
          </p:nvSpPr>
          <p:spPr bwMode="auto">
            <a:xfrm>
              <a:off x="8831528" y="3983567"/>
              <a:ext cx="1750484" cy="412751"/>
            </a:xfrm>
            <a:prstGeom prst="rect">
              <a:avLst/>
            </a:prstGeom>
            <a:solidFill>
              <a:schemeClr val="bg1"/>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zh-CN" altLang="en-US" sz="1867" dirty="0">
                  <a:solidFill>
                    <a:schemeClr val="tx1">
                      <a:lumMod val="75000"/>
                      <a:lumOff val="25000"/>
                    </a:schemeClr>
                  </a:solidFill>
                  <a:latin typeface="Microsoft YaHei" charset="-122"/>
                  <a:ea typeface="Microsoft YaHei" charset="-122"/>
                  <a:cs typeface="Microsoft YaHei" charset="-122"/>
                </a:rPr>
                <a:t>社会心理利益</a:t>
              </a:r>
            </a:p>
          </p:txBody>
        </p:sp>
        <p:sp>
          <p:nvSpPr>
            <p:cNvPr id="66" name="矩形 65"/>
            <p:cNvSpPr/>
            <p:nvPr/>
          </p:nvSpPr>
          <p:spPr bwMode="auto">
            <a:xfrm>
              <a:off x="1446479" y="6068484"/>
              <a:ext cx="1416049" cy="412749"/>
            </a:xfrm>
            <a:prstGeom prst="rect">
              <a:avLst/>
            </a:prstGeom>
            <a:solidFill>
              <a:schemeClr val="bg1"/>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en-US" altLang="zh-CN" sz="1867" dirty="0" err="1">
                  <a:solidFill>
                    <a:schemeClr val="tx1">
                      <a:lumMod val="75000"/>
                      <a:lumOff val="25000"/>
                    </a:schemeClr>
                  </a:solidFill>
                  <a:latin typeface="Microsoft YaHei" charset="-122"/>
                  <a:ea typeface="Microsoft YaHei" charset="-122"/>
                  <a:cs typeface="Microsoft YaHei" charset="-122"/>
                </a:rPr>
                <a:t>Iphone</a:t>
              </a:r>
              <a:endParaRPr lang="zh-CN" altLang="en-US" sz="1867" dirty="0">
                <a:solidFill>
                  <a:schemeClr val="tx1">
                    <a:lumMod val="75000"/>
                    <a:lumOff val="25000"/>
                  </a:schemeClr>
                </a:solidFill>
                <a:latin typeface="Microsoft YaHei" charset="-122"/>
                <a:ea typeface="Microsoft YaHei" charset="-122"/>
                <a:cs typeface="Microsoft YaHei" charset="-122"/>
              </a:endParaRPr>
            </a:p>
          </p:txBody>
        </p:sp>
        <p:sp>
          <p:nvSpPr>
            <p:cNvPr id="67" name="矩形 66"/>
            <p:cNvSpPr/>
            <p:nvPr/>
          </p:nvSpPr>
          <p:spPr bwMode="auto">
            <a:xfrm>
              <a:off x="5559161" y="6068484"/>
              <a:ext cx="1416051" cy="412749"/>
            </a:xfrm>
            <a:prstGeom prst="rect">
              <a:avLst/>
            </a:prstGeom>
            <a:solidFill>
              <a:schemeClr val="bg1"/>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en-US" altLang="zh-CN" sz="1867" dirty="0">
                  <a:solidFill>
                    <a:schemeClr val="tx1">
                      <a:lumMod val="75000"/>
                      <a:lumOff val="25000"/>
                    </a:schemeClr>
                  </a:solidFill>
                  <a:latin typeface="Microsoft YaHei" charset="-122"/>
                  <a:ea typeface="Microsoft YaHei" charset="-122"/>
                  <a:cs typeface="Microsoft YaHei" charset="-122"/>
                </a:rPr>
                <a:t>Iphone4</a:t>
              </a:r>
              <a:endParaRPr lang="zh-CN" altLang="en-US" sz="1867" dirty="0">
                <a:solidFill>
                  <a:schemeClr val="tx1">
                    <a:lumMod val="75000"/>
                    <a:lumOff val="25000"/>
                  </a:schemeClr>
                </a:solidFill>
                <a:latin typeface="Microsoft YaHei" charset="-122"/>
                <a:ea typeface="Microsoft YaHei" charset="-122"/>
                <a:cs typeface="Microsoft YaHei" charset="-122"/>
              </a:endParaRPr>
            </a:p>
          </p:txBody>
        </p:sp>
        <p:cxnSp>
          <p:nvCxnSpPr>
            <p:cNvPr id="47" name="直线连接符 46"/>
            <p:cNvCxnSpPr>
              <a:stCxn id="40976" idx="2"/>
            </p:cNvCxnSpPr>
            <p:nvPr/>
          </p:nvCxnSpPr>
          <p:spPr bwMode="auto">
            <a:xfrm flipH="1">
              <a:off x="10116345" y="6180667"/>
              <a:ext cx="6349" cy="300567"/>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001" name="文本框 67"/>
            <p:cNvSpPr txBox="1">
              <a:spLocks noChangeArrowheads="1"/>
            </p:cNvSpPr>
            <p:nvPr/>
          </p:nvSpPr>
          <p:spPr bwMode="auto">
            <a:xfrm>
              <a:off x="9618928" y="6430434"/>
              <a:ext cx="934871"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kumimoji="1" lang="zh-CN" altLang="en-US" sz="1467">
                  <a:latin typeface="Microsoft YaHei" charset="-122"/>
                  <a:ea typeface="Microsoft YaHei" charset="-122"/>
                  <a:cs typeface="Microsoft YaHei" charset="-122"/>
                </a:rPr>
                <a:t>外在属性</a:t>
              </a:r>
            </a:p>
          </p:txBody>
        </p:sp>
        <p:cxnSp>
          <p:nvCxnSpPr>
            <p:cNvPr id="70" name="直线连接符 69"/>
            <p:cNvCxnSpPr>
              <a:stCxn id="66" idx="2"/>
            </p:cNvCxnSpPr>
            <p:nvPr/>
          </p:nvCxnSpPr>
          <p:spPr bwMode="auto">
            <a:xfrm flipH="1">
              <a:off x="2155561" y="6481234"/>
              <a:ext cx="0" cy="143933"/>
            </a:xfrm>
            <a:prstGeom prst="line">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直线连接符 72"/>
            <p:cNvCxnSpPr/>
            <p:nvPr/>
          </p:nvCxnSpPr>
          <p:spPr bwMode="auto">
            <a:xfrm flipH="1">
              <a:off x="6240727" y="6481234"/>
              <a:ext cx="0" cy="143933"/>
            </a:xfrm>
            <a:prstGeom prst="line">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直线连接符 71"/>
            <p:cNvCxnSpPr/>
            <p:nvPr/>
          </p:nvCxnSpPr>
          <p:spPr bwMode="auto">
            <a:xfrm>
              <a:off x="2155561" y="6606117"/>
              <a:ext cx="411056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6" name="矩形 75"/>
            <p:cNvSpPr/>
            <p:nvPr/>
          </p:nvSpPr>
          <p:spPr bwMode="auto">
            <a:xfrm>
              <a:off x="3554679" y="6330951"/>
              <a:ext cx="1416049" cy="414867"/>
            </a:xfrm>
            <a:prstGeom prst="rect">
              <a:avLst/>
            </a:prstGeom>
            <a:solidFill>
              <a:schemeClr val="bg1"/>
            </a:solidFill>
            <a:ln w="9525" cap="flat" cmpd="sng" algn="ctr">
              <a:noFill/>
              <a:prstDash val="solid"/>
              <a:round/>
              <a:headEnd type="none" w="med" len="med"/>
              <a:tailEnd type="none" w="med" len="med"/>
            </a:ln>
            <a:effectLst/>
          </p:spPr>
          <p:txBody>
            <a:bodyPr/>
            <a:lstStyle/>
            <a:p>
              <a:pPr algn="ctr" eaLnBrk="1" hangingPunct="1">
                <a:buFont typeface="Arial" charset="0"/>
                <a:buNone/>
                <a:defRPr/>
              </a:pPr>
              <a:r>
                <a:rPr lang="zh-CN" altLang="en-US" sz="1600">
                  <a:solidFill>
                    <a:schemeClr val="tx1">
                      <a:lumMod val="75000"/>
                      <a:lumOff val="25000"/>
                    </a:schemeClr>
                  </a:solidFill>
                  <a:latin typeface="Microsoft YaHei" charset="-122"/>
                  <a:ea typeface="Microsoft YaHei" charset="-122"/>
                  <a:cs typeface="Microsoft YaHei" charset="-122"/>
                </a:rPr>
                <a:t>内在属性</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cxnSp>
          <p:nvCxnSpPr>
            <p:cNvPr id="78" name="直线箭头连接符 77"/>
            <p:cNvCxnSpPr/>
            <p:nvPr/>
          </p:nvCxnSpPr>
          <p:spPr bwMode="auto">
            <a:xfrm flipH="1">
              <a:off x="4263762" y="1917700"/>
              <a:ext cx="370417"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直线箭头连接符 80"/>
            <p:cNvCxnSpPr/>
            <p:nvPr/>
          </p:nvCxnSpPr>
          <p:spPr bwMode="auto">
            <a:xfrm flipH="1">
              <a:off x="5783528" y="1917700"/>
              <a:ext cx="370417"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2" name="直线箭头连接符 81"/>
            <p:cNvCxnSpPr/>
            <p:nvPr/>
          </p:nvCxnSpPr>
          <p:spPr bwMode="auto">
            <a:xfrm flipH="1">
              <a:off x="7307528" y="1917700"/>
              <a:ext cx="370417"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3" name="直线箭头连接符 82"/>
            <p:cNvCxnSpPr>
              <a:stCxn id="61" idx="0"/>
              <a:endCxn id="40964" idx="2"/>
            </p:cNvCxnSpPr>
            <p:nvPr/>
          </p:nvCxnSpPr>
          <p:spPr bwMode="auto">
            <a:xfrm flipH="1" flipV="1">
              <a:off x="6748728" y="2087034"/>
              <a:ext cx="226484" cy="61171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7" name="直线箭头连接符 86"/>
            <p:cNvCxnSpPr>
              <a:endCxn id="40963" idx="2"/>
            </p:cNvCxnSpPr>
            <p:nvPr/>
          </p:nvCxnSpPr>
          <p:spPr bwMode="auto">
            <a:xfrm flipH="1" flipV="1">
              <a:off x="5224728" y="2087034"/>
              <a:ext cx="1282700" cy="626533"/>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直线箭头连接符 90"/>
            <p:cNvCxnSpPr>
              <a:stCxn id="60" idx="0"/>
              <a:endCxn id="40963" idx="2"/>
            </p:cNvCxnSpPr>
            <p:nvPr/>
          </p:nvCxnSpPr>
          <p:spPr bwMode="auto">
            <a:xfrm flipH="1" flipV="1">
              <a:off x="5224728" y="2087034"/>
              <a:ext cx="156633" cy="61171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 name="直线箭头连接符 94"/>
            <p:cNvCxnSpPr>
              <a:endCxn id="40963" idx="2"/>
            </p:cNvCxnSpPr>
            <p:nvPr/>
          </p:nvCxnSpPr>
          <p:spPr bwMode="auto">
            <a:xfrm flipV="1">
              <a:off x="1397794" y="2087033"/>
              <a:ext cx="3826933" cy="14308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7" name="直线箭头连接符 96"/>
            <p:cNvCxnSpPr>
              <a:endCxn id="40962" idx="2"/>
            </p:cNvCxnSpPr>
            <p:nvPr/>
          </p:nvCxnSpPr>
          <p:spPr bwMode="auto">
            <a:xfrm flipV="1">
              <a:off x="3019161" y="2087034"/>
              <a:ext cx="681567" cy="141181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直线箭头连接符 98"/>
            <p:cNvCxnSpPr>
              <a:endCxn id="40962" idx="2"/>
            </p:cNvCxnSpPr>
            <p:nvPr/>
          </p:nvCxnSpPr>
          <p:spPr bwMode="auto">
            <a:xfrm flipH="1" flipV="1">
              <a:off x="3700728" y="2087034"/>
              <a:ext cx="1394884" cy="141181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1" name="直线箭头连接符 100"/>
            <p:cNvCxnSpPr>
              <a:stCxn id="56" idx="0"/>
              <a:endCxn id="60" idx="2"/>
            </p:cNvCxnSpPr>
            <p:nvPr/>
          </p:nvCxnSpPr>
          <p:spPr bwMode="auto">
            <a:xfrm flipH="1" flipV="1">
              <a:off x="5381361" y="3111500"/>
              <a:ext cx="1504951" cy="416984"/>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 name="直线箭头连接符 103"/>
            <p:cNvCxnSpPr>
              <a:stCxn id="56" idx="0"/>
              <a:endCxn id="61" idx="2"/>
            </p:cNvCxnSpPr>
            <p:nvPr/>
          </p:nvCxnSpPr>
          <p:spPr bwMode="auto">
            <a:xfrm flipV="1">
              <a:off x="6886312" y="3111500"/>
              <a:ext cx="88900" cy="416984"/>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直线箭头连接符 106"/>
            <p:cNvCxnSpPr>
              <a:stCxn id="56" idx="0"/>
              <a:endCxn id="62" idx="2"/>
            </p:cNvCxnSpPr>
            <p:nvPr/>
          </p:nvCxnSpPr>
          <p:spPr bwMode="auto">
            <a:xfrm flipV="1">
              <a:off x="6886312" y="2956985"/>
              <a:ext cx="2660649" cy="57150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直线箭头连接符 109"/>
            <p:cNvCxnSpPr/>
            <p:nvPr/>
          </p:nvCxnSpPr>
          <p:spPr bwMode="auto">
            <a:xfrm flipH="1" flipV="1">
              <a:off x="6956162" y="2078567"/>
              <a:ext cx="1767417" cy="14308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2" name="直线箭头连接符 111"/>
            <p:cNvCxnSpPr>
              <a:stCxn id="62" idx="0"/>
            </p:cNvCxnSpPr>
            <p:nvPr/>
          </p:nvCxnSpPr>
          <p:spPr bwMode="auto">
            <a:xfrm flipH="1" flipV="1">
              <a:off x="7195345" y="2118785"/>
              <a:ext cx="2351616" cy="46990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5" name="直线箭头连接符 114"/>
            <p:cNvCxnSpPr/>
            <p:nvPr/>
          </p:nvCxnSpPr>
          <p:spPr bwMode="auto">
            <a:xfrm flipH="1" flipV="1">
              <a:off x="8264261" y="2135718"/>
              <a:ext cx="1612900" cy="13927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 name="直线箭头连接符 116"/>
            <p:cNvCxnSpPr>
              <a:endCxn id="62" idx="2"/>
            </p:cNvCxnSpPr>
            <p:nvPr/>
          </p:nvCxnSpPr>
          <p:spPr bwMode="auto">
            <a:xfrm flipH="1" flipV="1">
              <a:off x="9546961" y="2956985"/>
              <a:ext cx="397933" cy="611716"/>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1" name="直线箭头连接符 120"/>
            <p:cNvCxnSpPr>
              <a:endCxn id="40980" idx="2"/>
            </p:cNvCxnSpPr>
            <p:nvPr/>
          </p:nvCxnSpPr>
          <p:spPr bwMode="auto">
            <a:xfrm flipV="1">
              <a:off x="752211" y="3943351"/>
              <a:ext cx="592667" cy="17102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3" name="直线箭头连接符 122"/>
            <p:cNvCxnSpPr>
              <a:endCxn id="40980" idx="2"/>
            </p:cNvCxnSpPr>
            <p:nvPr/>
          </p:nvCxnSpPr>
          <p:spPr bwMode="auto">
            <a:xfrm flipH="1" flipV="1">
              <a:off x="1344878" y="3943351"/>
              <a:ext cx="914400" cy="17483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5" name="直线箭头连接符 124"/>
            <p:cNvCxnSpPr>
              <a:endCxn id="40983" idx="2"/>
            </p:cNvCxnSpPr>
            <p:nvPr/>
          </p:nvCxnSpPr>
          <p:spPr bwMode="auto">
            <a:xfrm flipV="1">
              <a:off x="790312" y="3943351"/>
              <a:ext cx="2262716" cy="1729316"/>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7" name="直线箭头连接符 126"/>
            <p:cNvCxnSpPr>
              <a:endCxn id="53" idx="2"/>
            </p:cNvCxnSpPr>
            <p:nvPr/>
          </p:nvCxnSpPr>
          <p:spPr bwMode="auto">
            <a:xfrm flipV="1">
              <a:off x="771261" y="3943351"/>
              <a:ext cx="4324351" cy="17102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9" name="直线箭头连接符 128"/>
            <p:cNvCxnSpPr>
              <a:endCxn id="58" idx="2"/>
            </p:cNvCxnSpPr>
            <p:nvPr/>
          </p:nvCxnSpPr>
          <p:spPr bwMode="auto">
            <a:xfrm flipV="1">
              <a:off x="2293145" y="5215467"/>
              <a:ext cx="1094316" cy="47625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1" name="直线箭头连接符 130"/>
            <p:cNvCxnSpPr>
              <a:endCxn id="58" idx="2"/>
            </p:cNvCxnSpPr>
            <p:nvPr/>
          </p:nvCxnSpPr>
          <p:spPr bwMode="auto">
            <a:xfrm flipV="1">
              <a:off x="3378994" y="5215467"/>
              <a:ext cx="8467" cy="45720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3" name="直线箭头连接符 132"/>
            <p:cNvCxnSpPr>
              <a:endCxn id="40983" idx="2"/>
            </p:cNvCxnSpPr>
            <p:nvPr/>
          </p:nvCxnSpPr>
          <p:spPr bwMode="auto">
            <a:xfrm flipH="1" flipV="1">
              <a:off x="3053027" y="3943351"/>
              <a:ext cx="364067" cy="905933"/>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5" name="直线箭头连接符 134"/>
            <p:cNvCxnSpPr/>
            <p:nvPr/>
          </p:nvCxnSpPr>
          <p:spPr bwMode="auto">
            <a:xfrm flipH="1" flipV="1">
              <a:off x="3160978" y="3981451"/>
              <a:ext cx="1818216" cy="17102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直线箭头连接符 136"/>
            <p:cNvCxnSpPr>
              <a:stCxn id="59" idx="0"/>
            </p:cNvCxnSpPr>
            <p:nvPr/>
          </p:nvCxnSpPr>
          <p:spPr bwMode="auto">
            <a:xfrm flipH="1" flipV="1">
              <a:off x="3387461" y="3962401"/>
              <a:ext cx="1708151" cy="8593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0" name="直线箭头连接符 139"/>
            <p:cNvCxnSpPr>
              <a:stCxn id="40975" idx="0"/>
            </p:cNvCxnSpPr>
            <p:nvPr/>
          </p:nvCxnSpPr>
          <p:spPr bwMode="auto">
            <a:xfrm flipH="1" flipV="1">
              <a:off x="3829846" y="3943351"/>
              <a:ext cx="3560233" cy="17483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2" name="直线箭头连接符 141"/>
            <p:cNvCxnSpPr>
              <a:stCxn id="40974" idx="0"/>
            </p:cNvCxnSpPr>
            <p:nvPr/>
          </p:nvCxnSpPr>
          <p:spPr bwMode="auto">
            <a:xfrm flipH="1" flipV="1">
              <a:off x="5485078" y="5181600"/>
              <a:ext cx="700616" cy="51011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4" name="直线箭头连接符 143"/>
            <p:cNvCxnSpPr>
              <a:endCxn id="56" idx="2"/>
            </p:cNvCxnSpPr>
            <p:nvPr/>
          </p:nvCxnSpPr>
          <p:spPr bwMode="auto">
            <a:xfrm flipV="1">
              <a:off x="5169695" y="3943351"/>
              <a:ext cx="1716617" cy="878416"/>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6" name="直线箭头连接符 145"/>
            <p:cNvCxnSpPr>
              <a:endCxn id="56" idx="2"/>
            </p:cNvCxnSpPr>
            <p:nvPr/>
          </p:nvCxnSpPr>
          <p:spPr bwMode="auto">
            <a:xfrm flipH="1" flipV="1">
              <a:off x="6886312" y="3943351"/>
              <a:ext cx="503767" cy="17483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8" name="直线箭头连接符 147"/>
            <p:cNvCxnSpPr/>
            <p:nvPr/>
          </p:nvCxnSpPr>
          <p:spPr bwMode="auto">
            <a:xfrm flipH="1" flipV="1">
              <a:off x="1814779" y="3924301"/>
              <a:ext cx="7080249" cy="17483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1" name="直线箭头连接符 150"/>
            <p:cNvCxnSpPr>
              <a:endCxn id="56" idx="2"/>
            </p:cNvCxnSpPr>
            <p:nvPr/>
          </p:nvCxnSpPr>
          <p:spPr bwMode="auto">
            <a:xfrm flipH="1" flipV="1">
              <a:off x="6886312" y="3943351"/>
              <a:ext cx="2008716" cy="17483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3" name="直线箭头连接符 152"/>
            <p:cNvCxnSpPr>
              <a:endCxn id="55" idx="2"/>
            </p:cNvCxnSpPr>
            <p:nvPr/>
          </p:nvCxnSpPr>
          <p:spPr bwMode="auto">
            <a:xfrm flipH="1" flipV="1">
              <a:off x="8816712" y="3943351"/>
              <a:ext cx="78316" cy="1729316"/>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 name="直线箭头连接符 154"/>
            <p:cNvCxnSpPr>
              <a:stCxn id="40977" idx="0"/>
              <a:endCxn id="40989" idx="2"/>
            </p:cNvCxnSpPr>
            <p:nvPr/>
          </p:nvCxnSpPr>
          <p:spPr bwMode="auto">
            <a:xfrm flipV="1">
              <a:off x="8907727" y="3943351"/>
              <a:ext cx="1619251" cy="17483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8" name="直线箭头连接符 157"/>
            <p:cNvCxnSpPr/>
            <p:nvPr/>
          </p:nvCxnSpPr>
          <p:spPr bwMode="auto">
            <a:xfrm flipH="1" flipV="1">
              <a:off x="8863279" y="3981451"/>
              <a:ext cx="1178983" cy="17102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0" name="直线箭头连接符 159"/>
            <p:cNvCxnSpPr>
              <a:stCxn id="45" idx="0"/>
              <a:endCxn id="40989" idx="2"/>
            </p:cNvCxnSpPr>
            <p:nvPr/>
          </p:nvCxnSpPr>
          <p:spPr bwMode="auto">
            <a:xfrm flipV="1">
              <a:off x="10116346" y="3943351"/>
              <a:ext cx="410633" cy="17483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3" name="直线箭头连接符 162"/>
            <p:cNvCxnSpPr>
              <a:endCxn id="56" idx="2"/>
            </p:cNvCxnSpPr>
            <p:nvPr/>
          </p:nvCxnSpPr>
          <p:spPr bwMode="auto">
            <a:xfrm flipH="1" flipV="1">
              <a:off x="6886312" y="3943351"/>
              <a:ext cx="4449233" cy="174836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5" name="直线箭头连接符 164"/>
            <p:cNvCxnSpPr/>
            <p:nvPr/>
          </p:nvCxnSpPr>
          <p:spPr bwMode="auto">
            <a:xfrm flipH="1" flipV="1">
              <a:off x="10596828" y="3981451"/>
              <a:ext cx="738717" cy="1691216"/>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85" name="Shape 41"/>
          <p:cNvSpPr>
            <a:spLocks noChangeArrowheads="1"/>
          </p:cNvSpPr>
          <p:nvPr/>
        </p:nvSpPr>
        <p:spPr bwMode="auto">
          <a:xfrm>
            <a:off x="623885" y="921337"/>
            <a:ext cx="3504620" cy="370428"/>
          </a:xfrm>
          <a:prstGeom prst="rect">
            <a:avLst/>
          </a:prstGeom>
          <a:noFill/>
          <a:ln>
            <a:noFill/>
          </a:ln>
          <a:extLst/>
        </p:spPr>
        <p:txBody>
          <a:bodyPr wrap="none" lIns="46263" tIns="46263" rIns="46263" bIns="46263" anchor="ctr">
            <a:spAutoFit/>
          </a:bodyPr>
          <a:lstStyle/>
          <a:p>
            <a:pPr defTabSz="1218774">
              <a:lnSpc>
                <a:spcPct val="90000"/>
              </a:lnSpc>
              <a:spcBef>
                <a:spcPct val="0"/>
              </a:spcBef>
              <a:buFont typeface="Arial" charset="0"/>
              <a:buNone/>
            </a:pPr>
            <a:r>
              <a:rPr lang="en-US" altLang="zh-CN" sz="2000" b="1" dirty="0">
                <a:solidFill>
                  <a:prstClr val="black">
                    <a:lumMod val="65000"/>
                    <a:lumOff val="35000"/>
                  </a:prstClr>
                </a:solidFill>
                <a:latin typeface="微软雅黑" pitchFamily="34" charset="-122"/>
                <a:ea typeface="微软雅黑" pitchFamily="34" charset="-122"/>
                <a:cs typeface="+mj-cs"/>
                <a:sym typeface="宋体" charset="-122"/>
              </a:rPr>
              <a:t> </a:t>
            </a:r>
            <a:r>
              <a:rPr lang="zh-CN" altLang="en-US" sz="2000" b="1" dirty="0">
                <a:solidFill>
                  <a:prstClr val="black">
                    <a:lumMod val="65000"/>
                    <a:lumOff val="35000"/>
                  </a:prstClr>
                </a:solidFill>
                <a:latin typeface="微软雅黑" pitchFamily="34" charset="-122"/>
                <a:ea typeface="微软雅黑" pitchFamily="34" charset="-122"/>
                <a:cs typeface="+mj-cs"/>
                <a:sym typeface="宋体" charset="-122"/>
              </a:rPr>
              <a:t>属性</a:t>
            </a:r>
            <a:r>
              <a:rPr lang="zh-CN" altLang="en-US" sz="2000" b="1" dirty="0" smtClean="0">
                <a:solidFill>
                  <a:prstClr val="black">
                    <a:lumMod val="65000"/>
                    <a:lumOff val="35000"/>
                  </a:prstClr>
                </a:solidFill>
                <a:latin typeface="微软雅黑" pitchFamily="34" charset="-122"/>
                <a:ea typeface="微软雅黑" pitchFamily="34" charset="-122"/>
                <a:cs typeface="+mj-cs"/>
                <a:sym typeface="宋体" charset="-122"/>
              </a:rPr>
              <a:t>：</a:t>
            </a:r>
            <a:r>
              <a:rPr lang="zh-CN" altLang="en-US" sz="2000" b="1" dirty="0">
                <a:solidFill>
                  <a:prstClr val="black">
                    <a:lumMod val="65000"/>
                    <a:lumOff val="35000"/>
                  </a:prstClr>
                </a:solidFill>
                <a:latin typeface="微软雅黑" pitchFamily="34" charset="-122"/>
                <a:ea typeface="微软雅黑" pitchFamily="34" charset="-122"/>
              </a:rPr>
              <a:t>决定传播感知的操纵器</a:t>
            </a:r>
            <a:endParaRPr lang="zh-CN" altLang="en-US" sz="2000" b="1" dirty="0">
              <a:solidFill>
                <a:prstClr val="black">
                  <a:lumMod val="65000"/>
                  <a:lumOff val="35000"/>
                </a:prstClr>
              </a:solidFill>
              <a:latin typeface="微软雅黑" pitchFamily="34" charset="-122"/>
              <a:ea typeface="微软雅黑" pitchFamily="34" charset="-122"/>
              <a:sym typeface="微软雅黑" charset="-122"/>
            </a:endParaRPr>
          </a:p>
        </p:txBody>
      </p:sp>
    </p:spTree>
    <p:extLst>
      <p:ext uri="{BB962C8B-B14F-4D97-AF65-F5344CB8AC3E}">
        <p14:creationId xmlns:p14="http://schemas.microsoft.com/office/powerpoint/2010/main" val="17328273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矩形 66"/>
          <p:cNvSpPr>
            <a:spLocks noChangeArrowheads="1"/>
          </p:cNvSpPr>
          <p:nvPr/>
        </p:nvSpPr>
        <p:spPr bwMode="auto">
          <a:xfrm>
            <a:off x="851694" y="3729567"/>
            <a:ext cx="9652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charset="0"/>
                <a:ea typeface="宋体" charset="-122"/>
              </a:defRPr>
            </a:lvl1pPr>
            <a:lvl2pPr>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lvl="1" eaLnBrk="1" hangingPunct="1">
              <a:buFont typeface="Arial" charset="0"/>
              <a:buChar char="•"/>
            </a:pPr>
            <a:r>
              <a:rPr lang="zh-CN" altLang="en-US" sz="1600">
                <a:solidFill>
                  <a:schemeClr val="bg1"/>
                </a:solidFill>
                <a:latin typeface="微软雅黑" charset="-122"/>
                <a:ea typeface="微软雅黑" charset="-122"/>
                <a:sym typeface="微软雅黑" charset="-122"/>
              </a:rPr>
              <a:t>品牌成熟期：</a:t>
            </a:r>
          </a:p>
        </p:txBody>
      </p:sp>
      <p:sp>
        <p:nvSpPr>
          <p:cNvPr id="26626" name="标题 1"/>
          <p:cNvSpPr>
            <a:spLocks noChangeArrowheads="1"/>
          </p:cNvSpPr>
          <p:nvPr/>
        </p:nvSpPr>
        <p:spPr bwMode="auto">
          <a:xfrm>
            <a:off x="909521" y="942497"/>
            <a:ext cx="3171195" cy="370428"/>
          </a:xfrm>
          <a:prstGeom prst="rect">
            <a:avLst/>
          </a:prstGeom>
          <a:noFill/>
          <a:ln>
            <a:noFill/>
          </a:ln>
        </p:spPr>
        <p:txBody>
          <a:bodyPr wrap="none" lIns="46263" tIns="46263" rIns="46263" bIns="46263" anchor="ctr">
            <a:spAutoFit/>
          </a:bodyPr>
          <a:lstStyle/>
          <a:p>
            <a:pPr defTabSz="1218774">
              <a:lnSpc>
                <a:spcPct val="90000"/>
              </a:lnSpc>
              <a:spcBef>
                <a:spcPct val="0"/>
              </a:spcBef>
              <a:buFont typeface="Arial" charset="0"/>
              <a:buNone/>
            </a:pPr>
            <a:r>
              <a:rPr lang="zh-CN" altLang="en-US" sz="2000" b="1" dirty="0">
                <a:solidFill>
                  <a:prstClr val="black">
                    <a:lumMod val="65000"/>
                    <a:lumOff val="35000"/>
                  </a:prstClr>
                </a:solidFill>
                <a:latin typeface="微软雅黑" pitchFamily="34" charset="-122"/>
                <a:ea typeface="微软雅黑" pitchFamily="34" charset="-122"/>
                <a:cs typeface="+mj-cs"/>
                <a:sym typeface="宋体" charset="-122"/>
              </a:rPr>
              <a:t>品牌传播要考虑的基本要点</a:t>
            </a:r>
            <a:endParaRPr lang="zh-CN" altLang="en-US" sz="2000" b="1" dirty="0">
              <a:solidFill>
                <a:prstClr val="black">
                  <a:lumMod val="65000"/>
                  <a:lumOff val="35000"/>
                </a:prstClr>
              </a:solidFill>
              <a:latin typeface="微软雅黑" pitchFamily="34" charset="-122"/>
              <a:ea typeface="微软雅黑" pitchFamily="34" charset="-122"/>
              <a:cs typeface="+mj-cs"/>
            </a:endParaRPr>
          </a:p>
        </p:txBody>
      </p:sp>
      <p:grpSp>
        <p:nvGrpSpPr>
          <p:cNvPr id="26627" name="组 10"/>
          <p:cNvGrpSpPr>
            <a:grpSpLocks/>
          </p:cNvGrpSpPr>
          <p:nvPr/>
        </p:nvGrpSpPr>
        <p:grpSpPr bwMode="auto">
          <a:xfrm>
            <a:off x="5150645" y="2827865"/>
            <a:ext cx="2091267" cy="1803399"/>
            <a:chOff x="3936693" y="2797175"/>
            <a:chExt cx="1569417" cy="1352946"/>
          </a:xfrm>
        </p:grpSpPr>
        <p:sp>
          <p:nvSpPr>
            <p:cNvPr id="26636" name="六边形 5"/>
            <p:cNvSpPr>
              <a:spLocks noChangeArrowheads="1"/>
            </p:cNvSpPr>
            <p:nvPr/>
          </p:nvSpPr>
          <p:spPr bwMode="auto">
            <a:xfrm>
              <a:off x="3936693" y="2797175"/>
              <a:ext cx="1569417" cy="1352946"/>
            </a:xfrm>
            <a:prstGeom prst="hexagon">
              <a:avLst>
                <a:gd name="adj" fmla="val 24999"/>
                <a:gd name="vf" fmla="val 115470"/>
              </a:avLst>
            </a:prstGeom>
            <a:solidFill>
              <a:srgbClr val="F543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26637" name="矩形 3"/>
            <p:cNvSpPr>
              <a:spLocks noChangeArrowheads="1"/>
            </p:cNvSpPr>
            <p:nvPr/>
          </p:nvSpPr>
          <p:spPr bwMode="auto">
            <a:xfrm>
              <a:off x="4166934" y="3649012"/>
              <a:ext cx="1292951" cy="36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533" b="1">
                  <a:solidFill>
                    <a:schemeClr val="bg1"/>
                  </a:solidFill>
                  <a:ea typeface="微软雅黑" charset="-122"/>
                </a:rPr>
                <a:t>传播预算</a:t>
              </a:r>
              <a:endParaRPr lang="en-US" altLang="zh-CN" sz="2533" b="1">
                <a:solidFill>
                  <a:schemeClr val="bg1"/>
                </a:solidFill>
                <a:ea typeface="微软雅黑" charset="-122"/>
              </a:endParaRPr>
            </a:p>
          </p:txBody>
        </p:sp>
        <p:pic>
          <p:nvPicPr>
            <p:cNvPr id="2663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2586" y="2982658"/>
              <a:ext cx="517629" cy="51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28" name="组 9"/>
          <p:cNvGrpSpPr>
            <a:grpSpLocks/>
          </p:cNvGrpSpPr>
          <p:nvPr/>
        </p:nvGrpSpPr>
        <p:grpSpPr bwMode="auto">
          <a:xfrm>
            <a:off x="1888861" y="2827865"/>
            <a:ext cx="2093384" cy="1803399"/>
            <a:chOff x="1246015" y="2797175"/>
            <a:chExt cx="1569417" cy="1352946"/>
          </a:xfrm>
        </p:grpSpPr>
        <p:sp>
          <p:nvSpPr>
            <p:cNvPr id="26633" name="六边形 11"/>
            <p:cNvSpPr>
              <a:spLocks noChangeArrowheads="1"/>
            </p:cNvSpPr>
            <p:nvPr/>
          </p:nvSpPr>
          <p:spPr bwMode="auto">
            <a:xfrm>
              <a:off x="1246015" y="2797175"/>
              <a:ext cx="1569417" cy="1352946"/>
            </a:xfrm>
            <a:prstGeom prst="hexagon">
              <a:avLst>
                <a:gd name="adj" fmla="val 24999"/>
                <a:gd name="vf" fmla="val 115470"/>
              </a:avLst>
            </a:prstGeom>
            <a:solidFill>
              <a:srgbClr val="E831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26634" name="矩形 2"/>
            <p:cNvSpPr>
              <a:spLocks noChangeArrowheads="1"/>
            </p:cNvSpPr>
            <p:nvPr/>
          </p:nvSpPr>
          <p:spPr bwMode="auto">
            <a:xfrm>
              <a:off x="1489125" y="3649012"/>
              <a:ext cx="1201783" cy="36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533" b="1">
                  <a:solidFill>
                    <a:schemeClr val="bg1"/>
                  </a:solidFill>
                  <a:ea typeface="微软雅黑" charset="-122"/>
                </a:rPr>
                <a:t>传播目标</a:t>
              </a:r>
              <a:endParaRPr lang="en-US" altLang="zh-CN" sz="2533" b="1">
                <a:solidFill>
                  <a:schemeClr val="bg1"/>
                </a:solidFill>
                <a:ea typeface="微软雅黑" charset="-122"/>
              </a:endParaRPr>
            </a:p>
          </p:txBody>
        </p:sp>
        <p:pic>
          <p:nvPicPr>
            <p:cNvPr id="2663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0529" y="2951373"/>
              <a:ext cx="660387" cy="6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29" name="组 13"/>
          <p:cNvGrpSpPr>
            <a:grpSpLocks/>
          </p:cNvGrpSpPr>
          <p:nvPr/>
        </p:nvGrpSpPr>
        <p:grpSpPr bwMode="auto">
          <a:xfrm>
            <a:off x="8410311" y="2827867"/>
            <a:ext cx="2093382" cy="1803400"/>
            <a:chOff x="6137628" y="2797175"/>
            <a:chExt cx="1569417" cy="1352946"/>
          </a:xfrm>
        </p:grpSpPr>
        <p:sp>
          <p:nvSpPr>
            <p:cNvPr id="26630" name="六边形 12"/>
            <p:cNvSpPr>
              <a:spLocks noChangeArrowheads="1"/>
            </p:cNvSpPr>
            <p:nvPr/>
          </p:nvSpPr>
          <p:spPr bwMode="auto">
            <a:xfrm>
              <a:off x="6137628" y="2797175"/>
              <a:ext cx="1569417" cy="1352946"/>
            </a:xfrm>
            <a:prstGeom prst="hexagon">
              <a:avLst>
                <a:gd name="adj" fmla="val 24999"/>
                <a:gd name="vf" fmla="val 115470"/>
              </a:avLst>
            </a:prstGeom>
            <a:solidFill>
              <a:srgbClr val="FF5D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26631" name="矩形 4"/>
            <p:cNvSpPr>
              <a:spLocks noChangeArrowheads="1"/>
            </p:cNvSpPr>
            <p:nvPr/>
          </p:nvSpPr>
          <p:spPr bwMode="auto">
            <a:xfrm>
              <a:off x="6368338" y="3649012"/>
              <a:ext cx="1114288" cy="36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533" b="1">
                  <a:solidFill>
                    <a:schemeClr val="bg1"/>
                  </a:solidFill>
                  <a:ea typeface="微软雅黑" charset="-122"/>
                </a:rPr>
                <a:t>评估标准</a:t>
              </a:r>
            </a:p>
          </p:txBody>
        </p:sp>
        <p:pic>
          <p:nvPicPr>
            <p:cNvPr id="2663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44310" y="2935287"/>
              <a:ext cx="556051" cy="556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16922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9"/>
            <a:ext cx="4197117" cy="370428"/>
          </a:xfrm>
        </p:spPr>
        <p:txBody>
          <a:bodyPr/>
          <a:lstStyle/>
          <a:p>
            <a:pPr lvl="0"/>
            <a:r>
              <a:rPr lang="zh-CN" altLang="en-US" sz="2000" b="1" dirty="0">
                <a:solidFill>
                  <a:prstClr val="black">
                    <a:lumMod val="65000"/>
                    <a:lumOff val="35000"/>
                  </a:prstClr>
                </a:solidFill>
                <a:latin typeface="微软雅黑" pitchFamily="34" charset="-122"/>
                <a:ea typeface="微软雅黑" pitchFamily="34" charset="-122"/>
                <a:cs typeface="+mn-cs"/>
                <a:sym typeface="宋体" charset="-122"/>
              </a:rPr>
              <a:t>传播目标依据不同品牌生命周期而</a:t>
            </a:r>
            <a:r>
              <a:rPr lang="zh-CN" altLang="en-US" sz="2000" b="1" dirty="0" smtClean="0">
                <a:solidFill>
                  <a:prstClr val="black">
                    <a:lumMod val="65000"/>
                    <a:lumOff val="35000"/>
                  </a:prstClr>
                </a:solidFill>
                <a:latin typeface="微软雅黑" pitchFamily="34" charset="-122"/>
                <a:ea typeface="微软雅黑" pitchFamily="34" charset="-122"/>
                <a:cs typeface="+mn-cs"/>
                <a:sym typeface="宋体" charset="-122"/>
              </a:rPr>
              <a:t>定</a:t>
            </a:r>
            <a:endParaRPr lang="zh-CN" altLang="en-US" dirty="0"/>
          </a:p>
        </p:txBody>
      </p:sp>
      <p:grpSp>
        <p:nvGrpSpPr>
          <p:cNvPr id="4" name="组合 3"/>
          <p:cNvGrpSpPr/>
          <p:nvPr/>
        </p:nvGrpSpPr>
        <p:grpSpPr>
          <a:xfrm>
            <a:off x="633678" y="1774959"/>
            <a:ext cx="10970683" cy="4006848"/>
            <a:chOff x="633678" y="2084919"/>
            <a:chExt cx="10970683" cy="4006848"/>
          </a:xfrm>
        </p:grpSpPr>
        <p:sp>
          <p:nvSpPr>
            <p:cNvPr id="5" name="圆角矩形 5"/>
            <p:cNvSpPr>
              <a:spLocks noChangeArrowheads="1"/>
            </p:cNvSpPr>
            <p:nvPr/>
          </p:nvSpPr>
          <p:spPr bwMode="auto">
            <a:xfrm>
              <a:off x="1461294" y="2825751"/>
              <a:ext cx="2497667" cy="3266016"/>
            </a:xfrm>
            <a:prstGeom prst="roundRect">
              <a:avLst>
                <a:gd name="adj" fmla="val 16667"/>
              </a:avLst>
            </a:prstGeom>
            <a:noFill/>
            <a:ln w="38100">
              <a:solidFill>
                <a:srgbClr val="F5434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6" name="圆角矩形 18"/>
            <p:cNvSpPr>
              <a:spLocks noChangeArrowheads="1"/>
            </p:cNvSpPr>
            <p:nvPr/>
          </p:nvSpPr>
          <p:spPr bwMode="auto">
            <a:xfrm>
              <a:off x="5283994" y="2825751"/>
              <a:ext cx="2497667" cy="3266016"/>
            </a:xfrm>
            <a:prstGeom prst="roundRect">
              <a:avLst>
                <a:gd name="adj" fmla="val 16667"/>
              </a:avLst>
            </a:prstGeom>
            <a:noFill/>
            <a:ln w="38100">
              <a:solidFill>
                <a:srgbClr val="F5434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7" name="圆角矩形 19"/>
            <p:cNvSpPr>
              <a:spLocks noChangeArrowheads="1"/>
            </p:cNvSpPr>
            <p:nvPr/>
          </p:nvSpPr>
          <p:spPr bwMode="auto">
            <a:xfrm>
              <a:off x="9106694" y="2825751"/>
              <a:ext cx="2497667" cy="3266016"/>
            </a:xfrm>
            <a:prstGeom prst="roundRect">
              <a:avLst>
                <a:gd name="adj" fmla="val 16667"/>
              </a:avLst>
            </a:prstGeom>
            <a:noFill/>
            <a:ln w="38100">
              <a:solidFill>
                <a:srgbClr val="F5434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8" name="TextBox 11"/>
            <p:cNvSpPr>
              <a:spLocks noChangeArrowheads="1"/>
            </p:cNvSpPr>
            <p:nvPr/>
          </p:nvSpPr>
          <p:spPr bwMode="auto">
            <a:xfrm>
              <a:off x="633678" y="3439611"/>
              <a:ext cx="8276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000" b="1" dirty="0">
                  <a:solidFill>
                    <a:srgbClr val="E8314A"/>
                  </a:solidFill>
                  <a:latin typeface="Calibri" charset="0"/>
                  <a:ea typeface="微软雅黑" charset="-122"/>
                  <a:sym typeface="宋体" charset="-122"/>
                </a:rPr>
                <a:t>对外</a:t>
              </a:r>
            </a:p>
          </p:txBody>
        </p:sp>
        <p:sp>
          <p:nvSpPr>
            <p:cNvPr id="9" name="TextBox 12"/>
            <p:cNvSpPr>
              <a:spLocks noChangeArrowheads="1"/>
            </p:cNvSpPr>
            <p:nvPr/>
          </p:nvSpPr>
          <p:spPr bwMode="auto">
            <a:xfrm>
              <a:off x="633678" y="5344611"/>
              <a:ext cx="8297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charset="0"/>
                <a:buNone/>
                <a:defRPr/>
              </a:pPr>
              <a:r>
                <a:rPr lang="zh-CN" altLang="en-US" sz="2000" b="1" dirty="0">
                  <a:solidFill>
                    <a:schemeClr val="tx1">
                      <a:lumMod val="75000"/>
                      <a:lumOff val="25000"/>
                    </a:schemeClr>
                  </a:solidFill>
                  <a:latin typeface="Calibri" charset="0"/>
                  <a:ea typeface="微软雅黑" charset="-122"/>
                  <a:sym typeface="宋体" charset="-122"/>
                </a:rPr>
                <a:t>对内</a:t>
              </a:r>
            </a:p>
          </p:txBody>
        </p:sp>
        <p:sp>
          <p:nvSpPr>
            <p:cNvPr id="10" name="TextBox 13"/>
            <p:cNvSpPr>
              <a:spLocks noChangeArrowheads="1"/>
            </p:cNvSpPr>
            <p:nvPr/>
          </p:nvSpPr>
          <p:spPr bwMode="auto">
            <a:xfrm>
              <a:off x="1637804" y="3270251"/>
              <a:ext cx="21420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1800" dirty="0">
                  <a:solidFill>
                    <a:srgbClr val="E8314A"/>
                  </a:solidFill>
                  <a:latin typeface="微软雅黑" charset="-122"/>
                  <a:ea typeface="微软雅黑" charset="-122"/>
                  <a:sym typeface="宋体" charset="-122"/>
                </a:rPr>
                <a:t>建立品牌差异化认知为主</a:t>
              </a:r>
              <a:endParaRPr lang="en-US" altLang="zh-CN" sz="1800" dirty="0">
                <a:solidFill>
                  <a:srgbClr val="E8314A"/>
                </a:solidFill>
                <a:latin typeface="微软雅黑" charset="-122"/>
                <a:ea typeface="微软雅黑" charset="-122"/>
                <a:sym typeface="Calibri" charset="0"/>
              </a:endParaRPr>
            </a:p>
          </p:txBody>
        </p:sp>
        <p:sp>
          <p:nvSpPr>
            <p:cNvPr id="11" name="TextBox 14"/>
            <p:cNvSpPr>
              <a:spLocks noChangeArrowheads="1"/>
            </p:cNvSpPr>
            <p:nvPr/>
          </p:nvSpPr>
          <p:spPr bwMode="auto">
            <a:xfrm>
              <a:off x="1637804" y="4883164"/>
              <a:ext cx="21420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charset="0"/>
                <a:buNone/>
                <a:defRPr/>
              </a:pPr>
              <a:r>
                <a:rPr lang="zh-CN" altLang="en-US" sz="1800" dirty="0">
                  <a:solidFill>
                    <a:schemeClr val="tx1">
                      <a:lumMod val="75000"/>
                      <a:lumOff val="25000"/>
                    </a:schemeClr>
                  </a:solidFill>
                  <a:latin typeface="Calibri" charset="0"/>
                  <a:ea typeface="微软雅黑" charset="-122"/>
                  <a:sym typeface="宋体" charset="-122"/>
                </a:rPr>
                <a:t>沟通团队愿景，使命与价值观，增加</a:t>
              </a:r>
              <a:r>
                <a:rPr lang="zh-CN" altLang="en-US" sz="1800" dirty="0" smtClean="0">
                  <a:solidFill>
                    <a:schemeClr val="tx1">
                      <a:lumMod val="75000"/>
                      <a:lumOff val="25000"/>
                    </a:schemeClr>
                  </a:solidFill>
                  <a:latin typeface="Calibri" charset="0"/>
                  <a:ea typeface="微软雅黑" charset="-122"/>
                  <a:sym typeface="宋体" charset="-122"/>
                </a:rPr>
                <a:t>凝聚力</a:t>
              </a:r>
              <a:endParaRPr lang="zh-CN" altLang="en-US" sz="1800" dirty="0">
                <a:solidFill>
                  <a:schemeClr val="tx1">
                    <a:lumMod val="75000"/>
                    <a:lumOff val="25000"/>
                  </a:schemeClr>
                </a:solidFill>
                <a:latin typeface="Calibri" charset="0"/>
                <a:ea typeface="微软雅黑" charset="-122"/>
                <a:sym typeface="宋体" charset="-122"/>
              </a:endParaRPr>
            </a:p>
          </p:txBody>
        </p:sp>
        <p:sp>
          <p:nvSpPr>
            <p:cNvPr id="12" name="TextBox 15"/>
            <p:cNvSpPr>
              <a:spLocks noChangeArrowheads="1"/>
            </p:cNvSpPr>
            <p:nvPr/>
          </p:nvSpPr>
          <p:spPr bwMode="auto">
            <a:xfrm>
              <a:off x="5361022" y="3408750"/>
              <a:ext cx="23304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1800" dirty="0">
                  <a:solidFill>
                    <a:srgbClr val="E8314A"/>
                  </a:solidFill>
                  <a:latin typeface="微软雅黑" charset="-122"/>
                  <a:ea typeface="微软雅黑" charset="-122"/>
                  <a:sym typeface="宋体" charset="-122"/>
                </a:rPr>
                <a:t> 建立品牌好感度</a:t>
              </a:r>
              <a:r>
                <a:rPr lang="zh-CN" altLang="en-US" sz="1800" dirty="0" smtClean="0">
                  <a:solidFill>
                    <a:srgbClr val="E8314A"/>
                  </a:solidFill>
                  <a:latin typeface="微软雅黑" charset="-122"/>
                  <a:ea typeface="微软雅黑" charset="-122"/>
                  <a:sym typeface="宋体" charset="-122"/>
                </a:rPr>
                <a:t>认知</a:t>
              </a:r>
              <a:endParaRPr lang="en-US" altLang="zh-CN" sz="1800" dirty="0">
                <a:solidFill>
                  <a:srgbClr val="E8314A"/>
                </a:solidFill>
                <a:latin typeface="微软雅黑" charset="-122"/>
                <a:ea typeface="微软雅黑" charset="-122"/>
                <a:sym typeface="Calibri" charset="0"/>
              </a:endParaRPr>
            </a:p>
          </p:txBody>
        </p:sp>
        <p:sp>
          <p:nvSpPr>
            <p:cNvPr id="13" name="TextBox 16"/>
            <p:cNvSpPr>
              <a:spLocks noChangeArrowheads="1"/>
            </p:cNvSpPr>
            <p:nvPr/>
          </p:nvSpPr>
          <p:spPr bwMode="auto">
            <a:xfrm>
              <a:off x="9342471" y="3408750"/>
              <a:ext cx="2023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1800">
                  <a:solidFill>
                    <a:srgbClr val="E8314A"/>
                  </a:solidFill>
                  <a:latin typeface="微软雅黑" charset="-122"/>
                  <a:ea typeface="微软雅黑" charset="-122"/>
                  <a:sym typeface="宋体" charset="-122"/>
                </a:rPr>
                <a:t>建立品牌领军形象</a:t>
              </a:r>
              <a:endParaRPr lang="en-US" altLang="zh-CN" sz="1800">
                <a:solidFill>
                  <a:srgbClr val="E8314A"/>
                </a:solidFill>
                <a:latin typeface="微软雅黑" charset="-122"/>
                <a:ea typeface="微软雅黑" charset="-122"/>
                <a:sym typeface="Calibri" charset="0"/>
              </a:endParaRPr>
            </a:p>
          </p:txBody>
        </p:sp>
        <p:sp>
          <p:nvSpPr>
            <p:cNvPr id="14" name="TextBox 17"/>
            <p:cNvSpPr>
              <a:spLocks noChangeArrowheads="1"/>
            </p:cNvSpPr>
            <p:nvPr/>
          </p:nvSpPr>
          <p:spPr bwMode="auto">
            <a:xfrm>
              <a:off x="9455712" y="5021664"/>
              <a:ext cx="17970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charset="0"/>
                <a:buNone/>
                <a:defRPr/>
              </a:pPr>
              <a:r>
                <a:rPr lang="zh-CN" altLang="en-US" sz="1800" dirty="0">
                  <a:solidFill>
                    <a:schemeClr val="tx1">
                      <a:lumMod val="75000"/>
                      <a:lumOff val="25000"/>
                    </a:schemeClr>
                  </a:solidFill>
                  <a:latin typeface="Calibri" charset="0"/>
                  <a:ea typeface="微软雅黑" charset="-122"/>
                  <a:sym typeface="宋体" charset="-122"/>
                </a:rPr>
                <a:t>沟通组织成就，增加员工自豪度</a:t>
              </a:r>
            </a:p>
          </p:txBody>
        </p:sp>
        <p:sp>
          <p:nvSpPr>
            <p:cNvPr id="15" name="TextBox 18"/>
            <p:cNvSpPr>
              <a:spLocks noChangeArrowheads="1"/>
            </p:cNvSpPr>
            <p:nvPr/>
          </p:nvSpPr>
          <p:spPr bwMode="auto">
            <a:xfrm>
              <a:off x="5361022" y="5021664"/>
              <a:ext cx="23304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charset="0"/>
                <a:buNone/>
                <a:defRPr/>
              </a:pPr>
              <a:r>
                <a:rPr lang="zh-CN" altLang="en-US" sz="1800" dirty="0">
                  <a:solidFill>
                    <a:schemeClr val="tx1">
                      <a:lumMod val="75000"/>
                      <a:lumOff val="25000"/>
                    </a:schemeClr>
                  </a:solidFill>
                  <a:latin typeface="Calibri" charset="0"/>
                  <a:ea typeface="微软雅黑" charset="-122"/>
                  <a:sym typeface="宋体" charset="-122"/>
                </a:rPr>
                <a:t>跨部门交流，提升协同效应</a:t>
              </a:r>
            </a:p>
          </p:txBody>
        </p:sp>
        <p:grpSp>
          <p:nvGrpSpPr>
            <p:cNvPr id="16" name="组 10"/>
            <p:cNvGrpSpPr>
              <a:grpSpLocks/>
            </p:cNvGrpSpPr>
            <p:nvPr/>
          </p:nvGrpSpPr>
          <p:grpSpPr bwMode="auto">
            <a:xfrm>
              <a:off x="1979878" y="2084919"/>
              <a:ext cx="9124949" cy="530616"/>
              <a:chOff x="1483677" y="1484711"/>
              <a:chExt cx="6844393" cy="398637"/>
            </a:xfrm>
          </p:grpSpPr>
          <p:sp>
            <p:nvSpPr>
              <p:cNvPr id="18" name="圆角矩形 23"/>
              <p:cNvSpPr>
                <a:spLocks noChangeArrowheads="1"/>
              </p:cNvSpPr>
              <p:nvPr/>
            </p:nvSpPr>
            <p:spPr bwMode="auto">
              <a:xfrm>
                <a:off x="4337638" y="1484711"/>
                <a:ext cx="1123406" cy="398637"/>
              </a:xfrm>
              <a:prstGeom prst="roundRect">
                <a:avLst>
                  <a:gd name="adj" fmla="val 16667"/>
                </a:avLst>
              </a:prstGeom>
              <a:solidFill>
                <a:srgbClr val="F543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19" name="圆角矩形 24"/>
              <p:cNvSpPr>
                <a:spLocks noChangeArrowheads="1"/>
              </p:cNvSpPr>
              <p:nvPr/>
            </p:nvSpPr>
            <p:spPr bwMode="auto">
              <a:xfrm>
                <a:off x="7204664" y="1484711"/>
                <a:ext cx="1123406" cy="398637"/>
              </a:xfrm>
              <a:prstGeom prst="roundRect">
                <a:avLst>
                  <a:gd name="adj" fmla="val 16667"/>
                </a:avLst>
              </a:prstGeom>
              <a:solidFill>
                <a:srgbClr val="F543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20" name="圆角矩形 8"/>
              <p:cNvSpPr>
                <a:spLocks noChangeArrowheads="1"/>
              </p:cNvSpPr>
              <p:nvPr/>
            </p:nvSpPr>
            <p:spPr bwMode="auto">
              <a:xfrm>
                <a:off x="1483677" y="1484711"/>
                <a:ext cx="1123406" cy="398637"/>
              </a:xfrm>
              <a:prstGeom prst="roundRect">
                <a:avLst>
                  <a:gd name="adj" fmla="val 16667"/>
                </a:avLst>
              </a:prstGeom>
              <a:solidFill>
                <a:srgbClr val="F543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21" name="矩形 1"/>
              <p:cNvSpPr>
                <a:spLocks noChangeArrowheads="1"/>
              </p:cNvSpPr>
              <p:nvPr/>
            </p:nvSpPr>
            <p:spPr bwMode="auto">
              <a:xfrm>
                <a:off x="1713540" y="1532705"/>
                <a:ext cx="715651" cy="30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000" b="1" dirty="0">
                    <a:solidFill>
                      <a:schemeClr val="bg1"/>
                    </a:solidFill>
                    <a:ea typeface="微软雅黑" charset="-122"/>
                  </a:rPr>
                  <a:t>初创期</a:t>
                </a:r>
                <a:endParaRPr lang="en-US" altLang="zh-CN" sz="2000" b="1" dirty="0">
                  <a:solidFill>
                    <a:schemeClr val="bg1"/>
                  </a:solidFill>
                  <a:ea typeface="微软雅黑" charset="-122"/>
                </a:endParaRPr>
              </a:p>
            </p:txBody>
          </p:sp>
          <p:sp>
            <p:nvSpPr>
              <p:cNvPr id="22" name="矩形 2"/>
              <p:cNvSpPr>
                <a:spLocks noChangeArrowheads="1"/>
              </p:cNvSpPr>
              <p:nvPr/>
            </p:nvSpPr>
            <p:spPr bwMode="auto">
              <a:xfrm>
                <a:off x="4543571" y="1549446"/>
                <a:ext cx="715651" cy="30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Font typeface="Arial" charset="0"/>
                  <a:buNone/>
                </a:pPr>
                <a:r>
                  <a:rPr lang="zh-CN" altLang="en-US" sz="2000" b="1">
                    <a:solidFill>
                      <a:schemeClr val="bg1"/>
                    </a:solidFill>
                    <a:latin typeface="微软雅黑" charset="-122"/>
                    <a:ea typeface="微软雅黑" charset="-122"/>
                    <a:sym typeface="宋体" charset="-122"/>
                  </a:rPr>
                  <a:t>成长</a:t>
                </a:r>
                <a:r>
                  <a:rPr lang="zh-CN" altLang="en-US" sz="2000" b="1">
                    <a:solidFill>
                      <a:schemeClr val="bg1"/>
                    </a:solidFill>
                    <a:latin typeface="微软雅黑" charset="-122"/>
                    <a:ea typeface="微软雅黑" charset="-122"/>
                    <a:sym typeface="微软雅黑" charset="-122"/>
                  </a:rPr>
                  <a:t>期</a:t>
                </a:r>
                <a:endParaRPr lang="zh-CN" altLang="en-US" sz="2000" b="1">
                  <a:solidFill>
                    <a:schemeClr val="bg1"/>
                  </a:solidFill>
                  <a:latin typeface="微软雅黑" charset="-122"/>
                  <a:ea typeface="微软雅黑" charset="-122"/>
                  <a:sym typeface="宋体" charset="-122"/>
                </a:endParaRPr>
              </a:p>
            </p:txBody>
          </p:sp>
          <p:sp>
            <p:nvSpPr>
              <p:cNvPr id="23" name="矩形 3"/>
              <p:cNvSpPr>
                <a:spLocks noChangeArrowheads="1"/>
              </p:cNvSpPr>
              <p:nvPr/>
            </p:nvSpPr>
            <p:spPr bwMode="auto">
              <a:xfrm>
                <a:off x="7412767" y="1541207"/>
                <a:ext cx="715651" cy="30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Font typeface="Arial" charset="0"/>
                  <a:buNone/>
                </a:pPr>
                <a:r>
                  <a:rPr lang="zh-CN" altLang="en-US" sz="2000" b="1">
                    <a:solidFill>
                      <a:schemeClr val="bg1"/>
                    </a:solidFill>
                    <a:latin typeface="微软雅黑" charset="-122"/>
                    <a:ea typeface="微软雅黑" charset="-122"/>
                    <a:sym typeface="宋体" charset="-122"/>
                  </a:rPr>
                  <a:t>成熟期</a:t>
                </a:r>
              </a:p>
            </p:txBody>
          </p:sp>
        </p:grpSp>
        <p:cxnSp>
          <p:nvCxnSpPr>
            <p:cNvPr id="17" name="直线连接符 7"/>
            <p:cNvCxnSpPr/>
            <p:nvPr/>
          </p:nvCxnSpPr>
          <p:spPr bwMode="auto">
            <a:xfrm>
              <a:off x="767028" y="4461933"/>
              <a:ext cx="10837333" cy="0"/>
            </a:xfrm>
            <a:prstGeom prst="line">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923059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8"/>
            <a:ext cx="4197117" cy="370428"/>
          </a:xfrm>
          <a:noFill/>
          <a:ln>
            <a:noFill/>
          </a:ln>
        </p:spPr>
        <p:txBody>
          <a:bodyPr wrap="none" lIns="46263" tIns="46263" rIns="46263" bIns="46263" anchor="ctr">
            <a:spAutoFit/>
          </a:bodyPr>
          <a:lstStyle/>
          <a:p>
            <a:r>
              <a:rPr lang="zh-CN" altLang="en-US" sz="2000" b="1" dirty="0" smtClean="0">
                <a:solidFill>
                  <a:prstClr val="black">
                    <a:lumMod val="65000"/>
                    <a:lumOff val="35000"/>
                  </a:prstClr>
                </a:solidFill>
                <a:latin typeface="微软雅黑" pitchFamily="34" charset="-122"/>
                <a:ea typeface="微软雅黑" pitchFamily="34" charset="-122"/>
              </a:rPr>
              <a:t>从易到案例看盲目营销对资源的浪费</a:t>
            </a:r>
            <a:endParaRPr lang="zh-CN" altLang="en-US" sz="2000" b="1" dirty="0">
              <a:solidFill>
                <a:prstClr val="black">
                  <a:lumMod val="65000"/>
                  <a:lumOff val="35000"/>
                </a:prstClr>
              </a:solidFill>
              <a:latin typeface="微软雅黑" pitchFamily="34" charset="-122"/>
              <a:ea typeface="微软雅黑" pitchFamily="34" charset="-122"/>
            </a:endParaRPr>
          </a:p>
        </p:txBody>
      </p:sp>
      <p:grpSp>
        <p:nvGrpSpPr>
          <p:cNvPr id="18" name="组合 17"/>
          <p:cNvGrpSpPr/>
          <p:nvPr/>
        </p:nvGrpSpPr>
        <p:grpSpPr>
          <a:xfrm>
            <a:off x="879014" y="1391915"/>
            <a:ext cx="10272186" cy="4562125"/>
            <a:chOff x="1568518" y="1436817"/>
            <a:chExt cx="10272186" cy="4562125"/>
          </a:xfrm>
        </p:grpSpPr>
        <p:grpSp>
          <p:nvGrpSpPr>
            <p:cNvPr id="15" name="组合 14"/>
            <p:cNvGrpSpPr/>
            <p:nvPr/>
          </p:nvGrpSpPr>
          <p:grpSpPr>
            <a:xfrm>
              <a:off x="1568518" y="1436817"/>
              <a:ext cx="10272186" cy="4562125"/>
              <a:chOff x="235665" y="1472218"/>
              <a:chExt cx="11616316" cy="5159085"/>
            </a:xfrm>
          </p:grpSpPr>
          <p:grpSp>
            <p:nvGrpSpPr>
              <p:cNvPr id="4" name="组合 3"/>
              <p:cNvGrpSpPr/>
              <p:nvPr/>
            </p:nvGrpSpPr>
            <p:grpSpPr>
              <a:xfrm>
                <a:off x="235665" y="3110578"/>
                <a:ext cx="2598549" cy="3470640"/>
                <a:chOff x="235665" y="3139224"/>
                <a:chExt cx="2598549" cy="3248186"/>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5" y="3139224"/>
                  <a:ext cx="2598549" cy="3248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35665" y="5950869"/>
                  <a:ext cx="2598549" cy="436536"/>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dirty="0">
                      <a:solidFill>
                        <a:schemeClr val="bg1"/>
                      </a:solidFill>
                      <a:latin typeface="微软雅黑" panose="020B0503020204020204" pitchFamily="34" charset="-122"/>
                      <a:ea typeface="微软雅黑" panose="020B0503020204020204" pitchFamily="34" charset="-122"/>
                    </a:rPr>
                    <a:t>与飞流合作三国</a:t>
                  </a:r>
                  <a:r>
                    <a:rPr lang="zh-CN" altLang="en-US" sz="1400" dirty="0" smtClean="0">
                      <a:solidFill>
                        <a:schemeClr val="bg1"/>
                      </a:solidFill>
                      <a:latin typeface="微软雅黑" panose="020B0503020204020204" pitchFamily="34" charset="-122"/>
                      <a:ea typeface="微软雅黑" panose="020B0503020204020204" pitchFamily="34" charset="-122"/>
                    </a:rPr>
                    <a:t>题材</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lvl="0" algn="ctr"/>
                  <a:r>
                    <a:rPr lang="zh-CN" altLang="en-US" sz="1400" dirty="0" smtClean="0">
                      <a:solidFill>
                        <a:schemeClr val="bg1"/>
                      </a:solidFill>
                      <a:latin typeface="微软雅黑" panose="020B0503020204020204" pitchFamily="34" charset="-122"/>
                      <a:ea typeface="微软雅黑" panose="020B0503020204020204" pitchFamily="34" charset="-122"/>
                    </a:rPr>
                    <a:t>的</a:t>
                  </a:r>
                  <a:r>
                    <a:rPr lang="zh-CN" altLang="en-US" sz="1400" dirty="0">
                      <a:solidFill>
                        <a:schemeClr val="bg1"/>
                      </a:solidFill>
                      <a:latin typeface="微软雅黑" panose="020B0503020204020204" pitchFamily="34" charset="-122"/>
                      <a:ea typeface="微软雅黑" panose="020B0503020204020204" pitchFamily="34" charset="-122"/>
                    </a:rPr>
                    <a:t>手游</a:t>
                  </a:r>
                </a:p>
              </p:txBody>
            </p:sp>
          </p:grpSp>
          <p:grpSp>
            <p:nvGrpSpPr>
              <p:cNvPr id="5" name="组合 4"/>
              <p:cNvGrpSpPr/>
              <p:nvPr/>
            </p:nvGrpSpPr>
            <p:grpSpPr>
              <a:xfrm>
                <a:off x="3181713" y="3110578"/>
                <a:ext cx="2082385" cy="3470640"/>
                <a:chOff x="3414188" y="3189639"/>
                <a:chExt cx="2082385" cy="3470640"/>
              </a:xfrm>
            </p:grpSpPr>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188" y="3189639"/>
                  <a:ext cx="2082384" cy="347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矩形 18"/>
                <p:cNvSpPr/>
                <p:nvPr/>
              </p:nvSpPr>
              <p:spPr>
                <a:xfrm>
                  <a:off x="3414189" y="6223050"/>
                  <a:ext cx="2082384" cy="436536"/>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和沃尔沃</a:t>
                  </a:r>
                  <a:r>
                    <a:rPr lang="zh-CN" altLang="en-US" sz="1400" dirty="0" smtClean="0">
                      <a:latin typeface="微软雅黑" panose="020B0503020204020204" pitchFamily="34" charset="-122"/>
                      <a:ea typeface="微软雅黑" panose="020B0503020204020204" pitchFamily="34" charset="-122"/>
                    </a:rPr>
                    <a:t>合作推出新款车型</a:t>
                  </a:r>
                  <a:endParaRPr lang="zh-CN" altLang="en-US" sz="1400"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5632521" y="1472218"/>
                <a:ext cx="6219460" cy="5159085"/>
                <a:chOff x="5632521" y="1472218"/>
                <a:chExt cx="6219460" cy="5159085"/>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2521" y="1472218"/>
                  <a:ext cx="2947558" cy="2181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1698" y="1472218"/>
                  <a:ext cx="2913009" cy="220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2521" y="4439215"/>
                  <a:ext cx="2947558" cy="2181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矩形 21"/>
                <p:cNvSpPr/>
                <p:nvPr/>
              </p:nvSpPr>
              <p:spPr>
                <a:xfrm>
                  <a:off x="5632521" y="3599544"/>
                  <a:ext cx="2947558" cy="436536"/>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在腾讯及今日头条</a:t>
                  </a:r>
                  <a:r>
                    <a:rPr lang="zh-CN" altLang="en-US" sz="1400" dirty="0" smtClean="0">
                      <a:latin typeface="微软雅黑" panose="020B0503020204020204" pitchFamily="34" charset="-122"/>
                      <a:ea typeface="微软雅黑" panose="020B0503020204020204" pitchFamily="34" charset="-122"/>
                    </a:rPr>
                    <a:t>上投放</a:t>
                  </a:r>
                  <a:r>
                    <a:rPr lang="zh-CN" altLang="en-US" sz="1400" dirty="0">
                      <a:latin typeface="微软雅黑" panose="020B0503020204020204" pitchFamily="34" charset="-122"/>
                      <a:ea typeface="微软雅黑" panose="020B0503020204020204" pitchFamily="34" charset="-122"/>
                    </a:rPr>
                    <a:t>广告</a:t>
                  </a:r>
                </a:p>
              </p:txBody>
            </p:sp>
            <p:sp>
              <p:nvSpPr>
                <p:cNvPr id="23" name="矩形 22"/>
                <p:cNvSpPr/>
                <p:nvPr/>
              </p:nvSpPr>
              <p:spPr>
                <a:xfrm>
                  <a:off x="5632521" y="6183872"/>
                  <a:ext cx="2947558" cy="436536"/>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rPr>
                    <a:t>Ucloud</a:t>
                  </a:r>
                  <a:r>
                    <a:rPr lang="zh-CN" altLang="en-US" sz="1400" dirty="0">
                      <a:latin typeface="微软雅黑" panose="020B0503020204020204" pitchFamily="34" charset="-122"/>
                      <a:ea typeface="微软雅黑" panose="020B0503020204020204" pitchFamily="34" charset="-122"/>
                    </a:rPr>
                    <a:t>为易到在地铁中打</a:t>
                  </a:r>
                  <a:r>
                    <a:rPr lang="zh-CN" altLang="en-US" sz="1400" dirty="0" smtClean="0">
                      <a:latin typeface="微软雅黑" panose="020B0503020204020204" pitchFamily="34" charset="-122"/>
                      <a:ea typeface="微软雅黑" panose="020B0503020204020204" pitchFamily="34" charset="-122"/>
                    </a:rPr>
                    <a:t>广告</a:t>
                  </a:r>
                  <a:endParaRPr lang="zh-CN" altLang="en-US" sz="1400" dirty="0">
                    <a:latin typeface="微软雅黑" panose="020B0503020204020204" pitchFamily="34" charset="-122"/>
                    <a:ea typeface="微软雅黑" panose="020B0503020204020204" pitchFamily="34" charset="-122"/>
                  </a:endParaRPr>
                </a:p>
              </p:txBody>
            </p:sp>
            <p:sp>
              <p:nvSpPr>
                <p:cNvPr id="24" name="矩形 23"/>
                <p:cNvSpPr/>
                <p:nvPr/>
              </p:nvSpPr>
              <p:spPr>
                <a:xfrm>
                  <a:off x="8921697" y="3586414"/>
                  <a:ext cx="2913010" cy="435600"/>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男人装</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合作拍摄</a:t>
                  </a:r>
                  <a:r>
                    <a:rPr lang="zh-CN" altLang="en-US" sz="1400" dirty="0" smtClean="0">
                      <a:latin typeface="微软雅黑" panose="020B0503020204020204" pitchFamily="34" charset="-122"/>
                      <a:ea typeface="微软雅黑" panose="020B0503020204020204" pitchFamily="34" charset="-122"/>
                    </a:rPr>
                    <a:t>“猴女郎”时尚大片</a:t>
                  </a:r>
                  <a:endParaRPr lang="zh-CN" altLang="en-US" sz="1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1698" y="4450061"/>
                  <a:ext cx="2913009" cy="2181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矩形 25"/>
                <p:cNvSpPr/>
                <p:nvPr/>
              </p:nvSpPr>
              <p:spPr>
                <a:xfrm>
                  <a:off x="8904423" y="6194767"/>
                  <a:ext cx="2947558" cy="436536"/>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“专车节”投放广告</a:t>
                  </a:r>
                  <a:endParaRPr lang="zh-CN" altLang="en-US" sz="1400" dirty="0">
                    <a:latin typeface="微软雅黑" panose="020B0503020204020204" pitchFamily="34" charset="-122"/>
                    <a:ea typeface="微软雅黑" panose="020B0503020204020204" pitchFamily="34" charset="-122"/>
                  </a:endParaRPr>
                </a:p>
              </p:txBody>
            </p:sp>
          </p:grpSp>
        </p:grpSp>
        <p:pic>
          <p:nvPicPr>
            <p:cNvPr id="16"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4245" y="1742178"/>
              <a:ext cx="2520147" cy="784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772146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9"/>
            <a:ext cx="2145273" cy="370428"/>
          </a:xfrm>
        </p:spPr>
        <p:txBody>
          <a:bodyPr/>
          <a:lstStyle/>
          <a:p>
            <a:pPr lvl="0"/>
            <a:r>
              <a:rPr lang="zh-CN" altLang="en-US" sz="2000" b="1" dirty="0">
                <a:solidFill>
                  <a:prstClr val="black">
                    <a:lumMod val="65000"/>
                    <a:lumOff val="35000"/>
                  </a:prstClr>
                </a:solidFill>
                <a:latin typeface="微软雅黑" pitchFamily="34" charset="-122"/>
                <a:ea typeface="微软雅黑" pitchFamily="34" charset="-122"/>
                <a:cs typeface="+mn-cs"/>
                <a:sym typeface="宋体" charset="-122"/>
              </a:rPr>
              <a:t>传播预算分配</a:t>
            </a:r>
            <a:r>
              <a:rPr lang="zh-CN" altLang="en-US" sz="2000" b="1" dirty="0" smtClean="0">
                <a:solidFill>
                  <a:prstClr val="black">
                    <a:lumMod val="65000"/>
                    <a:lumOff val="35000"/>
                  </a:prstClr>
                </a:solidFill>
                <a:latin typeface="微软雅黑" pitchFamily="34" charset="-122"/>
                <a:ea typeface="微软雅黑" pitchFamily="34" charset="-122"/>
                <a:cs typeface="+mn-cs"/>
                <a:sym typeface="宋体" charset="-122"/>
              </a:rPr>
              <a:t>比例</a:t>
            </a:r>
            <a:endParaRPr lang="zh-CN" altLang="en-US" dirty="0"/>
          </a:p>
        </p:txBody>
      </p:sp>
      <p:grpSp>
        <p:nvGrpSpPr>
          <p:cNvPr id="4" name="组合 3"/>
          <p:cNvGrpSpPr/>
          <p:nvPr/>
        </p:nvGrpSpPr>
        <p:grpSpPr>
          <a:xfrm>
            <a:off x="651756" y="2007430"/>
            <a:ext cx="10847983" cy="3846728"/>
            <a:chOff x="481278" y="2084919"/>
            <a:chExt cx="11311467" cy="4011081"/>
          </a:xfrm>
        </p:grpSpPr>
        <p:sp>
          <p:nvSpPr>
            <p:cNvPr id="5" name="TextBox 13"/>
            <p:cNvSpPr>
              <a:spLocks noChangeArrowheads="1"/>
            </p:cNvSpPr>
            <p:nvPr/>
          </p:nvSpPr>
          <p:spPr bwMode="auto">
            <a:xfrm>
              <a:off x="1463630" y="3347599"/>
              <a:ext cx="2489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en-US" altLang="zh-CN" sz="1800" dirty="0">
                  <a:solidFill>
                    <a:srgbClr val="F54342"/>
                  </a:solidFill>
                  <a:latin typeface="微软雅黑" charset="-122"/>
                  <a:ea typeface="微软雅黑" charset="-122"/>
                  <a:sym typeface="Calibri" charset="0"/>
                </a:rPr>
                <a:t>B</a:t>
              </a:r>
              <a:r>
                <a:rPr lang="zh-CN" altLang="en-US" sz="1800" dirty="0">
                  <a:solidFill>
                    <a:srgbClr val="F54342"/>
                  </a:solidFill>
                  <a:latin typeface="微软雅黑" charset="-122"/>
                  <a:ea typeface="微软雅黑" charset="-122"/>
                  <a:sym typeface="宋体" charset="-122"/>
                </a:rPr>
                <a:t>轮以下企业</a:t>
              </a:r>
              <a:endParaRPr lang="en-US" altLang="zh-CN" sz="1800" dirty="0">
                <a:solidFill>
                  <a:srgbClr val="F54342"/>
                </a:solidFill>
                <a:latin typeface="微软雅黑" charset="-122"/>
                <a:ea typeface="微软雅黑" charset="-122"/>
                <a:sym typeface="Calibri" charset="0"/>
              </a:endParaRPr>
            </a:p>
            <a:p>
              <a:pPr eaLnBrk="1" hangingPunct="1">
                <a:buFont typeface="Arial" charset="0"/>
                <a:buNone/>
              </a:pPr>
              <a:r>
                <a:rPr lang="zh-CN" altLang="en-US" sz="1800" dirty="0">
                  <a:solidFill>
                    <a:srgbClr val="F54342"/>
                  </a:solidFill>
                  <a:latin typeface="微软雅黑" charset="-122"/>
                  <a:ea typeface="微软雅黑" charset="-122"/>
                  <a:sym typeface="宋体" charset="-122"/>
                </a:rPr>
                <a:t>年营收</a:t>
              </a:r>
              <a:r>
                <a:rPr lang="en-US" altLang="zh-CN" sz="1800" dirty="0">
                  <a:solidFill>
                    <a:srgbClr val="F54342"/>
                  </a:solidFill>
                  <a:latin typeface="微软雅黑" charset="-122"/>
                  <a:ea typeface="微软雅黑" charset="-122"/>
                  <a:sym typeface="Calibri" charset="0"/>
                </a:rPr>
                <a:t>5-15%</a:t>
              </a:r>
              <a:r>
                <a:rPr lang="zh-CN" altLang="en-US" sz="1800" dirty="0">
                  <a:solidFill>
                    <a:srgbClr val="F54342"/>
                  </a:solidFill>
                  <a:latin typeface="微软雅黑" charset="-122"/>
                  <a:ea typeface="微软雅黑" charset="-122"/>
                  <a:sym typeface="宋体" charset="-122"/>
                </a:rPr>
                <a:t>左右</a:t>
              </a:r>
              <a:endParaRPr lang="en-US" altLang="zh-CN" sz="1800" dirty="0">
                <a:solidFill>
                  <a:srgbClr val="F54342"/>
                </a:solidFill>
                <a:latin typeface="微软雅黑" charset="-122"/>
                <a:ea typeface="微软雅黑" charset="-122"/>
                <a:sym typeface="Calibri" charset="0"/>
              </a:endParaRPr>
            </a:p>
          </p:txBody>
        </p:sp>
        <p:sp>
          <p:nvSpPr>
            <p:cNvPr id="6" name="TextBox 14"/>
            <p:cNvSpPr>
              <a:spLocks noChangeArrowheads="1"/>
            </p:cNvSpPr>
            <p:nvPr/>
          </p:nvSpPr>
          <p:spPr bwMode="auto">
            <a:xfrm>
              <a:off x="1311012" y="4976917"/>
              <a:ext cx="2781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1800" dirty="0">
                  <a:solidFill>
                    <a:srgbClr val="000000"/>
                  </a:solidFill>
                  <a:latin typeface="微软雅黑" charset="-122"/>
                  <a:ea typeface="微软雅黑" charset="-122"/>
                  <a:sym typeface="宋体" charset="-122"/>
                </a:rPr>
                <a:t>费用基本为零</a:t>
              </a:r>
              <a:endParaRPr lang="en-US" altLang="zh-CN" sz="1800" dirty="0">
                <a:solidFill>
                  <a:srgbClr val="000000"/>
                </a:solidFill>
                <a:latin typeface="微软雅黑" charset="-122"/>
                <a:ea typeface="微软雅黑" charset="-122"/>
                <a:sym typeface="Calibri" charset="0"/>
              </a:endParaRPr>
            </a:p>
            <a:p>
              <a:pPr eaLnBrk="1" hangingPunct="1">
                <a:buFont typeface="Arial" charset="0"/>
                <a:buNone/>
              </a:pPr>
              <a:r>
                <a:rPr lang="zh-CN" altLang="en-US" sz="1800" dirty="0">
                  <a:solidFill>
                    <a:srgbClr val="000000"/>
                  </a:solidFill>
                  <a:latin typeface="微软雅黑" charset="-122"/>
                  <a:ea typeface="微软雅黑" charset="-122"/>
                  <a:sym typeface="宋体" charset="-122"/>
                </a:rPr>
                <a:t>通过团建完成（</a:t>
              </a:r>
              <a:r>
                <a:rPr lang="en-US" altLang="zh-CN" sz="1800" dirty="0">
                  <a:solidFill>
                    <a:srgbClr val="000000"/>
                  </a:solidFill>
                  <a:latin typeface="微软雅黑" charset="-122"/>
                  <a:ea typeface="微软雅黑" charset="-122"/>
                  <a:sym typeface="Calibri" charset="0"/>
                </a:rPr>
                <a:t>0.02</a:t>
              </a:r>
              <a:r>
                <a:rPr lang="zh-CN" altLang="en-US" sz="1800" dirty="0">
                  <a:solidFill>
                    <a:srgbClr val="000000"/>
                  </a:solidFill>
                  <a:latin typeface="微软雅黑" charset="-122"/>
                  <a:ea typeface="微软雅黑" charset="-122"/>
                  <a:sym typeface="宋体" charset="-122"/>
                </a:rPr>
                <a:t>）</a:t>
              </a:r>
            </a:p>
          </p:txBody>
        </p:sp>
        <p:sp>
          <p:nvSpPr>
            <p:cNvPr id="7" name="TextBox 15"/>
            <p:cNvSpPr>
              <a:spLocks noChangeArrowheads="1"/>
            </p:cNvSpPr>
            <p:nvPr/>
          </p:nvSpPr>
          <p:spPr bwMode="auto">
            <a:xfrm>
              <a:off x="5092886" y="3209099"/>
              <a:ext cx="300354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en-US" altLang="zh-CN" sz="1800" dirty="0">
                  <a:solidFill>
                    <a:srgbClr val="F54342"/>
                  </a:solidFill>
                  <a:latin typeface="微软雅黑" charset="-122"/>
                  <a:ea typeface="微软雅黑" charset="-122"/>
                  <a:sym typeface="Calibri" charset="0"/>
                </a:rPr>
                <a:t>C</a:t>
              </a:r>
              <a:r>
                <a:rPr lang="zh-CN" altLang="en-US" sz="1800" dirty="0">
                  <a:solidFill>
                    <a:srgbClr val="F54342"/>
                  </a:solidFill>
                  <a:latin typeface="微软雅黑" charset="-122"/>
                  <a:ea typeface="微软雅黑" charset="-122"/>
                  <a:sym typeface="宋体" charset="-122"/>
                </a:rPr>
                <a:t>轮及</a:t>
              </a:r>
              <a:r>
                <a:rPr lang="en-US" altLang="zh-CN" sz="1800" dirty="0">
                  <a:solidFill>
                    <a:srgbClr val="F54342"/>
                  </a:solidFill>
                  <a:latin typeface="微软雅黑" charset="-122"/>
                  <a:ea typeface="微软雅黑" charset="-122"/>
                  <a:sym typeface="Calibri" charset="0"/>
                </a:rPr>
                <a:t>C</a:t>
              </a:r>
              <a:r>
                <a:rPr lang="zh-CN" altLang="en-US" sz="1800" dirty="0">
                  <a:solidFill>
                    <a:srgbClr val="F54342"/>
                  </a:solidFill>
                  <a:latin typeface="微软雅黑" charset="-122"/>
                  <a:ea typeface="微软雅黑" charset="-122"/>
                  <a:sym typeface="宋体" charset="-122"/>
                </a:rPr>
                <a:t>轮以上</a:t>
              </a:r>
              <a:endParaRPr lang="en-US" altLang="zh-CN" sz="1800" dirty="0">
                <a:solidFill>
                  <a:srgbClr val="F54342"/>
                </a:solidFill>
                <a:latin typeface="微软雅黑" charset="-122"/>
                <a:ea typeface="微软雅黑" charset="-122"/>
                <a:sym typeface="Calibri" charset="0"/>
              </a:endParaRPr>
            </a:p>
            <a:p>
              <a:pPr eaLnBrk="1" hangingPunct="1">
                <a:buFont typeface="Arial" charset="0"/>
                <a:buNone/>
              </a:pPr>
              <a:r>
                <a:rPr lang="zh-CN" altLang="en-US" sz="1800" dirty="0">
                  <a:solidFill>
                    <a:srgbClr val="F54342"/>
                  </a:solidFill>
                  <a:latin typeface="微软雅黑" charset="-122"/>
                  <a:ea typeface="微软雅黑" charset="-122"/>
                  <a:sym typeface="宋体" charset="-122"/>
                </a:rPr>
                <a:t>年营收</a:t>
              </a:r>
              <a:r>
                <a:rPr lang="en-US" altLang="zh-CN" sz="1800" dirty="0">
                  <a:solidFill>
                    <a:srgbClr val="F54342"/>
                  </a:solidFill>
                  <a:latin typeface="微软雅黑" charset="-122"/>
                  <a:ea typeface="微软雅黑" charset="-122"/>
                  <a:sym typeface="Calibri" charset="0"/>
                </a:rPr>
                <a:t>15%-20%</a:t>
              </a:r>
              <a:r>
                <a:rPr lang="zh-CN" altLang="en-US" sz="1800" dirty="0">
                  <a:solidFill>
                    <a:srgbClr val="F54342"/>
                  </a:solidFill>
                  <a:latin typeface="微软雅黑" charset="-122"/>
                  <a:ea typeface="微软雅黑" charset="-122"/>
                  <a:sym typeface="宋体" charset="-122"/>
                </a:rPr>
                <a:t>不等，也可以考虑对比法</a:t>
              </a:r>
            </a:p>
          </p:txBody>
        </p:sp>
        <p:sp>
          <p:nvSpPr>
            <p:cNvPr id="8" name="TextBox 16"/>
            <p:cNvSpPr>
              <a:spLocks noChangeArrowheads="1"/>
            </p:cNvSpPr>
            <p:nvPr/>
          </p:nvSpPr>
          <p:spPr bwMode="auto">
            <a:xfrm>
              <a:off x="9049545" y="3209099"/>
              <a:ext cx="25548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1800" dirty="0">
                  <a:solidFill>
                    <a:srgbClr val="F54342"/>
                  </a:solidFill>
                  <a:latin typeface="微软雅黑" charset="-122"/>
                  <a:ea typeface="微软雅黑" charset="-122"/>
                  <a:sym typeface="宋体" charset="-122"/>
                </a:rPr>
                <a:t>上市</a:t>
              </a:r>
              <a:r>
                <a:rPr lang="en-US" altLang="zh-CN" sz="1800" dirty="0">
                  <a:solidFill>
                    <a:srgbClr val="F54342"/>
                  </a:solidFill>
                  <a:latin typeface="微软雅黑" charset="-122"/>
                  <a:ea typeface="微软雅黑" charset="-122"/>
                  <a:sym typeface="Calibri" charset="0"/>
                </a:rPr>
                <a:t>or</a:t>
              </a:r>
              <a:r>
                <a:rPr lang="zh-CN" altLang="en-US" sz="1800" dirty="0">
                  <a:solidFill>
                    <a:srgbClr val="F54342"/>
                  </a:solidFill>
                  <a:latin typeface="微软雅黑" charset="-122"/>
                  <a:ea typeface="微软雅黑" charset="-122"/>
                  <a:sym typeface="宋体" charset="-122"/>
                </a:rPr>
                <a:t>进入成熟期</a:t>
              </a:r>
              <a:endParaRPr lang="en-US" altLang="zh-CN" sz="1800" dirty="0">
                <a:solidFill>
                  <a:srgbClr val="F54342"/>
                </a:solidFill>
                <a:latin typeface="微软雅黑" charset="-122"/>
                <a:ea typeface="微软雅黑" charset="-122"/>
                <a:sym typeface="Calibri" charset="0"/>
              </a:endParaRPr>
            </a:p>
            <a:p>
              <a:pPr eaLnBrk="1" hangingPunct="1">
                <a:buFont typeface="Arial" charset="0"/>
                <a:buNone/>
              </a:pPr>
              <a:r>
                <a:rPr lang="zh-CN" altLang="en-US" sz="1800" dirty="0">
                  <a:solidFill>
                    <a:srgbClr val="F54342"/>
                  </a:solidFill>
                  <a:latin typeface="微软雅黑" charset="-122"/>
                  <a:ea typeface="微软雅黑" charset="-122"/>
                  <a:sym typeface="宋体" charset="-122"/>
                </a:rPr>
                <a:t>年营收</a:t>
              </a:r>
              <a:r>
                <a:rPr lang="en-US" altLang="zh-CN" sz="1800" dirty="0">
                  <a:solidFill>
                    <a:srgbClr val="F54342"/>
                  </a:solidFill>
                  <a:latin typeface="微软雅黑" charset="-122"/>
                  <a:ea typeface="微软雅黑" charset="-122"/>
                  <a:sym typeface="Calibri" charset="0"/>
                </a:rPr>
                <a:t>20%</a:t>
              </a:r>
              <a:r>
                <a:rPr lang="zh-CN" altLang="en-US" sz="1800" dirty="0">
                  <a:solidFill>
                    <a:srgbClr val="F54342"/>
                  </a:solidFill>
                  <a:latin typeface="微软雅黑" charset="-122"/>
                  <a:ea typeface="微软雅黑" charset="-122"/>
                  <a:sym typeface="宋体" charset="-122"/>
                </a:rPr>
                <a:t>左右，也可以考虑目标法</a:t>
              </a:r>
              <a:endParaRPr lang="en-US" altLang="zh-CN" sz="1800" dirty="0">
                <a:solidFill>
                  <a:srgbClr val="F54342"/>
                </a:solidFill>
                <a:latin typeface="微软雅黑" charset="-122"/>
                <a:ea typeface="微软雅黑" charset="-122"/>
                <a:sym typeface="Calibri" charset="0"/>
              </a:endParaRPr>
            </a:p>
          </p:txBody>
        </p:sp>
        <p:sp>
          <p:nvSpPr>
            <p:cNvPr id="9" name="TextBox 17"/>
            <p:cNvSpPr>
              <a:spLocks noChangeArrowheads="1"/>
            </p:cNvSpPr>
            <p:nvPr/>
          </p:nvSpPr>
          <p:spPr bwMode="auto">
            <a:xfrm>
              <a:off x="9100345" y="4700900"/>
              <a:ext cx="25527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1800" dirty="0">
                  <a:solidFill>
                    <a:srgbClr val="000000"/>
                  </a:solidFill>
                  <a:latin typeface="Calibri" charset="0"/>
                  <a:ea typeface="微软雅黑" charset="-122"/>
                  <a:sym typeface="宋体" charset="-122"/>
                </a:rPr>
                <a:t>费用适度提升</a:t>
              </a:r>
              <a:endParaRPr lang="en-US" altLang="zh-CN" sz="1800" dirty="0">
                <a:solidFill>
                  <a:srgbClr val="000000"/>
                </a:solidFill>
                <a:latin typeface="Calibri" charset="0"/>
                <a:ea typeface="微软雅黑" charset="-122"/>
                <a:sym typeface="Calibri" charset="0"/>
              </a:endParaRPr>
            </a:p>
            <a:p>
              <a:pPr eaLnBrk="1" hangingPunct="1">
                <a:buFont typeface="Arial" charset="0"/>
                <a:buNone/>
              </a:pPr>
              <a:r>
                <a:rPr lang="zh-CN" altLang="en-US" sz="1800" dirty="0">
                  <a:solidFill>
                    <a:srgbClr val="000000"/>
                  </a:solidFill>
                  <a:latin typeface="Calibri" charset="0"/>
                  <a:ea typeface="微软雅黑" charset="-122"/>
                  <a:sym typeface="宋体" charset="-122"/>
                </a:rPr>
                <a:t>丰富活动形式（明星来年会，员工大奖，跨部门交流等）</a:t>
              </a:r>
            </a:p>
          </p:txBody>
        </p:sp>
        <p:sp>
          <p:nvSpPr>
            <p:cNvPr id="10" name="TextBox 18"/>
            <p:cNvSpPr>
              <a:spLocks noChangeArrowheads="1"/>
            </p:cNvSpPr>
            <p:nvPr/>
          </p:nvSpPr>
          <p:spPr bwMode="auto">
            <a:xfrm>
              <a:off x="5018267" y="4838417"/>
              <a:ext cx="30183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1800" dirty="0">
                  <a:solidFill>
                    <a:srgbClr val="000000"/>
                  </a:solidFill>
                  <a:latin typeface="Calibri" charset="0"/>
                  <a:ea typeface="微软雅黑" charset="-122"/>
                  <a:sym typeface="宋体" charset="-122"/>
                </a:rPr>
                <a:t>少量费用</a:t>
              </a:r>
              <a:endParaRPr lang="en-US" altLang="zh-CN" sz="1800" dirty="0">
                <a:solidFill>
                  <a:srgbClr val="000000"/>
                </a:solidFill>
                <a:latin typeface="Calibri" charset="0"/>
                <a:ea typeface="微软雅黑" charset="-122"/>
                <a:sym typeface="Calibri" charset="0"/>
              </a:endParaRPr>
            </a:p>
            <a:p>
              <a:pPr eaLnBrk="1" hangingPunct="1">
                <a:buFont typeface="Arial" charset="0"/>
                <a:buNone/>
              </a:pPr>
              <a:r>
                <a:rPr lang="zh-CN" altLang="en-US" sz="1800" dirty="0">
                  <a:solidFill>
                    <a:srgbClr val="000000"/>
                  </a:solidFill>
                  <a:latin typeface="Calibri" charset="0"/>
                  <a:ea typeface="微软雅黑" charset="-122"/>
                  <a:sym typeface="宋体" charset="-122"/>
                </a:rPr>
                <a:t>宣传素材为主（内网，通讯工具，内刊等</a:t>
              </a:r>
              <a:r>
                <a:rPr lang="zh-CN" altLang="en-US" sz="1800" dirty="0" smtClean="0">
                  <a:solidFill>
                    <a:srgbClr val="000000"/>
                  </a:solidFill>
                  <a:latin typeface="Calibri" charset="0"/>
                  <a:ea typeface="微软雅黑" charset="-122"/>
                  <a:sym typeface="宋体" charset="-122"/>
                </a:rPr>
                <a:t>）</a:t>
              </a:r>
              <a:endParaRPr lang="en-US" altLang="zh-CN" sz="1800" dirty="0">
                <a:solidFill>
                  <a:srgbClr val="000000"/>
                </a:solidFill>
                <a:latin typeface="Calibri" charset="0"/>
                <a:ea typeface="微软雅黑" charset="-122"/>
                <a:sym typeface="Calibri" charset="0"/>
              </a:endParaRPr>
            </a:p>
          </p:txBody>
        </p:sp>
        <p:sp>
          <p:nvSpPr>
            <p:cNvPr id="11" name="圆角矩形 17"/>
            <p:cNvSpPr>
              <a:spLocks noChangeArrowheads="1"/>
            </p:cNvSpPr>
            <p:nvPr/>
          </p:nvSpPr>
          <p:spPr bwMode="auto">
            <a:xfrm>
              <a:off x="1215761" y="2829984"/>
              <a:ext cx="2931584" cy="3266016"/>
            </a:xfrm>
            <a:prstGeom prst="roundRect">
              <a:avLst>
                <a:gd name="adj" fmla="val 16667"/>
              </a:avLst>
            </a:prstGeom>
            <a:noFill/>
            <a:ln w="38100">
              <a:solidFill>
                <a:srgbClr val="F5434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12" name="圆角矩形 18"/>
            <p:cNvSpPr>
              <a:spLocks noChangeArrowheads="1"/>
            </p:cNvSpPr>
            <p:nvPr/>
          </p:nvSpPr>
          <p:spPr bwMode="auto">
            <a:xfrm>
              <a:off x="5038461" y="2829984"/>
              <a:ext cx="2931584" cy="3266016"/>
            </a:xfrm>
            <a:prstGeom prst="roundRect">
              <a:avLst>
                <a:gd name="adj" fmla="val 16667"/>
              </a:avLst>
            </a:prstGeom>
            <a:noFill/>
            <a:ln w="38100">
              <a:solidFill>
                <a:srgbClr val="F5434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13" name="圆角矩形 19"/>
            <p:cNvSpPr>
              <a:spLocks noChangeArrowheads="1"/>
            </p:cNvSpPr>
            <p:nvPr/>
          </p:nvSpPr>
          <p:spPr bwMode="auto">
            <a:xfrm>
              <a:off x="8861161" y="2829984"/>
              <a:ext cx="2931584" cy="3266016"/>
            </a:xfrm>
            <a:prstGeom prst="roundRect">
              <a:avLst>
                <a:gd name="adj" fmla="val 16667"/>
              </a:avLst>
            </a:prstGeom>
            <a:noFill/>
            <a:ln w="38100">
              <a:solidFill>
                <a:srgbClr val="F5434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533"/>
            </a:p>
          </p:txBody>
        </p:sp>
        <p:sp>
          <p:nvSpPr>
            <p:cNvPr id="14" name="TextBox 11"/>
            <p:cNvSpPr>
              <a:spLocks noChangeArrowheads="1"/>
            </p:cNvSpPr>
            <p:nvPr/>
          </p:nvSpPr>
          <p:spPr bwMode="auto">
            <a:xfrm>
              <a:off x="481278" y="3455109"/>
              <a:ext cx="8276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000" b="1" dirty="0">
                  <a:solidFill>
                    <a:srgbClr val="E8314A"/>
                  </a:solidFill>
                  <a:latin typeface="Calibri" charset="0"/>
                  <a:ea typeface="微软雅黑" charset="-122"/>
                  <a:sym typeface="宋体" charset="-122"/>
                </a:rPr>
                <a:t>对外</a:t>
              </a:r>
            </a:p>
          </p:txBody>
        </p:sp>
        <p:sp>
          <p:nvSpPr>
            <p:cNvPr id="15" name="TextBox 12"/>
            <p:cNvSpPr>
              <a:spLocks noChangeArrowheads="1"/>
            </p:cNvSpPr>
            <p:nvPr/>
          </p:nvSpPr>
          <p:spPr bwMode="auto">
            <a:xfrm>
              <a:off x="481278" y="5360109"/>
              <a:ext cx="8297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charset="0"/>
                <a:buNone/>
                <a:defRPr/>
              </a:pPr>
              <a:r>
                <a:rPr lang="zh-CN" altLang="en-US" sz="2000" b="1">
                  <a:solidFill>
                    <a:schemeClr val="tx1">
                      <a:lumMod val="75000"/>
                      <a:lumOff val="25000"/>
                    </a:schemeClr>
                  </a:solidFill>
                  <a:latin typeface="Calibri" charset="0"/>
                  <a:ea typeface="微软雅黑" charset="-122"/>
                  <a:sym typeface="宋体" charset="-122"/>
                </a:rPr>
                <a:t>对内</a:t>
              </a:r>
            </a:p>
          </p:txBody>
        </p:sp>
        <p:grpSp>
          <p:nvGrpSpPr>
            <p:cNvPr id="16" name="组 4"/>
            <p:cNvGrpSpPr>
              <a:grpSpLocks/>
            </p:cNvGrpSpPr>
            <p:nvPr/>
          </p:nvGrpSpPr>
          <p:grpSpPr bwMode="auto">
            <a:xfrm>
              <a:off x="1979878" y="2084919"/>
              <a:ext cx="9124949" cy="530616"/>
              <a:chOff x="1483677" y="1484711"/>
              <a:chExt cx="6844393" cy="398637"/>
            </a:xfrm>
          </p:grpSpPr>
          <p:sp>
            <p:nvSpPr>
              <p:cNvPr id="18" name="圆角矩形 14"/>
              <p:cNvSpPr>
                <a:spLocks noChangeArrowheads="1"/>
              </p:cNvSpPr>
              <p:nvPr/>
            </p:nvSpPr>
            <p:spPr bwMode="auto">
              <a:xfrm>
                <a:off x="4337638" y="1484711"/>
                <a:ext cx="1123406" cy="398637"/>
              </a:xfrm>
              <a:prstGeom prst="roundRect">
                <a:avLst>
                  <a:gd name="adj" fmla="val 16667"/>
                </a:avLst>
              </a:prstGeom>
              <a:solidFill>
                <a:srgbClr val="F543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000"/>
              </a:p>
            </p:txBody>
          </p:sp>
          <p:sp>
            <p:nvSpPr>
              <p:cNvPr id="19" name="圆角矩形 15"/>
              <p:cNvSpPr>
                <a:spLocks noChangeArrowheads="1"/>
              </p:cNvSpPr>
              <p:nvPr/>
            </p:nvSpPr>
            <p:spPr bwMode="auto">
              <a:xfrm>
                <a:off x="7204664" y="1484711"/>
                <a:ext cx="1123406" cy="398637"/>
              </a:xfrm>
              <a:prstGeom prst="roundRect">
                <a:avLst>
                  <a:gd name="adj" fmla="val 16667"/>
                </a:avLst>
              </a:prstGeom>
              <a:solidFill>
                <a:srgbClr val="F543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000"/>
              </a:p>
            </p:txBody>
          </p:sp>
          <p:sp>
            <p:nvSpPr>
              <p:cNvPr id="20" name="圆角矩形 16"/>
              <p:cNvSpPr>
                <a:spLocks noChangeArrowheads="1"/>
              </p:cNvSpPr>
              <p:nvPr/>
            </p:nvSpPr>
            <p:spPr bwMode="auto">
              <a:xfrm>
                <a:off x="1483677" y="1484711"/>
                <a:ext cx="1123406" cy="398637"/>
              </a:xfrm>
              <a:prstGeom prst="roundRect">
                <a:avLst>
                  <a:gd name="adj" fmla="val 16667"/>
                </a:avLst>
              </a:prstGeom>
              <a:solidFill>
                <a:srgbClr val="F543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endParaRPr lang="zh-CN" altLang="en-US" sz="2000"/>
              </a:p>
            </p:txBody>
          </p:sp>
          <p:sp>
            <p:nvSpPr>
              <p:cNvPr id="21" name="矩形 22"/>
              <p:cNvSpPr>
                <a:spLocks noChangeArrowheads="1"/>
              </p:cNvSpPr>
              <p:nvPr/>
            </p:nvSpPr>
            <p:spPr bwMode="auto">
              <a:xfrm>
                <a:off x="1690290" y="1544348"/>
                <a:ext cx="715651" cy="30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000" b="1" dirty="0">
                    <a:solidFill>
                      <a:schemeClr val="bg1"/>
                    </a:solidFill>
                    <a:ea typeface="微软雅黑" charset="-122"/>
                  </a:rPr>
                  <a:t>初创期</a:t>
                </a:r>
                <a:endParaRPr lang="en-US" altLang="zh-CN" sz="2000" b="1" dirty="0">
                  <a:solidFill>
                    <a:schemeClr val="bg1"/>
                  </a:solidFill>
                  <a:ea typeface="微软雅黑" charset="-122"/>
                </a:endParaRPr>
              </a:p>
            </p:txBody>
          </p:sp>
          <p:sp>
            <p:nvSpPr>
              <p:cNvPr id="22" name="矩形 23"/>
              <p:cNvSpPr>
                <a:spLocks noChangeArrowheads="1"/>
              </p:cNvSpPr>
              <p:nvPr/>
            </p:nvSpPr>
            <p:spPr bwMode="auto">
              <a:xfrm>
                <a:off x="4555196" y="1544348"/>
                <a:ext cx="715651" cy="30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Font typeface="Arial" charset="0"/>
                  <a:buNone/>
                </a:pPr>
                <a:r>
                  <a:rPr lang="zh-CN" altLang="en-US" sz="2000" b="1" dirty="0">
                    <a:solidFill>
                      <a:schemeClr val="bg1"/>
                    </a:solidFill>
                    <a:latin typeface="微软雅黑" charset="-122"/>
                    <a:ea typeface="微软雅黑" charset="-122"/>
                    <a:sym typeface="宋体" charset="-122"/>
                  </a:rPr>
                  <a:t>成长</a:t>
                </a:r>
                <a:r>
                  <a:rPr lang="zh-CN" altLang="en-US" sz="2000" b="1" dirty="0">
                    <a:solidFill>
                      <a:schemeClr val="bg1"/>
                    </a:solidFill>
                    <a:latin typeface="微软雅黑" charset="-122"/>
                    <a:ea typeface="微软雅黑" charset="-122"/>
                    <a:sym typeface="微软雅黑" charset="-122"/>
                  </a:rPr>
                  <a:t>期</a:t>
                </a:r>
                <a:endParaRPr lang="zh-CN" altLang="en-US" sz="2000" b="1" dirty="0">
                  <a:solidFill>
                    <a:schemeClr val="bg1"/>
                  </a:solidFill>
                  <a:latin typeface="微软雅黑" charset="-122"/>
                  <a:ea typeface="微软雅黑" charset="-122"/>
                  <a:sym typeface="宋体" charset="-122"/>
                </a:endParaRPr>
              </a:p>
            </p:txBody>
          </p:sp>
          <p:sp>
            <p:nvSpPr>
              <p:cNvPr id="23" name="矩形 24"/>
              <p:cNvSpPr>
                <a:spLocks noChangeArrowheads="1"/>
              </p:cNvSpPr>
              <p:nvPr/>
            </p:nvSpPr>
            <p:spPr bwMode="auto">
              <a:xfrm>
                <a:off x="7447641" y="1544348"/>
                <a:ext cx="715651" cy="30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Font typeface="Arial" charset="0"/>
                  <a:buNone/>
                </a:pPr>
                <a:r>
                  <a:rPr lang="zh-CN" altLang="en-US" sz="2000" b="1" dirty="0">
                    <a:solidFill>
                      <a:schemeClr val="bg1"/>
                    </a:solidFill>
                    <a:latin typeface="微软雅黑" charset="-122"/>
                    <a:ea typeface="微软雅黑" charset="-122"/>
                    <a:sym typeface="宋体" charset="-122"/>
                  </a:rPr>
                  <a:t>成熟期</a:t>
                </a:r>
              </a:p>
            </p:txBody>
          </p:sp>
        </p:grpSp>
        <p:cxnSp>
          <p:nvCxnSpPr>
            <p:cNvPr id="17" name="直线连接符 25"/>
            <p:cNvCxnSpPr>
              <a:endCxn id="13" idx="3"/>
            </p:cNvCxnSpPr>
            <p:nvPr/>
          </p:nvCxnSpPr>
          <p:spPr bwMode="auto">
            <a:xfrm>
              <a:off x="633678" y="4461933"/>
              <a:ext cx="11159067" cy="0"/>
            </a:xfrm>
            <a:prstGeom prst="line">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1908208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p:cNvSpPr>
            <a:spLocks noGrp="1" noChangeArrowheads="1"/>
          </p:cNvSpPr>
          <p:nvPr>
            <p:ph idx="1"/>
          </p:nvPr>
        </p:nvSpPr>
        <p:spPr bwMode="auto">
          <a:xfrm>
            <a:off x="1569245" y="2252206"/>
            <a:ext cx="8954104" cy="5757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Autofit/>
          </a:bodyPr>
          <a:lstStyle/>
          <a:p>
            <a:pPr algn="l" eaLnBrk="1" hangingPunct="1">
              <a:lnSpc>
                <a:spcPct val="200000"/>
              </a:lnSpc>
            </a:pPr>
            <a:r>
              <a:rPr lang="zh-CN" altLang="en-US" sz="1800" b="1" dirty="0" smtClean="0">
                <a:solidFill>
                  <a:srgbClr val="F54342"/>
                </a:solidFill>
                <a:latin typeface="微软雅黑" panose="020B0503020204020204" pitchFamily="34" charset="-122"/>
                <a:ea typeface="微软雅黑" panose="020B0503020204020204" pitchFamily="34" charset="-122"/>
                <a:sym typeface="华文中宋" charset="-122"/>
              </a:rPr>
              <a:t>到达效果</a:t>
            </a:r>
            <a:r>
              <a:rPr lang="zh-CN" altLang="en-US" sz="1800" dirty="0" smtClean="0">
                <a:latin typeface="微软雅黑" panose="020B0503020204020204" pitchFamily="34" charset="-122"/>
                <a:ea typeface="微软雅黑" panose="020B0503020204020204" pitchFamily="34" charset="-122"/>
                <a:sym typeface="华文中宋" charset="-122"/>
              </a:rPr>
              <a:t>评估指标（</a:t>
            </a:r>
            <a:r>
              <a:rPr lang="en-US" altLang="zh-CN" sz="1800" dirty="0" smtClean="0">
                <a:latin typeface="微软雅黑" panose="020B0503020204020204" pitchFamily="34" charset="-122"/>
                <a:ea typeface="微软雅黑" panose="020B0503020204020204" pitchFamily="34" charset="-122"/>
                <a:sym typeface="华文中宋" charset="-122"/>
              </a:rPr>
              <a:t>Reach Effectiveness Index</a:t>
            </a:r>
            <a:r>
              <a:rPr lang="zh-CN" altLang="en-US" sz="1800" dirty="0" smtClean="0">
                <a:latin typeface="微软雅黑" panose="020B0503020204020204" pitchFamily="34" charset="-122"/>
                <a:ea typeface="微软雅黑" panose="020B0503020204020204" pitchFamily="34" charset="-122"/>
                <a:sym typeface="华文中宋" charset="-122"/>
              </a:rPr>
              <a:t>）</a:t>
            </a:r>
            <a:endParaRPr lang="zh-CN" altLang="en-US" sz="1800" dirty="0">
              <a:latin typeface="微软雅黑" panose="020B0503020204020204" pitchFamily="34" charset="-122"/>
              <a:ea typeface="微软雅黑" panose="020B0503020204020204" pitchFamily="34" charset="-122"/>
              <a:sym typeface="华文中宋" charset="-122"/>
            </a:endParaRPr>
          </a:p>
        </p:txBody>
      </p:sp>
      <p:sp>
        <p:nvSpPr>
          <p:cNvPr id="2" name="剪去单角的矩形 1"/>
          <p:cNvSpPr/>
          <p:nvPr/>
        </p:nvSpPr>
        <p:spPr bwMode="auto">
          <a:xfrm>
            <a:off x="1569245" y="2298700"/>
            <a:ext cx="9074149" cy="575733"/>
          </a:xfrm>
          <a:prstGeom prst="snip1Rect">
            <a:avLst/>
          </a:prstGeom>
          <a:noFill/>
          <a:ln w="28575" cap="flat" cmpd="sng" algn="ctr">
            <a:solidFill>
              <a:schemeClr val="tx1">
                <a:lumMod val="75000"/>
                <a:lumOff val="25000"/>
              </a:schemeClr>
            </a:solidFill>
            <a:prstDash val="sysDot"/>
            <a:round/>
            <a:headEnd type="none" w="med" len="med"/>
            <a:tailEnd type="none" w="med" len="med"/>
          </a:ln>
          <a:effectLst/>
        </p:spPr>
        <p:txBody>
          <a:bodyPr/>
          <a:lstStyle/>
          <a:p>
            <a:pPr eaLnBrk="1" hangingPunct="1">
              <a:buFont typeface="Arial" charset="0"/>
              <a:buNone/>
              <a:defRPr/>
            </a:pPr>
            <a:endParaRPr lang="zh-CN" altLang="en-US" sz="2533"/>
          </a:p>
        </p:txBody>
      </p:sp>
      <p:sp>
        <p:nvSpPr>
          <p:cNvPr id="5" name="剪去单角的矩形 4"/>
          <p:cNvSpPr/>
          <p:nvPr/>
        </p:nvSpPr>
        <p:spPr bwMode="auto">
          <a:xfrm>
            <a:off x="1569245" y="3187701"/>
            <a:ext cx="9074149" cy="573617"/>
          </a:xfrm>
          <a:prstGeom prst="snip1Rect">
            <a:avLst/>
          </a:prstGeom>
          <a:noFill/>
          <a:ln w="28575" cap="flat" cmpd="sng" algn="ctr">
            <a:solidFill>
              <a:schemeClr val="tx1">
                <a:lumMod val="75000"/>
                <a:lumOff val="25000"/>
              </a:schemeClr>
            </a:solidFill>
            <a:prstDash val="sysDot"/>
            <a:round/>
            <a:headEnd type="none" w="med" len="med"/>
            <a:tailEnd type="none" w="med" len="med"/>
          </a:ln>
          <a:effectLst/>
        </p:spPr>
        <p:txBody>
          <a:bodyPr/>
          <a:lstStyle/>
          <a:p>
            <a:pPr eaLnBrk="1" hangingPunct="1">
              <a:buFont typeface="Arial" charset="0"/>
              <a:buNone/>
              <a:defRPr/>
            </a:pPr>
            <a:endParaRPr lang="zh-CN" altLang="en-US" sz="2533"/>
          </a:p>
        </p:txBody>
      </p:sp>
      <p:sp>
        <p:nvSpPr>
          <p:cNvPr id="6" name="剪去单角的矩形 5"/>
          <p:cNvSpPr/>
          <p:nvPr/>
        </p:nvSpPr>
        <p:spPr bwMode="auto">
          <a:xfrm>
            <a:off x="1569245" y="4064000"/>
            <a:ext cx="9074149" cy="575733"/>
          </a:xfrm>
          <a:prstGeom prst="snip1Rect">
            <a:avLst/>
          </a:prstGeom>
          <a:noFill/>
          <a:ln w="28575" cap="flat" cmpd="sng" algn="ctr">
            <a:solidFill>
              <a:schemeClr val="tx1">
                <a:lumMod val="75000"/>
                <a:lumOff val="25000"/>
              </a:schemeClr>
            </a:solidFill>
            <a:prstDash val="sysDot"/>
            <a:round/>
            <a:headEnd type="none" w="med" len="med"/>
            <a:tailEnd type="none" w="med" len="med"/>
          </a:ln>
          <a:effectLst/>
        </p:spPr>
        <p:txBody>
          <a:bodyPr/>
          <a:lstStyle/>
          <a:p>
            <a:pPr eaLnBrk="1" hangingPunct="1">
              <a:buFont typeface="Arial" charset="0"/>
              <a:buNone/>
              <a:defRPr/>
            </a:pPr>
            <a:endParaRPr lang="zh-CN" altLang="en-US" sz="2533"/>
          </a:p>
        </p:txBody>
      </p:sp>
      <p:sp>
        <p:nvSpPr>
          <p:cNvPr id="7" name="剪去单角的矩形 6"/>
          <p:cNvSpPr/>
          <p:nvPr/>
        </p:nvSpPr>
        <p:spPr bwMode="auto">
          <a:xfrm>
            <a:off x="1569245" y="4953000"/>
            <a:ext cx="9074149" cy="575733"/>
          </a:xfrm>
          <a:prstGeom prst="snip1Rect">
            <a:avLst/>
          </a:prstGeom>
          <a:noFill/>
          <a:ln w="28575" cap="flat" cmpd="sng" algn="ctr">
            <a:solidFill>
              <a:schemeClr val="tx1">
                <a:lumMod val="75000"/>
                <a:lumOff val="25000"/>
              </a:schemeClr>
            </a:solidFill>
            <a:prstDash val="sysDot"/>
            <a:round/>
            <a:headEnd type="none" w="med" len="med"/>
            <a:tailEnd type="none" w="med" len="med"/>
          </a:ln>
          <a:effectLst/>
        </p:spPr>
        <p:txBody>
          <a:bodyPr/>
          <a:lstStyle/>
          <a:p>
            <a:pPr eaLnBrk="1" hangingPunct="1">
              <a:buFont typeface="Arial" charset="0"/>
              <a:buNone/>
              <a:defRPr/>
            </a:pPr>
            <a:endParaRPr lang="zh-CN" altLang="en-US" sz="2533"/>
          </a:p>
        </p:txBody>
      </p:sp>
      <p:sp>
        <p:nvSpPr>
          <p:cNvPr id="8" name="标题 2"/>
          <p:cNvSpPr txBox="1">
            <a:spLocks/>
          </p:cNvSpPr>
          <p:nvPr/>
        </p:nvSpPr>
        <p:spPr>
          <a:xfrm>
            <a:off x="643907" y="962259"/>
            <a:ext cx="2486751" cy="370428"/>
          </a:xfrm>
          <a:prstGeom prst="rect">
            <a:avLst/>
          </a:prstGeom>
        </p:spPr>
        <p:txBody>
          <a:bodyPr lIns="91418" tIns="45710" rIns="91418" bIns="45710" anchor="b"/>
          <a:lstStyle>
            <a:lvl1pPr algn="ctr" defTabSz="914186"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000" b="1" dirty="0">
                <a:solidFill>
                  <a:prstClr val="black">
                    <a:lumMod val="65000"/>
                    <a:lumOff val="35000"/>
                  </a:prstClr>
                </a:solidFill>
                <a:latin typeface="微软雅黑" pitchFamily="34" charset="-122"/>
                <a:ea typeface="微软雅黑" pitchFamily="34" charset="-122"/>
              </a:rPr>
              <a:t>传播评估指标</a:t>
            </a:r>
            <a:endParaRPr lang="zh-CN" altLang="en-US" dirty="0"/>
          </a:p>
        </p:txBody>
      </p:sp>
      <p:sp>
        <p:nvSpPr>
          <p:cNvPr id="3" name="矩形 2"/>
          <p:cNvSpPr/>
          <p:nvPr/>
        </p:nvSpPr>
        <p:spPr>
          <a:xfrm>
            <a:off x="1569245" y="4888460"/>
            <a:ext cx="6096000" cy="562783"/>
          </a:xfrm>
          <a:prstGeom prst="rect">
            <a:avLst/>
          </a:prstGeom>
        </p:spPr>
        <p:txBody>
          <a:bodyPr>
            <a:spAutoFit/>
          </a:bodyPr>
          <a:lstStyle/>
          <a:p>
            <a:pPr>
              <a:lnSpc>
                <a:spcPct val="200000"/>
              </a:lnSpc>
            </a:pPr>
            <a:r>
              <a:rPr lang="zh-CN" altLang="en-US" sz="1800" b="1" dirty="0" smtClean="0">
                <a:solidFill>
                  <a:srgbClr val="F54342"/>
                </a:solidFill>
                <a:latin typeface="微软雅黑" panose="020B0503020204020204" pitchFamily="34" charset="-122"/>
                <a:ea typeface="微软雅黑" panose="020B0503020204020204" pitchFamily="34" charset="-122"/>
                <a:sym typeface="华文中宋" charset="-122"/>
              </a:rPr>
              <a:t>销售</a:t>
            </a:r>
            <a:r>
              <a:rPr lang="zh-CN" altLang="en-US" sz="1800" b="1" dirty="0">
                <a:solidFill>
                  <a:srgbClr val="F54342"/>
                </a:solidFill>
                <a:latin typeface="微软雅黑" panose="020B0503020204020204" pitchFamily="34" charset="-122"/>
                <a:ea typeface="微软雅黑" panose="020B0503020204020204" pitchFamily="34" charset="-122"/>
                <a:sym typeface="华文中宋" charset="-122"/>
              </a:rPr>
              <a:t>效果</a:t>
            </a:r>
            <a:r>
              <a:rPr lang="zh-CN" altLang="en-US" sz="1800" dirty="0">
                <a:latin typeface="微软雅黑" panose="020B0503020204020204" pitchFamily="34" charset="-122"/>
                <a:ea typeface="微软雅黑" panose="020B0503020204020204" pitchFamily="34" charset="-122"/>
                <a:sym typeface="华文中宋" charset="-122"/>
              </a:rPr>
              <a:t>评估指标（</a:t>
            </a:r>
            <a:r>
              <a:rPr lang="en-US" altLang="zh-CN" sz="1800" dirty="0">
                <a:latin typeface="微软雅黑" panose="020B0503020204020204" pitchFamily="34" charset="-122"/>
                <a:ea typeface="微软雅黑" panose="020B0503020204020204" pitchFamily="34" charset="-122"/>
                <a:sym typeface="华文中宋" charset="-122"/>
              </a:rPr>
              <a:t>Sales Effectiveness Index</a:t>
            </a:r>
            <a:r>
              <a:rPr lang="zh-CN" altLang="en-US" sz="1800" dirty="0" smtClean="0">
                <a:latin typeface="微软雅黑" panose="020B0503020204020204" pitchFamily="34" charset="-122"/>
                <a:ea typeface="微软雅黑" panose="020B0503020204020204" pitchFamily="34" charset="-122"/>
                <a:sym typeface="华文中宋" charset="-122"/>
              </a:rPr>
              <a:t>）</a:t>
            </a:r>
            <a:endParaRPr lang="zh-CN" altLang="en-US" sz="1800" dirty="0">
              <a:latin typeface="微软雅黑" panose="020B0503020204020204" pitchFamily="34" charset="-122"/>
              <a:ea typeface="微软雅黑" panose="020B0503020204020204" pitchFamily="34" charset="-122"/>
              <a:sym typeface="华文中宋" charset="-122"/>
            </a:endParaRPr>
          </a:p>
        </p:txBody>
      </p:sp>
      <p:sp>
        <p:nvSpPr>
          <p:cNvPr id="9" name="矩形 8"/>
          <p:cNvSpPr/>
          <p:nvPr/>
        </p:nvSpPr>
        <p:spPr>
          <a:xfrm>
            <a:off x="1569245" y="3105835"/>
            <a:ext cx="6229975" cy="646331"/>
          </a:xfrm>
          <a:prstGeom prst="rect">
            <a:avLst/>
          </a:prstGeom>
        </p:spPr>
        <p:txBody>
          <a:bodyPr wrap="none">
            <a:spAutoFit/>
          </a:bodyPr>
          <a:lstStyle/>
          <a:p>
            <a:pPr lvl="0">
              <a:lnSpc>
                <a:spcPct val="200000"/>
              </a:lnSpc>
            </a:pPr>
            <a:r>
              <a:rPr lang="zh-CN" altLang="en-US" sz="1800" b="1" dirty="0">
                <a:solidFill>
                  <a:srgbClr val="F54342"/>
                </a:solidFill>
                <a:latin typeface="微软雅黑" panose="020B0503020204020204" pitchFamily="34" charset="-122"/>
                <a:ea typeface="微软雅黑" panose="020B0503020204020204" pitchFamily="34" charset="-122"/>
                <a:sym typeface="华文中宋" charset="-122"/>
              </a:rPr>
              <a:t>认知与记忆效果</a:t>
            </a:r>
            <a:r>
              <a:rPr lang="zh-CN" altLang="en-US" sz="1800" dirty="0">
                <a:solidFill>
                  <a:prstClr val="black"/>
                </a:solidFill>
                <a:latin typeface="微软雅黑" panose="020B0503020204020204" pitchFamily="34" charset="-122"/>
                <a:ea typeface="微软雅黑" panose="020B0503020204020204" pitchFamily="34" charset="-122"/>
                <a:sym typeface="华文中宋" charset="-122"/>
              </a:rPr>
              <a:t>评估指标（</a:t>
            </a:r>
            <a:r>
              <a:rPr lang="en-US" altLang="zh-CN" sz="1800" dirty="0">
                <a:solidFill>
                  <a:prstClr val="black"/>
                </a:solidFill>
                <a:latin typeface="微软雅黑" panose="020B0503020204020204" pitchFamily="34" charset="-122"/>
                <a:ea typeface="微软雅黑" panose="020B0503020204020204" pitchFamily="34" charset="-122"/>
                <a:sym typeface="华文中宋" charset="-122"/>
              </a:rPr>
              <a:t>Cognition &amp; Memory Index</a:t>
            </a:r>
            <a:r>
              <a:rPr lang="zh-CN" altLang="en-US" sz="1800" dirty="0">
                <a:solidFill>
                  <a:prstClr val="black"/>
                </a:solidFill>
                <a:latin typeface="微软雅黑" panose="020B0503020204020204" pitchFamily="34" charset="-122"/>
                <a:ea typeface="微软雅黑" panose="020B0503020204020204" pitchFamily="34" charset="-122"/>
                <a:sym typeface="华文中宋" charset="-122"/>
              </a:rPr>
              <a:t>）</a:t>
            </a:r>
          </a:p>
        </p:txBody>
      </p:sp>
      <p:sp>
        <p:nvSpPr>
          <p:cNvPr id="11" name="矩形 10"/>
          <p:cNvSpPr/>
          <p:nvPr/>
        </p:nvSpPr>
        <p:spPr>
          <a:xfrm>
            <a:off x="1569245" y="3977186"/>
            <a:ext cx="5437642" cy="646331"/>
          </a:xfrm>
          <a:prstGeom prst="rect">
            <a:avLst/>
          </a:prstGeom>
        </p:spPr>
        <p:txBody>
          <a:bodyPr wrap="none">
            <a:spAutoFit/>
          </a:bodyPr>
          <a:lstStyle/>
          <a:p>
            <a:pPr lvl="0">
              <a:lnSpc>
                <a:spcPct val="200000"/>
              </a:lnSpc>
            </a:pPr>
            <a:r>
              <a:rPr lang="zh-CN" altLang="en-US" sz="1800" b="1" dirty="0">
                <a:solidFill>
                  <a:srgbClr val="F54342"/>
                </a:solidFill>
                <a:latin typeface="微软雅黑" panose="020B0503020204020204" pitchFamily="34" charset="-122"/>
                <a:ea typeface="微软雅黑" panose="020B0503020204020204" pitchFamily="34" charset="-122"/>
                <a:sym typeface="华文中宋" charset="-122"/>
              </a:rPr>
              <a:t>态度改变效果</a:t>
            </a:r>
            <a:r>
              <a:rPr lang="zh-CN" altLang="en-US" sz="1800" dirty="0">
                <a:solidFill>
                  <a:prstClr val="black"/>
                </a:solidFill>
                <a:latin typeface="微软雅黑" panose="020B0503020204020204" pitchFamily="34" charset="-122"/>
                <a:ea typeface="微软雅黑" panose="020B0503020204020204" pitchFamily="34" charset="-122"/>
                <a:sym typeface="华文中宋" charset="-122"/>
              </a:rPr>
              <a:t>评估指标（</a:t>
            </a:r>
            <a:r>
              <a:rPr lang="en-US" altLang="zh-CN" sz="1800" dirty="0">
                <a:solidFill>
                  <a:prstClr val="black"/>
                </a:solidFill>
                <a:latin typeface="微软雅黑" panose="020B0503020204020204" pitchFamily="34" charset="-122"/>
                <a:ea typeface="微软雅黑" panose="020B0503020204020204" pitchFamily="34" charset="-122"/>
                <a:sym typeface="华文中宋" charset="-122"/>
              </a:rPr>
              <a:t>Attitude-change Index</a:t>
            </a:r>
            <a:r>
              <a:rPr lang="zh-CN" altLang="en-US" sz="1800" dirty="0">
                <a:solidFill>
                  <a:prstClr val="black"/>
                </a:solidFill>
                <a:latin typeface="微软雅黑" panose="020B0503020204020204" pitchFamily="34" charset="-122"/>
                <a:ea typeface="微软雅黑" panose="020B0503020204020204" pitchFamily="34" charset="-122"/>
                <a:sym typeface="华文中宋" charset="-122"/>
              </a:rPr>
              <a:t>）</a:t>
            </a:r>
          </a:p>
        </p:txBody>
      </p:sp>
    </p:spTree>
    <p:extLst>
      <p:ext uri="{BB962C8B-B14F-4D97-AF65-F5344CB8AC3E}">
        <p14:creationId xmlns:p14="http://schemas.microsoft.com/office/powerpoint/2010/main" val="2752464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6583" y="3013384"/>
            <a:ext cx="7469085" cy="60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47" tIns="45710" rIns="60947" bIns="45710">
            <a:spAutoFit/>
          </a:bodyPr>
          <a:lstStyle/>
          <a:p>
            <a:pPr algn="ctr">
              <a:lnSpc>
                <a:spcPct val="90000"/>
              </a:lnSpc>
              <a:spcBef>
                <a:spcPct val="0"/>
              </a:spcBef>
            </a:pPr>
            <a:r>
              <a:rPr lang="zh-CN" altLang="en-US" sz="3700" b="1" dirty="0">
                <a:solidFill>
                  <a:schemeClr val="tx1">
                    <a:lumMod val="75000"/>
                    <a:lumOff val="25000"/>
                  </a:schemeClr>
                </a:solidFill>
                <a:latin typeface="Microsoft YaHei" charset="-122"/>
                <a:ea typeface="Microsoft YaHei" charset="-122"/>
                <a:cs typeface="Microsoft YaHei" charset="-122"/>
              </a:rPr>
              <a:t>善用人性</a:t>
            </a:r>
            <a:r>
              <a:rPr lang="zh-CN" altLang="en-US" sz="3700" b="1" dirty="0" smtClean="0">
                <a:solidFill>
                  <a:schemeClr val="tx1">
                    <a:lumMod val="75000"/>
                    <a:lumOff val="25000"/>
                  </a:schemeClr>
                </a:solidFill>
                <a:latin typeface="Microsoft YaHei" charset="-122"/>
                <a:ea typeface="Microsoft YaHei" charset="-122"/>
                <a:cs typeface="Microsoft YaHei" charset="-122"/>
              </a:rPr>
              <a:t>驱动传播</a:t>
            </a:r>
            <a:endParaRPr lang="zh-CN" altLang="en-US" sz="3700" b="1" dirty="0">
              <a:solidFill>
                <a:schemeClr val="tx1">
                  <a:lumMod val="75000"/>
                  <a:lumOff val="25000"/>
                </a:schemeClr>
              </a:solidFill>
              <a:latin typeface="Microsoft YaHei" charset="-122"/>
              <a:ea typeface="Microsoft YaHei" charset="-122"/>
              <a:cs typeface="Microsoft YaHei" charset="-122"/>
            </a:endParaRPr>
          </a:p>
        </p:txBody>
      </p:sp>
      <p:grpSp>
        <p:nvGrpSpPr>
          <p:cNvPr id="6" name="组 5"/>
          <p:cNvGrpSpPr/>
          <p:nvPr/>
        </p:nvGrpSpPr>
        <p:grpSpPr>
          <a:xfrm>
            <a:off x="0" y="0"/>
            <a:ext cx="7818096" cy="6858000"/>
            <a:chOff x="0" y="0"/>
            <a:chExt cx="7818096" cy="6858000"/>
          </a:xfrm>
        </p:grpSpPr>
        <p:grpSp>
          <p:nvGrpSpPr>
            <p:cNvPr id="7" name="组 3"/>
            <p:cNvGrpSpPr/>
            <p:nvPr/>
          </p:nvGrpSpPr>
          <p:grpSpPr>
            <a:xfrm rot="16200000">
              <a:off x="5149360" y="4189264"/>
              <a:ext cx="1857152" cy="3480320"/>
              <a:chOff x="2356608" y="899765"/>
              <a:chExt cx="959370" cy="1797868"/>
            </a:xfrm>
          </p:grpSpPr>
          <p:sp>
            <p:nvSpPr>
              <p:cNvPr id="9" name="三角形 8"/>
              <p:cNvSpPr/>
              <p:nvPr/>
            </p:nvSpPr>
            <p:spPr>
              <a:xfrm rot="5400000">
                <a:off x="2319192" y="947875"/>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0" name="三角形 9"/>
              <p:cNvSpPr/>
              <p:nvPr/>
            </p:nvSpPr>
            <p:spPr>
              <a:xfrm rot="5400000">
                <a:off x="2319192" y="2048150"/>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1" name="三角形 10"/>
              <p:cNvSpPr/>
              <p:nvPr/>
            </p:nvSpPr>
            <p:spPr>
              <a:xfrm rot="5400000">
                <a:off x="2279858" y="1325312"/>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sp>
          <p:nvSpPr>
            <p:cNvPr id="8" name="矩形 7"/>
            <p:cNvSpPr/>
            <p:nvPr/>
          </p:nvSpPr>
          <p:spPr>
            <a:xfrm>
              <a:off x="0" y="0"/>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56799054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6966745" y="1955408"/>
            <a:ext cx="4821591" cy="3530992"/>
          </a:xfrm>
          <a:prstGeom prst="rect">
            <a:avLst/>
          </a:prstGeom>
        </p:spPr>
      </p:pic>
      <p:sp>
        <p:nvSpPr>
          <p:cNvPr id="4" name="标题 2"/>
          <p:cNvSpPr txBox="1">
            <a:spLocks noGrp="1"/>
          </p:cNvSpPr>
          <p:nvPr>
            <p:ph type="title"/>
          </p:nvPr>
        </p:nvSpPr>
        <p:spPr>
          <a:xfrm>
            <a:off x="643907" y="962258"/>
            <a:ext cx="4038420" cy="370428"/>
          </a:xfrm>
          <a:prstGeom prst="rect">
            <a:avLst/>
          </a:prstGeom>
          <a:noFill/>
          <a:ln>
            <a:noFill/>
          </a:ln>
        </p:spPr>
        <p:txBody>
          <a:bodyPr wrap="none" lIns="46263" tIns="46263" rIns="46263" bIns="46263" anchor="ctr">
            <a:spAutoFit/>
          </a:bodyPr>
          <a:lstStyle>
            <a:lvl1pPr algn="ctr" defTabSz="914186" rtl="0" eaLnBrk="1" latinLnBrk="0" hangingPunct="1">
              <a:lnSpc>
                <a:spcPct val="90000"/>
              </a:lnSpc>
              <a:spcBef>
                <a:spcPct val="0"/>
              </a:spcBef>
              <a:buNone/>
              <a:defRPr sz="6000" kern="1200">
                <a:solidFill>
                  <a:schemeClr val="tx1"/>
                </a:solidFill>
                <a:latin typeface="+mj-lt"/>
                <a:ea typeface="+mj-ea"/>
                <a:cs typeface="+mj-cs"/>
              </a:defRPr>
            </a:lvl1pPr>
          </a:lstStyle>
          <a:p>
            <a:pPr algn="l" defTabSz="1218774"/>
            <a:r>
              <a:rPr lang="zh-CN" altLang="en-US" sz="2000" b="1" dirty="0" smtClean="0">
                <a:solidFill>
                  <a:prstClr val="black">
                    <a:lumMod val="65000"/>
                    <a:lumOff val="35000"/>
                  </a:prstClr>
                </a:solidFill>
                <a:latin typeface="微软雅黑" pitchFamily="34" charset="-122"/>
                <a:ea typeface="微软雅黑" pitchFamily="34" charset="-122"/>
                <a:sym typeface="Calibri" charset="0"/>
              </a:rPr>
              <a:t>口碑营销，关键在口碑，不在营销</a:t>
            </a:r>
            <a:endParaRPr lang="zh-CN" altLang="en-US" sz="2000" b="1" dirty="0">
              <a:solidFill>
                <a:prstClr val="black">
                  <a:lumMod val="65000"/>
                  <a:lumOff val="35000"/>
                </a:prstClr>
              </a:solidFill>
              <a:latin typeface="微软雅黑" pitchFamily="34" charset="-122"/>
              <a:ea typeface="微软雅黑" pitchFamily="34" charset="-122"/>
              <a:sym typeface="Calibri" charset="0"/>
            </a:endParaRPr>
          </a:p>
        </p:txBody>
      </p:sp>
      <p:pic>
        <p:nvPicPr>
          <p:cNvPr id="5" name="图片 4"/>
          <p:cNvPicPr>
            <a:picLocks noChangeAspect="1"/>
          </p:cNvPicPr>
          <p:nvPr/>
        </p:nvPicPr>
        <p:blipFill>
          <a:blip r:embed="rId4"/>
          <a:stretch>
            <a:fillRect/>
          </a:stretch>
        </p:blipFill>
        <p:spPr>
          <a:xfrm>
            <a:off x="1276953" y="1955408"/>
            <a:ext cx="4707989" cy="3530992"/>
          </a:xfrm>
          <a:prstGeom prst="rect">
            <a:avLst/>
          </a:prstGeom>
        </p:spPr>
      </p:pic>
      <p:sp>
        <p:nvSpPr>
          <p:cNvPr id="8" name="矩形 7"/>
          <p:cNvSpPr/>
          <p:nvPr/>
        </p:nvSpPr>
        <p:spPr>
          <a:xfrm>
            <a:off x="1710804" y="7062819"/>
            <a:ext cx="3305713" cy="276999"/>
          </a:xfrm>
          <a:prstGeom prst="rect">
            <a:avLst/>
          </a:prstGeom>
        </p:spPr>
        <p:txBody>
          <a:bodyPr wrap="none">
            <a:spAutoFit/>
          </a:bodyPr>
          <a:lstStyle/>
          <a:p>
            <a:r>
              <a:rPr lang="zh-CN" altLang="en-US" sz="1200" dirty="0" smtClean="0">
                <a:solidFill>
                  <a:srgbClr val="333333"/>
                </a:solidFill>
                <a:latin typeface="Microsoft YaHei" charset="-122"/>
                <a:ea typeface="Microsoft YaHei" charset="-122"/>
                <a:cs typeface="Microsoft YaHei" charset="-122"/>
              </a:rPr>
              <a:t>炮制虽繁必不敢省人工</a:t>
            </a:r>
            <a:r>
              <a:rPr lang="en-US" altLang="zh-CN" sz="1200" dirty="0" smtClean="0">
                <a:solidFill>
                  <a:srgbClr val="333333"/>
                </a:solidFill>
                <a:latin typeface="Microsoft YaHei" charset="-122"/>
                <a:ea typeface="Microsoft YaHei" charset="-122"/>
                <a:cs typeface="Microsoft YaHei" charset="-122"/>
              </a:rPr>
              <a:t>,</a:t>
            </a:r>
            <a:r>
              <a:rPr lang="zh-CN" altLang="en-US" sz="1200" dirty="0" smtClean="0">
                <a:solidFill>
                  <a:srgbClr val="333333"/>
                </a:solidFill>
                <a:latin typeface="Microsoft YaHei" charset="-122"/>
                <a:ea typeface="Microsoft YaHei" charset="-122"/>
                <a:cs typeface="Microsoft YaHei" charset="-122"/>
              </a:rPr>
              <a:t>品味虽贵必不敢减物力</a:t>
            </a:r>
            <a:endParaRPr lang="zh-CN" altLang="en-US" sz="1200" dirty="0">
              <a:latin typeface="Microsoft YaHei" charset="-122"/>
              <a:ea typeface="Microsoft YaHei" charset="-122"/>
              <a:cs typeface="Microsoft YaHei" charset="-122"/>
            </a:endParaRPr>
          </a:p>
        </p:txBody>
      </p:sp>
      <p:sp>
        <p:nvSpPr>
          <p:cNvPr id="9" name="矩形 8"/>
          <p:cNvSpPr/>
          <p:nvPr/>
        </p:nvSpPr>
        <p:spPr>
          <a:xfrm>
            <a:off x="5229279" y="7065415"/>
            <a:ext cx="1923974" cy="276999"/>
          </a:xfrm>
          <a:prstGeom prst="rect">
            <a:avLst/>
          </a:prstGeom>
        </p:spPr>
        <p:txBody>
          <a:bodyPr wrap="square">
            <a:spAutoFit/>
          </a:bodyPr>
          <a:lstStyle/>
          <a:p>
            <a:r>
              <a:rPr lang="zh-CN" altLang="en-US" sz="1200" dirty="0">
                <a:solidFill>
                  <a:srgbClr val="333333"/>
                </a:solidFill>
                <a:latin typeface="Microsoft YaHei" charset="-122"/>
                <a:ea typeface="Microsoft YaHei" charset="-122"/>
                <a:cs typeface="Microsoft YaHei" charset="-122"/>
              </a:rPr>
              <a:t>修合无人见</a:t>
            </a:r>
            <a:r>
              <a:rPr lang="en-US" altLang="zh-CN" sz="1200" dirty="0">
                <a:solidFill>
                  <a:srgbClr val="333333"/>
                </a:solidFill>
                <a:latin typeface="Microsoft YaHei" charset="-122"/>
                <a:ea typeface="Microsoft YaHei" charset="-122"/>
                <a:cs typeface="Microsoft YaHei" charset="-122"/>
              </a:rPr>
              <a:t>,</a:t>
            </a:r>
            <a:r>
              <a:rPr lang="zh-CN" altLang="en-US" sz="1200" dirty="0">
                <a:solidFill>
                  <a:srgbClr val="333333"/>
                </a:solidFill>
                <a:latin typeface="Microsoft YaHei" charset="-122"/>
                <a:ea typeface="Microsoft YaHei" charset="-122"/>
                <a:cs typeface="Microsoft YaHei" charset="-122"/>
              </a:rPr>
              <a:t>存心有天</a:t>
            </a:r>
            <a:r>
              <a:rPr lang="zh-CN" altLang="en-US" sz="1200" dirty="0" smtClean="0">
                <a:solidFill>
                  <a:srgbClr val="333333"/>
                </a:solidFill>
                <a:latin typeface="Microsoft YaHei" charset="-122"/>
                <a:ea typeface="Microsoft YaHei" charset="-122"/>
                <a:cs typeface="Microsoft YaHei" charset="-122"/>
              </a:rPr>
              <a:t>知</a:t>
            </a:r>
            <a:endParaRPr lang="zh-CN" altLang="en-US" sz="1200" dirty="0">
              <a:latin typeface="Microsoft YaHei" charset="-122"/>
              <a:ea typeface="Microsoft YaHei" charset="-122"/>
              <a:cs typeface="Microsoft YaHei" charset="-122"/>
            </a:endParaRPr>
          </a:p>
        </p:txBody>
      </p:sp>
      <p:pic>
        <p:nvPicPr>
          <p:cNvPr id="12" name="图片 11"/>
          <p:cNvPicPr>
            <a:picLocks noChangeAspect="1"/>
          </p:cNvPicPr>
          <p:nvPr/>
        </p:nvPicPr>
        <p:blipFill>
          <a:blip r:embed="rId5"/>
          <a:stretch>
            <a:fillRect/>
          </a:stretch>
        </p:blipFill>
        <p:spPr>
          <a:xfrm>
            <a:off x="-3100534" y="4649373"/>
            <a:ext cx="2839665" cy="2208629"/>
          </a:xfrm>
          <a:prstGeom prst="rect">
            <a:avLst/>
          </a:prstGeom>
        </p:spPr>
      </p:pic>
    </p:spTree>
    <p:extLst>
      <p:ext uri="{BB962C8B-B14F-4D97-AF65-F5344CB8AC3E}">
        <p14:creationId xmlns:p14="http://schemas.microsoft.com/office/powerpoint/2010/main" val="16287811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83885" y="1909642"/>
            <a:ext cx="9118322" cy="4243117"/>
            <a:chOff x="1283885" y="2111116"/>
            <a:chExt cx="9118322" cy="4243117"/>
          </a:xfrm>
        </p:grpSpPr>
        <p:sp>
          <p:nvSpPr>
            <p:cNvPr id="40962" name="Shape 41"/>
            <p:cNvSpPr>
              <a:spLocks noChangeArrowheads="1"/>
            </p:cNvSpPr>
            <p:nvPr/>
          </p:nvSpPr>
          <p:spPr bwMode="auto">
            <a:xfrm>
              <a:off x="1283885" y="2111116"/>
              <a:ext cx="2546362" cy="453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1668" tIns="41668" rIns="41668" bIns="41668"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buFont typeface="Arial" charset="0"/>
                <a:defRPr>
                  <a:solidFill>
                    <a:schemeClr val="tx1"/>
                  </a:solidFill>
                  <a:latin typeface="Arial" charset="0"/>
                </a:defRPr>
              </a:lvl6pPr>
              <a:lvl7pPr marL="2971800" indent="-228600" defTabSz="457200" fontAlgn="base">
                <a:spcBef>
                  <a:spcPct val="0"/>
                </a:spcBef>
                <a:spcAft>
                  <a:spcPct val="0"/>
                </a:spcAft>
                <a:buFont typeface="Arial" charset="0"/>
                <a:defRPr>
                  <a:solidFill>
                    <a:schemeClr val="tx1"/>
                  </a:solidFill>
                  <a:latin typeface="Arial" charset="0"/>
                </a:defRPr>
              </a:lvl7pPr>
              <a:lvl8pPr marL="3429000" indent="-228600" defTabSz="457200" fontAlgn="base">
                <a:spcBef>
                  <a:spcPct val="0"/>
                </a:spcBef>
                <a:spcAft>
                  <a:spcPct val="0"/>
                </a:spcAft>
                <a:buFont typeface="Arial" charset="0"/>
                <a:defRPr>
                  <a:solidFill>
                    <a:schemeClr val="tx1"/>
                  </a:solidFill>
                  <a:latin typeface="Arial" charset="0"/>
                </a:defRPr>
              </a:lvl8pPr>
              <a:lvl9pPr marL="3886200" indent="-228600" defTabSz="457200" fontAlgn="base">
                <a:spcBef>
                  <a:spcPct val="0"/>
                </a:spcBef>
                <a:spcAft>
                  <a:spcPct val="0"/>
                </a:spcAft>
                <a:buFont typeface="Arial" charset="0"/>
                <a:defRPr>
                  <a:solidFill>
                    <a:schemeClr val="tx1"/>
                  </a:solidFill>
                  <a:latin typeface="Arial" charset="0"/>
                </a:defRPr>
              </a:lvl9pPr>
            </a:lstStyle>
            <a:p>
              <a:pPr eaLnBrk="1" hangingPunct="1">
                <a:buFont typeface="Arial" charset="0"/>
                <a:buNone/>
                <a:defRPr/>
              </a:pPr>
              <a:r>
                <a:rPr lang="zh-CN" altLang="en-US" sz="2400" b="1" dirty="0">
                  <a:solidFill>
                    <a:schemeClr val="tx1">
                      <a:lumMod val="75000"/>
                      <a:lumOff val="25000"/>
                    </a:schemeClr>
                  </a:solidFill>
                  <a:latin typeface="微软雅黑" charset="-122"/>
                  <a:ea typeface="微软雅黑" charset="-122"/>
                  <a:sym typeface="微软雅黑" charset="-122"/>
                </a:rPr>
                <a:t>在套路多的年代里</a:t>
              </a:r>
              <a:endParaRPr lang="en-US" altLang="zh-CN" sz="2400" b="1" dirty="0">
                <a:solidFill>
                  <a:schemeClr val="tx1">
                    <a:lumMod val="75000"/>
                    <a:lumOff val="25000"/>
                  </a:schemeClr>
                </a:solidFill>
                <a:latin typeface="微软雅黑" charset="-122"/>
                <a:ea typeface="微软雅黑" charset="-122"/>
                <a:sym typeface="微软雅黑" charset="-122"/>
              </a:endParaRPr>
            </a:p>
          </p:txBody>
        </p:sp>
        <p:sp>
          <p:nvSpPr>
            <p:cNvPr id="40964" name="矩形 3"/>
            <p:cNvSpPr>
              <a:spLocks noChangeArrowheads="1"/>
            </p:cNvSpPr>
            <p:nvPr/>
          </p:nvSpPr>
          <p:spPr bwMode="auto">
            <a:xfrm>
              <a:off x="4985935" y="3130551"/>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eaLnBrk="1" hangingPunct="1">
                <a:buFont typeface="Arial" charset="0"/>
                <a:buNone/>
                <a:defRPr/>
              </a:pPr>
              <a:r>
                <a:rPr lang="zh-CN" altLang="en-US" sz="2400" b="1">
                  <a:solidFill>
                    <a:schemeClr val="tx1">
                      <a:lumMod val="75000"/>
                      <a:lumOff val="25000"/>
                    </a:schemeClr>
                  </a:solidFill>
                  <a:latin typeface="微软雅黑" charset="-122"/>
                  <a:ea typeface="微软雅黑" charset="-122"/>
                  <a:sym typeface="微软雅黑" charset="-122"/>
                </a:rPr>
                <a:t>走心才是最关键</a:t>
              </a:r>
              <a:endParaRPr lang="en-US" altLang="zh-CN" sz="2400" b="1">
                <a:solidFill>
                  <a:schemeClr val="tx1">
                    <a:lumMod val="75000"/>
                    <a:lumOff val="25000"/>
                  </a:schemeClr>
                </a:solidFill>
                <a:latin typeface="微软雅黑" charset="-122"/>
                <a:ea typeface="微软雅黑" charset="-122"/>
                <a:sym typeface="微软雅黑" charset="-122"/>
              </a:endParaRPr>
            </a:p>
          </p:txBody>
        </p:sp>
        <p:sp>
          <p:nvSpPr>
            <p:cNvPr id="40965" name="矩形 4"/>
            <p:cNvSpPr>
              <a:spLocks noChangeArrowheads="1"/>
            </p:cNvSpPr>
            <p:nvPr/>
          </p:nvSpPr>
          <p:spPr bwMode="auto">
            <a:xfrm>
              <a:off x="8986435" y="390101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eaLnBrk="1" hangingPunct="1">
                <a:buFont typeface="Arial" charset="0"/>
                <a:buNone/>
                <a:defRPr/>
              </a:pPr>
              <a:r>
                <a:rPr lang="zh-CN" altLang="en-US" sz="2400" b="1">
                  <a:solidFill>
                    <a:schemeClr val="tx1">
                      <a:lumMod val="75000"/>
                      <a:lumOff val="25000"/>
                    </a:schemeClr>
                  </a:solidFill>
                  <a:latin typeface="微软雅黑" charset="-122"/>
                  <a:ea typeface="微软雅黑" charset="-122"/>
                  <a:sym typeface="微软雅黑" charset="-122"/>
                </a:rPr>
                <a:t>还有走脑</a:t>
              </a:r>
              <a:endParaRPr lang="en-US" altLang="zh-CN" sz="2400" b="1">
                <a:solidFill>
                  <a:schemeClr val="tx1">
                    <a:lumMod val="75000"/>
                    <a:lumOff val="25000"/>
                  </a:schemeClr>
                </a:solidFill>
                <a:latin typeface="微软雅黑" charset="-122"/>
                <a:ea typeface="微软雅黑" charset="-122"/>
                <a:sym typeface="微软雅黑" charset="-122"/>
              </a:endParaRPr>
            </a:p>
          </p:txBody>
        </p:sp>
        <p:pic>
          <p:nvPicPr>
            <p:cNvPr id="43013" name="图片 6" descr="iconfont-taocan.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211" y="2971800"/>
              <a:ext cx="1471083"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图片 8" descr="iconfont-xinxin (1).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779" y="3947584"/>
              <a:ext cx="1670049" cy="149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图片 9" descr="iconfont-22.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7294" y="4569884"/>
              <a:ext cx="1509184" cy="178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标题 2"/>
          <p:cNvSpPr txBox="1">
            <a:spLocks/>
          </p:cNvSpPr>
          <p:nvPr/>
        </p:nvSpPr>
        <p:spPr>
          <a:xfrm>
            <a:off x="604398" y="962258"/>
            <a:ext cx="2914716" cy="370428"/>
          </a:xfrm>
          <a:prstGeom prst="rect">
            <a:avLst/>
          </a:prstGeom>
          <a:noFill/>
          <a:ln>
            <a:noFill/>
          </a:ln>
        </p:spPr>
        <p:txBody>
          <a:bodyPr wrap="none" lIns="46263" tIns="46263" rIns="46263" bIns="46263" anchor="ctr">
            <a:spAutoFit/>
          </a:bodyPr>
          <a:lstStyle>
            <a:lvl1pPr algn="ctr" defTabSz="914186" rtl="0" eaLnBrk="1" latinLnBrk="0" hangingPunct="1">
              <a:lnSpc>
                <a:spcPct val="90000"/>
              </a:lnSpc>
              <a:spcBef>
                <a:spcPct val="0"/>
              </a:spcBef>
              <a:buNone/>
              <a:defRPr sz="6000" kern="1200">
                <a:solidFill>
                  <a:schemeClr val="tx1"/>
                </a:solidFill>
                <a:latin typeface="+mj-lt"/>
                <a:ea typeface="+mj-ea"/>
                <a:cs typeface="+mj-cs"/>
              </a:defRPr>
            </a:lvl1pPr>
          </a:lstStyle>
          <a:p>
            <a:pPr defTabSz="1218774"/>
            <a:r>
              <a:rPr lang="zh-CN" altLang="en-US" sz="2000" b="1" dirty="0">
                <a:solidFill>
                  <a:prstClr val="black">
                    <a:lumMod val="65000"/>
                    <a:lumOff val="35000"/>
                  </a:prstClr>
                </a:solidFill>
                <a:latin typeface="微软雅黑" pitchFamily="34" charset="-122"/>
                <a:ea typeface="微软雅黑" pitchFamily="34" charset="-122"/>
                <a:sym typeface="Calibri" charset="0"/>
              </a:rPr>
              <a:t>为什么你的传播没人理？</a:t>
            </a:r>
          </a:p>
        </p:txBody>
      </p:sp>
    </p:spTree>
    <p:extLst>
      <p:ext uri="{BB962C8B-B14F-4D97-AF65-F5344CB8AC3E}">
        <p14:creationId xmlns:p14="http://schemas.microsoft.com/office/powerpoint/2010/main" val="9861455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8"/>
            <a:ext cx="3809190" cy="370428"/>
          </a:xfrm>
          <a:noFill/>
          <a:ln>
            <a:noFill/>
          </a:ln>
        </p:spPr>
        <p:txBody>
          <a:bodyPr wrap="none" lIns="46263" tIns="46263" rIns="46263" bIns="46263" anchor="ctr">
            <a:spAutoFit/>
          </a:bodyPr>
          <a:lstStyle/>
          <a:p>
            <a:r>
              <a:rPr lang="zh-CN" altLang="en-US" sz="2000" b="1" dirty="0">
                <a:solidFill>
                  <a:prstClr val="black">
                    <a:lumMod val="65000"/>
                    <a:lumOff val="35000"/>
                  </a:prstClr>
                </a:solidFill>
                <a:latin typeface="微软雅黑" pitchFamily="34" charset="-122"/>
                <a:ea typeface="微软雅黑" pitchFamily="34" charset="-122"/>
              </a:rPr>
              <a:t>用户会</a:t>
            </a:r>
            <a:r>
              <a:rPr lang="zh-CN" altLang="en-US" sz="2000" b="1" dirty="0" smtClean="0">
                <a:solidFill>
                  <a:prstClr val="black">
                    <a:lumMod val="65000"/>
                    <a:lumOff val="35000"/>
                  </a:prstClr>
                </a:solidFill>
                <a:latin typeface="微软雅黑" pitchFamily="34" charset="-122"/>
                <a:ea typeface="微软雅黑" pitchFamily="34" charset="-122"/>
              </a:rPr>
              <a:t>为什么为你的传播买单</a:t>
            </a:r>
            <a:r>
              <a:rPr lang="zh-CN" altLang="en-US" sz="2000" b="1" dirty="0">
                <a:solidFill>
                  <a:prstClr val="black">
                    <a:lumMod val="65000"/>
                    <a:lumOff val="35000"/>
                  </a:prstClr>
                </a:solidFill>
                <a:latin typeface="微软雅黑" pitchFamily="34" charset="-122"/>
                <a:ea typeface="微软雅黑" pitchFamily="34" charset="-122"/>
              </a:rPr>
              <a:t>？</a:t>
            </a:r>
          </a:p>
        </p:txBody>
      </p:sp>
      <p:grpSp>
        <p:nvGrpSpPr>
          <p:cNvPr id="16" name="组合 15"/>
          <p:cNvGrpSpPr/>
          <p:nvPr/>
        </p:nvGrpSpPr>
        <p:grpSpPr>
          <a:xfrm>
            <a:off x="1534326" y="2129896"/>
            <a:ext cx="8524068" cy="728421"/>
            <a:chOff x="1224366" y="1742446"/>
            <a:chExt cx="8524068" cy="728421"/>
          </a:xfrm>
        </p:grpSpPr>
        <p:sp>
          <p:nvSpPr>
            <p:cNvPr id="5" name="矩形 4"/>
            <p:cNvSpPr/>
            <p:nvPr/>
          </p:nvSpPr>
          <p:spPr>
            <a:xfrm>
              <a:off x="1224366" y="1742446"/>
              <a:ext cx="2402237" cy="728421"/>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latin typeface="微软雅黑" panose="020B0503020204020204" pitchFamily="34" charset="-122"/>
                  <a:ea typeface="微软雅黑" panose="020B0503020204020204" pitchFamily="34" charset="-122"/>
                </a:rPr>
                <a:t>对我</a:t>
              </a:r>
              <a:r>
                <a:rPr kumimoji="1" lang="en-US" altLang="zh-CN" sz="1800" dirty="0">
                  <a:latin typeface="微软雅黑" panose="020B0503020204020204" pitchFamily="34" charset="-122"/>
                  <a:ea typeface="微软雅黑" panose="020B0503020204020204" pitchFamily="34" charset="-122"/>
                </a:rPr>
                <a:t>/</a:t>
              </a:r>
              <a:r>
                <a:rPr kumimoji="1" lang="zh-CN" altLang="en-US" sz="1800" dirty="0">
                  <a:latin typeface="微软雅黑" panose="020B0503020204020204" pitchFamily="34" charset="-122"/>
                  <a:ea typeface="微软雅黑" panose="020B0503020204020204" pitchFamily="34" charset="-122"/>
                </a:rPr>
                <a:t>我重要的人有用</a:t>
              </a:r>
              <a:endParaRPr kumimoji="1" lang="en-US" altLang="zh-CN" sz="1800" dirty="0">
                <a:latin typeface="微软雅黑" panose="020B0503020204020204" pitchFamily="34" charset="-122"/>
                <a:ea typeface="微软雅黑" panose="020B0503020204020204" pitchFamily="34" charset="-122"/>
              </a:endParaRPr>
            </a:p>
          </p:txBody>
        </p:sp>
        <p:sp>
          <p:nvSpPr>
            <p:cNvPr id="8" name="右箭头 7"/>
            <p:cNvSpPr/>
            <p:nvPr/>
          </p:nvSpPr>
          <p:spPr>
            <a:xfrm>
              <a:off x="4628826" y="1858683"/>
              <a:ext cx="2262753" cy="495946"/>
            </a:xfrm>
            <a:prstGeom prst="rightArrow">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93803" y="1742446"/>
              <a:ext cx="1854631" cy="728421"/>
            </a:xfrm>
            <a:prstGeom prst="rect">
              <a:avLst/>
            </a:prstGeom>
            <a:noFill/>
            <a:ln w="19050">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功利</a:t>
              </a:r>
              <a:endParaRPr kumimoji="1"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534326" y="3644120"/>
            <a:ext cx="8524068" cy="728421"/>
            <a:chOff x="1224366" y="3266266"/>
            <a:chExt cx="8524068" cy="728421"/>
          </a:xfrm>
        </p:grpSpPr>
        <p:sp>
          <p:nvSpPr>
            <p:cNvPr id="6" name="矩形 5"/>
            <p:cNvSpPr/>
            <p:nvPr/>
          </p:nvSpPr>
          <p:spPr>
            <a:xfrm>
              <a:off x="1224366" y="3266266"/>
              <a:ext cx="2402237" cy="728421"/>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latin typeface="微软雅黑" panose="020B0503020204020204" pitchFamily="34" charset="-122"/>
                  <a:ea typeface="微软雅黑" panose="020B0503020204020204" pitchFamily="34" charset="-122"/>
                </a:rPr>
                <a:t>让我开心</a:t>
              </a:r>
              <a:r>
                <a:rPr kumimoji="1" lang="en-US" altLang="zh-CN" sz="1800" dirty="0">
                  <a:latin typeface="微软雅黑" panose="020B0503020204020204" pitchFamily="34" charset="-122"/>
                  <a:ea typeface="微软雅黑" panose="020B0503020204020204" pitchFamily="34" charset="-122"/>
                </a:rPr>
                <a:t>/</a:t>
              </a:r>
              <a:r>
                <a:rPr kumimoji="1" lang="zh-CN" altLang="en-US" sz="1800" dirty="0">
                  <a:latin typeface="微软雅黑" panose="020B0503020204020204" pitchFamily="34" charset="-122"/>
                  <a:ea typeface="微软雅黑" panose="020B0503020204020204" pitchFamily="34" charset="-122"/>
                </a:rPr>
                <a:t>爽</a:t>
              </a:r>
              <a:r>
                <a:rPr kumimoji="1" lang="en-US" altLang="zh-CN" sz="1800" dirty="0">
                  <a:latin typeface="微软雅黑" panose="020B0503020204020204" pitchFamily="34" charset="-122"/>
                  <a:ea typeface="微软雅黑" panose="020B0503020204020204" pitchFamily="34" charset="-122"/>
                </a:rPr>
                <a:t>/</a:t>
              </a:r>
              <a:r>
                <a:rPr kumimoji="1" lang="zh-CN" altLang="en-US" sz="1800" dirty="0">
                  <a:latin typeface="微软雅黑" panose="020B0503020204020204" pitchFamily="34" charset="-122"/>
                  <a:ea typeface="微软雅黑" panose="020B0503020204020204" pitchFamily="34" charset="-122"/>
                </a:rPr>
                <a:t>有逼</a:t>
              </a:r>
              <a:r>
                <a:rPr kumimoji="1" lang="zh-CN" altLang="en-US" sz="1800" dirty="0" smtClean="0">
                  <a:latin typeface="微软雅黑" panose="020B0503020204020204" pitchFamily="34" charset="-122"/>
                  <a:ea typeface="微软雅黑" panose="020B0503020204020204" pitchFamily="34" charset="-122"/>
                </a:rPr>
                <a:t>格</a:t>
              </a:r>
              <a:endParaRPr kumimoji="1" lang="zh-CN" altLang="en-US" sz="1800" dirty="0">
                <a:latin typeface="微软雅黑" panose="020B0503020204020204" pitchFamily="34" charset="-122"/>
                <a:ea typeface="微软雅黑" panose="020B0503020204020204" pitchFamily="34" charset="-122"/>
              </a:endParaRPr>
            </a:p>
          </p:txBody>
        </p:sp>
        <p:sp>
          <p:nvSpPr>
            <p:cNvPr id="9" name="右箭头 8"/>
            <p:cNvSpPr/>
            <p:nvPr/>
          </p:nvSpPr>
          <p:spPr>
            <a:xfrm>
              <a:off x="4628826" y="3382503"/>
              <a:ext cx="2262753" cy="495946"/>
            </a:xfrm>
            <a:prstGeom prst="rightArrow">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893803" y="3266266"/>
              <a:ext cx="1854631" cy="728421"/>
            </a:xfrm>
            <a:prstGeom prst="rect">
              <a:avLst/>
            </a:prstGeom>
            <a:noFill/>
            <a:ln w="19050">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过瘾</a:t>
              </a:r>
              <a:endParaRPr kumimoji="1"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1534326" y="5158344"/>
            <a:ext cx="8524068" cy="728421"/>
            <a:chOff x="1224366" y="4770894"/>
            <a:chExt cx="8524068" cy="728421"/>
          </a:xfrm>
        </p:grpSpPr>
        <p:sp>
          <p:nvSpPr>
            <p:cNvPr id="7" name="矩形 6"/>
            <p:cNvSpPr/>
            <p:nvPr/>
          </p:nvSpPr>
          <p:spPr>
            <a:xfrm>
              <a:off x="1224366" y="4770894"/>
              <a:ext cx="2402237" cy="728421"/>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latin typeface="微软雅黑" panose="020B0503020204020204" pitchFamily="34" charset="-122"/>
                  <a:ea typeface="微软雅黑" panose="020B0503020204020204" pitchFamily="34" charset="-122"/>
                </a:rPr>
                <a:t>成为理想中的自己</a:t>
              </a:r>
            </a:p>
          </p:txBody>
        </p:sp>
        <p:sp>
          <p:nvSpPr>
            <p:cNvPr id="10" name="右箭头 9"/>
            <p:cNvSpPr/>
            <p:nvPr/>
          </p:nvSpPr>
          <p:spPr>
            <a:xfrm>
              <a:off x="4628826" y="4887131"/>
              <a:ext cx="2262753" cy="495946"/>
            </a:xfrm>
            <a:prstGeom prst="rightArrow">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893803" y="4770894"/>
              <a:ext cx="1854631" cy="728421"/>
            </a:xfrm>
            <a:prstGeom prst="rect">
              <a:avLst/>
            </a:prstGeom>
            <a:noFill/>
            <a:ln w="19050">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情怀</a:t>
              </a:r>
              <a:endParaRPr kumimoji="1"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293229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矩形 6"/>
          <p:cNvSpPr>
            <a:spLocks noChangeArrowheads="1"/>
          </p:cNvSpPr>
          <p:nvPr/>
        </p:nvSpPr>
        <p:spPr bwMode="auto">
          <a:xfrm>
            <a:off x="3006461" y="3606800"/>
            <a:ext cx="2218267" cy="905933"/>
          </a:xfrm>
          <a:prstGeom prst="rect">
            <a:avLst/>
          </a:prstGeom>
          <a:solidFill>
            <a:srgbClr val="E9314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b="1" dirty="0">
                <a:solidFill>
                  <a:srgbClr val="FFFFFF"/>
                </a:solidFill>
                <a:latin typeface="微软雅黑" charset="-122"/>
                <a:ea typeface="微软雅黑" charset="-122"/>
                <a:sym typeface="微软雅黑" charset="-122"/>
              </a:rPr>
              <a:t>吸引力法则</a:t>
            </a:r>
            <a:r>
              <a:rPr lang="zh-CN" altLang="en-US" sz="2000" b="1" dirty="0" smtClean="0">
                <a:solidFill>
                  <a:srgbClr val="FFFFFF"/>
                </a:solidFill>
                <a:latin typeface="微软雅黑" charset="-122"/>
                <a:ea typeface="微软雅黑" charset="-122"/>
                <a:sym typeface="微软雅黑" charset="-122"/>
              </a:rPr>
              <a:t>：</a:t>
            </a:r>
            <a:endParaRPr lang="zh-CN" altLang="zh-CN" sz="2000" b="1" dirty="0">
              <a:solidFill>
                <a:srgbClr val="FFFFFF"/>
              </a:solidFill>
              <a:latin typeface="宋体" charset="-122"/>
              <a:sym typeface="宋体" charset="-122"/>
            </a:endParaRPr>
          </a:p>
        </p:txBody>
      </p:sp>
      <p:sp>
        <p:nvSpPr>
          <p:cNvPr id="44034" name="矩形 7"/>
          <p:cNvSpPr>
            <a:spLocks noChangeArrowheads="1"/>
          </p:cNvSpPr>
          <p:nvPr/>
        </p:nvSpPr>
        <p:spPr bwMode="auto">
          <a:xfrm>
            <a:off x="4471194" y="5016500"/>
            <a:ext cx="2218267" cy="908051"/>
          </a:xfrm>
          <a:prstGeom prst="rect">
            <a:avLst/>
          </a:prstGeom>
          <a:solidFill>
            <a:srgbClr val="E9314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p>
            <a:pPr algn="ctr"/>
            <a:r>
              <a:rPr lang="zh-CN" altLang="en-US" sz="2000" b="1" dirty="0">
                <a:solidFill>
                  <a:srgbClr val="FFFFFF"/>
                </a:solidFill>
                <a:latin typeface="微软雅黑" charset="-122"/>
                <a:ea typeface="微软雅黑" charset="-122"/>
                <a:sym typeface="微软雅黑" charset="-122"/>
              </a:rPr>
              <a:t>感染性法则 </a:t>
            </a:r>
            <a:endParaRPr lang="zh-CN" altLang="zh-CN" sz="2000" b="1" dirty="0">
              <a:solidFill>
                <a:srgbClr val="FFFFFF"/>
              </a:solidFill>
              <a:latin typeface="微软雅黑" charset="-122"/>
              <a:ea typeface="微软雅黑" charset="-122"/>
              <a:sym typeface="宋体" charset="-122"/>
            </a:endParaRPr>
          </a:p>
        </p:txBody>
      </p:sp>
      <p:sp>
        <p:nvSpPr>
          <p:cNvPr id="44035" name="矩形 5"/>
          <p:cNvSpPr>
            <a:spLocks noChangeArrowheads="1"/>
          </p:cNvSpPr>
          <p:nvPr/>
        </p:nvSpPr>
        <p:spPr bwMode="auto">
          <a:xfrm>
            <a:off x="1435895" y="2258485"/>
            <a:ext cx="2216151" cy="908049"/>
          </a:xfrm>
          <a:prstGeom prst="rect">
            <a:avLst/>
          </a:prstGeom>
          <a:solidFill>
            <a:srgbClr val="E9314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p>
            <a:pPr algn="ctr"/>
            <a:r>
              <a:rPr lang="zh-CN" altLang="en-US" sz="2000" b="1" dirty="0">
                <a:solidFill>
                  <a:srgbClr val="FFFFFF"/>
                </a:solidFill>
                <a:latin typeface="微软雅黑" charset="-122"/>
                <a:ea typeface="微软雅黑" charset="-122"/>
                <a:sym typeface="宋体" charset="-122"/>
              </a:rPr>
              <a:t>逻辑性法则</a:t>
            </a:r>
            <a:endParaRPr lang="zh-CN" altLang="zh-CN" sz="2000" b="1" dirty="0">
              <a:solidFill>
                <a:srgbClr val="FFFFFF"/>
              </a:solidFill>
              <a:latin typeface="微软雅黑" charset="-122"/>
              <a:ea typeface="微软雅黑" charset="-122"/>
              <a:sym typeface="宋体" charset="-122"/>
            </a:endParaRPr>
          </a:p>
        </p:txBody>
      </p:sp>
      <p:sp>
        <p:nvSpPr>
          <p:cNvPr id="44037" name="矩形 3"/>
          <p:cNvSpPr>
            <a:spLocks noChangeArrowheads="1"/>
          </p:cNvSpPr>
          <p:nvPr/>
        </p:nvSpPr>
        <p:spPr bwMode="auto">
          <a:xfrm>
            <a:off x="6705046" y="5254972"/>
            <a:ext cx="32913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000" dirty="0" smtClean="0">
                <a:solidFill>
                  <a:srgbClr val="3F3F3F"/>
                </a:solidFill>
                <a:latin typeface="微软雅黑" charset="-122"/>
                <a:ea typeface="微软雅黑" charset="-122"/>
                <a:sym typeface="微软雅黑" charset="-122"/>
              </a:rPr>
              <a:t>病毒</a:t>
            </a:r>
            <a:r>
              <a:rPr lang="zh-CN" altLang="en-US" sz="2000" dirty="0">
                <a:solidFill>
                  <a:srgbClr val="3F3F3F"/>
                </a:solidFill>
                <a:latin typeface="微软雅黑" charset="-122"/>
                <a:ea typeface="微软雅黑" charset="-122"/>
                <a:sym typeface="微软雅黑" charset="-122"/>
              </a:rPr>
              <a:t>感染一样的传播素材</a:t>
            </a:r>
          </a:p>
        </p:txBody>
      </p:sp>
      <p:sp>
        <p:nvSpPr>
          <p:cNvPr id="44038" name="矩形 4"/>
          <p:cNvSpPr>
            <a:spLocks noChangeArrowheads="1"/>
          </p:cNvSpPr>
          <p:nvPr/>
        </p:nvSpPr>
        <p:spPr bwMode="auto">
          <a:xfrm>
            <a:off x="3652046" y="2512454"/>
            <a:ext cx="4004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000" dirty="0" smtClean="0">
                <a:solidFill>
                  <a:srgbClr val="3F3F3F"/>
                </a:solidFill>
                <a:latin typeface="微软雅黑" charset="-122"/>
                <a:ea typeface="微软雅黑" charset="-122"/>
                <a:sym typeface="微软雅黑" charset="-122"/>
              </a:rPr>
              <a:t>没有</a:t>
            </a:r>
            <a:r>
              <a:rPr lang="zh-CN" altLang="en-US" sz="2000" dirty="0">
                <a:solidFill>
                  <a:srgbClr val="3F3F3F"/>
                </a:solidFill>
                <a:latin typeface="微软雅黑" charset="-122"/>
                <a:ea typeface="微软雅黑" charset="-122"/>
                <a:sym typeface="微软雅黑" charset="-122"/>
              </a:rPr>
              <a:t>逻辑的创意做不出好内容</a:t>
            </a:r>
          </a:p>
        </p:txBody>
      </p:sp>
      <p:sp>
        <p:nvSpPr>
          <p:cNvPr id="44039" name="矩形 2"/>
          <p:cNvSpPr>
            <a:spLocks noChangeArrowheads="1"/>
          </p:cNvSpPr>
          <p:nvPr/>
        </p:nvSpPr>
        <p:spPr bwMode="auto">
          <a:xfrm>
            <a:off x="5216338" y="3864961"/>
            <a:ext cx="2951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000" dirty="0" smtClean="0">
                <a:solidFill>
                  <a:srgbClr val="3F3F3F"/>
                </a:solidFill>
                <a:latin typeface="微软雅黑" charset="-122"/>
                <a:ea typeface="微软雅黑" charset="-122"/>
                <a:sym typeface="微软雅黑" charset="-122"/>
              </a:rPr>
              <a:t>视觉</a:t>
            </a:r>
            <a:r>
              <a:rPr lang="zh-CN" altLang="en-US" sz="2000" dirty="0">
                <a:solidFill>
                  <a:srgbClr val="3F3F3F"/>
                </a:solidFill>
                <a:latin typeface="微软雅黑" charset="-122"/>
                <a:ea typeface="微软雅黑" charset="-122"/>
                <a:sym typeface="微软雅黑" charset="-122"/>
              </a:rPr>
              <a:t>锤子＋语言钉子</a:t>
            </a:r>
            <a:endParaRPr lang="en-US" altLang="zh-CN" sz="2000" dirty="0">
              <a:solidFill>
                <a:srgbClr val="3F3F3F"/>
              </a:solidFill>
              <a:latin typeface="微软雅黑" charset="-122"/>
              <a:ea typeface="微软雅黑" charset="-122"/>
              <a:sym typeface="微软雅黑" charset="-122"/>
            </a:endParaRPr>
          </a:p>
        </p:txBody>
      </p:sp>
      <p:sp>
        <p:nvSpPr>
          <p:cNvPr id="44040" name="Oval 102"/>
          <p:cNvSpPr>
            <a:spLocks noChangeArrowheads="1"/>
          </p:cNvSpPr>
          <p:nvPr/>
        </p:nvSpPr>
        <p:spPr bwMode="auto">
          <a:xfrm>
            <a:off x="1167079" y="1947333"/>
            <a:ext cx="594783" cy="592667"/>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en-US" altLang="zh-CN" sz="2533">
                <a:solidFill>
                  <a:srgbClr val="FFFFFF"/>
                </a:solidFill>
                <a:latin typeface="Calibri" charset="0"/>
                <a:sym typeface="Calibri" charset="0"/>
              </a:rPr>
              <a:t>1</a:t>
            </a:r>
            <a:endParaRPr lang="zh-CN" altLang="en-US" sz="2533"/>
          </a:p>
        </p:txBody>
      </p:sp>
      <p:sp>
        <p:nvSpPr>
          <p:cNvPr id="44041" name="Oval 102"/>
          <p:cNvSpPr>
            <a:spLocks noChangeArrowheads="1"/>
          </p:cNvSpPr>
          <p:nvPr/>
        </p:nvSpPr>
        <p:spPr bwMode="auto">
          <a:xfrm>
            <a:off x="2640279" y="3289300"/>
            <a:ext cx="594783" cy="594784"/>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en-US" altLang="zh-CN" sz="2533">
                <a:solidFill>
                  <a:srgbClr val="FFFFFF"/>
                </a:solidFill>
                <a:latin typeface="Calibri" charset="0"/>
                <a:sym typeface="Calibri" charset="0"/>
              </a:rPr>
              <a:t>2</a:t>
            </a:r>
          </a:p>
        </p:txBody>
      </p:sp>
      <p:sp>
        <p:nvSpPr>
          <p:cNvPr id="44042" name="Oval 102"/>
          <p:cNvSpPr>
            <a:spLocks noChangeArrowheads="1"/>
          </p:cNvSpPr>
          <p:nvPr/>
        </p:nvSpPr>
        <p:spPr bwMode="auto">
          <a:xfrm>
            <a:off x="4115594" y="4656667"/>
            <a:ext cx="594784" cy="594784"/>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533">
                <a:solidFill>
                  <a:srgbClr val="FFFFFF"/>
                </a:solidFill>
                <a:latin typeface="宋体" charset="-122"/>
                <a:sym typeface="宋体" charset="-122"/>
              </a:rPr>
              <a:t>3</a:t>
            </a:r>
            <a:endParaRPr lang="en-US" altLang="zh-CN" sz="2533">
              <a:solidFill>
                <a:srgbClr val="FFFFFF"/>
              </a:solidFill>
              <a:latin typeface="Calibri" charset="0"/>
              <a:sym typeface="Calibri" charset="0"/>
            </a:endParaRPr>
          </a:p>
        </p:txBody>
      </p:sp>
      <p:sp>
        <p:nvSpPr>
          <p:cNvPr id="12" name="标题 2"/>
          <p:cNvSpPr txBox="1">
            <a:spLocks/>
          </p:cNvSpPr>
          <p:nvPr/>
        </p:nvSpPr>
        <p:spPr>
          <a:xfrm>
            <a:off x="643907" y="962258"/>
            <a:ext cx="2401754" cy="370428"/>
          </a:xfrm>
          <a:prstGeom prst="rect">
            <a:avLst/>
          </a:prstGeom>
          <a:noFill/>
          <a:ln>
            <a:noFill/>
          </a:ln>
        </p:spPr>
        <p:txBody>
          <a:bodyPr wrap="none" lIns="46263" tIns="46263" rIns="46263" bIns="46263" anchor="ctr">
            <a:spAutoFit/>
          </a:bodyPr>
          <a:lstStyle>
            <a:lvl1pPr algn="ctr" defTabSz="914186"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000" b="1" dirty="0">
                <a:solidFill>
                  <a:prstClr val="black">
                    <a:lumMod val="65000"/>
                    <a:lumOff val="35000"/>
                  </a:prstClr>
                </a:solidFill>
                <a:latin typeface="微软雅黑" pitchFamily="34" charset="-122"/>
                <a:ea typeface="微软雅黑" pitchFamily="34" charset="-122"/>
              </a:rPr>
              <a:t>让传播流行的三法则</a:t>
            </a:r>
          </a:p>
        </p:txBody>
      </p:sp>
    </p:spTree>
    <p:extLst>
      <p:ext uri="{BB962C8B-B14F-4D97-AF65-F5344CB8AC3E}">
        <p14:creationId xmlns:p14="http://schemas.microsoft.com/office/powerpoint/2010/main" val="20177448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4"/>
          <p:cNvSpPr>
            <a:spLocks noChangeArrowheads="1"/>
          </p:cNvSpPr>
          <p:nvPr/>
        </p:nvSpPr>
        <p:spPr bwMode="auto">
          <a:xfrm>
            <a:off x="3020161" y="1454660"/>
            <a:ext cx="5255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1800" b="1" dirty="0">
                <a:solidFill>
                  <a:srgbClr val="E8314A"/>
                </a:solidFill>
                <a:latin typeface="等线" charset="-122"/>
                <a:ea typeface="微软雅黑" charset="-122"/>
                <a:sym typeface="Calibri" charset="0"/>
              </a:rPr>
              <a:t>逻辑性法则：没有逻辑的创意做不出好</a:t>
            </a:r>
            <a:r>
              <a:rPr lang="zh-CN" altLang="en-US" sz="1800" b="1" dirty="0" smtClean="0">
                <a:solidFill>
                  <a:srgbClr val="E8314A"/>
                </a:solidFill>
                <a:latin typeface="等线" charset="-122"/>
                <a:ea typeface="微软雅黑" charset="-122"/>
                <a:sym typeface="Calibri" charset="0"/>
              </a:rPr>
              <a:t>内容</a:t>
            </a:r>
            <a:endParaRPr lang="zh-CN" altLang="en-US" sz="1800" b="1" dirty="0">
              <a:solidFill>
                <a:srgbClr val="E8314A"/>
              </a:solidFill>
              <a:latin typeface="等线" charset="-122"/>
              <a:ea typeface="微软雅黑" charset="-122"/>
              <a:sym typeface="Calibri" charset="0"/>
            </a:endParaRPr>
          </a:p>
        </p:txBody>
      </p:sp>
      <p:grpSp>
        <p:nvGrpSpPr>
          <p:cNvPr id="5" name="组合 4"/>
          <p:cNvGrpSpPr/>
          <p:nvPr/>
        </p:nvGrpSpPr>
        <p:grpSpPr>
          <a:xfrm>
            <a:off x="679075" y="2094101"/>
            <a:ext cx="3653999" cy="3967779"/>
            <a:chOff x="400111" y="2342069"/>
            <a:chExt cx="3653999" cy="3967779"/>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11" y="2342069"/>
              <a:ext cx="3653999" cy="156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111" y="4744580"/>
              <a:ext cx="3652291" cy="1565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 name="组合 3"/>
          <p:cNvGrpSpPr/>
          <p:nvPr/>
        </p:nvGrpSpPr>
        <p:grpSpPr>
          <a:xfrm>
            <a:off x="4685709" y="2071393"/>
            <a:ext cx="3048267" cy="3990487"/>
            <a:chOff x="4313428" y="2319361"/>
            <a:chExt cx="3260341" cy="4337461"/>
          </a:xfrm>
        </p:grpSpPr>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429" y="2319361"/>
              <a:ext cx="3260340" cy="2526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428" y="4822880"/>
              <a:ext cx="3260341" cy="1833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AutoShape 10" descr="http://t11.baidu.com/it/u=3863546722,2934934218&amp;fm=170&amp;s=2F049A4696703E2EE9440DBA0300C011&amp;w=600&amp;h=301&amp;img.JPE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6" name="组合 5"/>
          <p:cNvGrpSpPr/>
          <p:nvPr/>
        </p:nvGrpSpPr>
        <p:grpSpPr>
          <a:xfrm>
            <a:off x="8086611" y="2071393"/>
            <a:ext cx="2805531" cy="3990487"/>
            <a:chOff x="8086611" y="2071393"/>
            <a:chExt cx="2805531" cy="3990487"/>
          </a:xfrm>
        </p:grpSpPr>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6611" y="2071393"/>
              <a:ext cx="2805531" cy="1407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6611" y="4654439"/>
              <a:ext cx="2805531" cy="1407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6611" y="3316162"/>
              <a:ext cx="2805531" cy="1407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5" name="标题 2"/>
          <p:cNvSpPr txBox="1">
            <a:spLocks/>
          </p:cNvSpPr>
          <p:nvPr/>
        </p:nvSpPr>
        <p:spPr>
          <a:xfrm>
            <a:off x="643907" y="962258"/>
            <a:ext cx="2401754" cy="370428"/>
          </a:xfrm>
          <a:prstGeom prst="rect">
            <a:avLst/>
          </a:prstGeom>
          <a:noFill/>
          <a:ln>
            <a:noFill/>
          </a:ln>
        </p:spPr>
        <p:txBody>
          <a:bodyPr wrap="none" lIns="46263" tIns="46263" rIns="46263" bIns="46263" anchor="ctr">
            <a:spAutoFit/>
          </a:bodyPr>
          <a:lstStyle>
            <a:lvl1pPr algn="ctr" defTabSz="914186"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000" b="1" dirty="0">
                <a:solidFill>
                  <a:prstClr val="black">
                    <a:lumMod val="65000"/>
                    <a:lumOff val="35000"/>
                  </a:prstClr>
                </a:solidFill>
                <a:latin typeface="微软雅黑" pitchFamily="34" charset="-122"/>
                <a:ea typeface="微软雅黑" pitchFamily="34" charset="-122"/>
              </a:rPr>
              <a:t>让传播流行的三法则</a:t>
            </a:r>
          </a:p>
        </p:txBody>
      </p:sp>
      <p:sp>
        <p:nvSpPr>
          <p:cNvPr id="15" name="矩形 3"/>
          <p:cNvSpPr>
            <a:spLocks noChangeArrowheads="1"/>
          </p:cNvSpPr>
          <p:nvPr/>
        </p:nvSpPr>
        <p:spPr bwMode="auto">
          <a:xfrm>
            <a:off x="2837870" y="6210753"/>
            <a:ext cx="6096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b="1" dirty="0" smtClean="0">
                <a:solidFill>
                  <a:srgbClr val="E8314A"/>
                </a:solidFill>
                <a:latin typeface="微软雅黑" charset="-122"/>
                <a:ea typeface="微软雅黑" charset="-122"/>
                <a:sym typeface="Calibri" charset="0"/>
              </a:rPr>
              <a:t>逻辑</a:t>
            </a:r>
            <a:r>
              <a:rPr lang="en-US" altLang="zh-CN" sz="2000" b="1" dirty="0" smtClean="0">
                <a:solidFill>
                  <a:srgbClr val="E8314A"/>
                </a:solidFill>
                <a:latin typeface="微软雅黑" charset="-122"/>
                <a:ea typeface="微软雅黑" charset="-122"/>
                <a:sym typeface="Calibri" charset="0"/>
              </a:rPr>
              <a:t>——</a:t>
            </a:r>
            <a:r>
              <a:rPr lang="zh-CN" altLang="en-US" sz="2000" b="1" dirty="0" smtClean="0">
                <a:solidFill>
                  <a:srgbClr val="E8314A"/>
                </a:solidFill>
                <a:latin typeface="微软雅黑" charset="-122"/>
                <a:ea typeface="微软雅黑" charset="-122"/>
                <a:sym typeface="Calibri" charset="0"/>
              </a:rPr>
              <a:t>洞察</a:t>
            </a:r>
            <a:r>
              <a:rPr lang="en-US" altLang="zh-CN" sz="2000" b="1" dirty="0" smtClean="0">
                <a:solidFill>
                  <a:srgbClr val="E8314A"/>
                </a:solidFill>
                <a:latin typeface="微软雅黑" charset="-122"/>
                <a:ea typeface="微软雅黑" charset="-122"/>
                <a:sym typeface="Calibri" charset="0"/>
              </a:rPr>
              <a:t>——</a:t>
            </a:r>
            <a:r>
              <a:rPr lang="zh-CN" altLang="en-US" sz="2000" b="1" dirty="0" smtClean="0">
                <a:solidFill>
                  <a:srgbClr val="E8314A"/>
                </a:solidFill>
                <a:latin typeface="微软雅黑" charset="-122"/>
                <a:ea typeface="微软雅黑" charset="-122"/>
                <a:sym typeface="Calibri" charset="0"/>
              </a:rPr>
              <a:t>创意</a:t>
            </a:r>
            <a:r>
              <a:rPr lang="en-US" altLang="zh-CN" sz="2000" b="1" dirty="0" smtClean="0">
                <a:solidFill>
                  <a:srgbClr val="E8314A"/>
                </a:solidFill>
                <a:latin typeface="微软雅黑" charset="-122"/>
                <a:ea typeface="微软雅黑" charset="-122"/>
                <a:sym typeface="Calibri" charset="0"/>
              </a:rPr>
              <a:t>——</a:t>
            </a:r>
            <a:r>
              <a:rPr lang="zh-CN" altLang="en-US" sz="2000" b="1" dirty="0" smtClean="0">
                <a:solidFill>
                  <a:srgbClr val="E8314A"/>
                </a:solidFill>
                <a:latin typeface="微软雅黑" charset="-122"/>
                <a:ea typeface="微软雅黑" charset="-122"/>
                <a:sym typeface="Calibri" charset="0"/>
              </a:rPr>
              <a:t>内容</a:t>
            </a:r>
            <a:endParaRPr lang="zh-CN" altLang="en-US" sz="2000" b="1" dirty="0">
              <a:solidFill>
                <a:srgbClr val="E8314A"/>
              </a:solidFill>
              <a:latin typeface="微软雅黑" charset="-122"/>
              <a:ea typeface="微软雅黑" charset="-122"/>
              <a:sym typeface="宋体" charset="-122"/>
            </a:endParaRPr>
          </a:p>
        </p:txBody>
      </p:sp>
    </p:spTree>
    <p:extLst>
      <p:ext uri="{BB962C8B-B14F-4D97-AF65-F5344CB8AC3E}">
        <p14:creationId xmlns:p14="http://schemas.microsoft.com/office/powerpoint/2010/main" val="13239283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3"/>
          <p:cNvSpPr>
            <a:spLocks noChangeArrowheads="1"/>
          </p:cNvSpPr>
          <p:nvPr/>
        </p:nvSpPr>
        <p:spPr bwMode="auto">
          <a:xfrm>
            <a:off x="2839169" y="1610345"/>
            <a:ext cx="6096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b="1" dirty="0">
                <a:solidFill>
                  <a:srgbClr val="E8314A"/>
                </a:solidFill>
                <a:latin typeface="微软雅黑" charset="-122"/>
                <a:ea typeface="微软雅黑" charset="-122"/>
                <a:sym typeface="Calibri" charset="0"/>
              </a:rPr>
              <a:t>吸引力法则：视觉锤子＋语言</a:t>
            </a:r>
            <a:r>
              <a:rPr lang="zh-CN" altLang="en-US" sz="2000" b="1" dirty="0" smtClean="0">
                <a:solidFill>
                  <a:srgbClr val="E8314A"/>
                </a:solidFill>
                <a:latin typeface="微软雅黑" charset="-122"/>
                <a:ea typeface="微软雅黑" charset="-122"/>
                <a:sym typeface="Calibri" charset="0"/>
              </a:rPr>
              <a:t>钉子</a:t>
            </a:r>
            <a:endParaRPr lang="zh-CN" altLang="en-US" sz="2000" b="1" dirty="0">
              <a:solidFill>
                <a:srgbClr val="E8314A"/>
              </a:solidFill>
              <a:latin typeface="微软雅黑" charset="-122"/>
              <a:ea typeface="微软雅黑" charset="-122"/>
              <a:sym typeface="宋体" charset="-122"/>
            </a:endParaRPr>
          </a:p>
        </p:txBody>
      </p:sp>
      <p:pic>
        <p:nvPicPr>
          <p:cNvPr id="46083" name="图片 1"/>
          <p:cNvPicPr>
            <a:picLocks noChangeAspect="1"/>
          </p:cNvPicPr>
          <p:nvPr/>
        </p:nvPicPr>
        <p:blipFill>
          <a:blip r:embed="rId3">
            <a:extLst>
              <a:ext uri="{28A0092B-C50C-407E-A947-70E740481C1C}">
                <a14:useLocalDpi xmlns:a14="http://schemas.microsoft.com/office/drawing/2010/main" val="0"/>
              </a:ext>
            </a:extLst>
          </a:blip>
          <a:srcRect t="2670" b="3848"/>
          <a:stretch>
            <a:fillRect/>
          </a:stretch>
        </p:blipFill>
        <p:spPr bwMode="auto">
          <a:xfrm>
            <a:off x="418454" y="2304890"/>
            <a:ext cx="4841431" cy="304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2"/>
          <p:cNvSpPr txBox="1">
            <a:spLocks/>
          </p:cNvSpPr>
          <p:nvPr/>
        </p:nvSpPr>
        <p:spPr>
          <a:xfrm>
            <a:off x="643907" y="962258"/>
            <a:ext cx="2401754" cy="370428"/>
          </a:xfrm>
          <a:prstGeom prst="rect">
            <a:avLst/>
          </a:prstGeom>
          <a:noFill/>
          <a:ln>
            <a:noFill/>
          </a:ln>
        </p:spPr>
        <p:txBody>
          <a:bodyPr wrap="none" lIns="46263" tIns="46263" rIns="46263" bIns="46263" anchor="ctr">
            <a:spAutoFit/>
          </a:bodyPr>
          <a:lstStyle>
            <a:lvl1pPr algn="ctr" defTabSz="914186"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000" b="1" dirty="0">
                <a:solidFill>
                  <a:prstClr val="black">
                    <a:lumMod val="65000"/>
                    <a:lumOff val="35000"/>
                  </a:prstClr>
                </a:solidFill>
                <a:latin typeface="微软雅黑" pitchFamily="34" charset="-122"/>
                <a:ea typeface="微软雅黑" pitchFamily="34" charset="-122"/>
              </a:rPr>
              <a:t>让传播流行的三法则</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376" y="2304890"/>
            <a:ext cx="1705069" cy="303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445" y="2296502"/>
            <a:ext cx="1709785" cy="3041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5b0988e595225.cdn.sohucs.com/images/20171230/8f3632fa306b48db92c32cd1ba4b0aaa.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5719" y="2296502"/>
            <a:ext cx="2332883" cy="303274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3"/>
          <p:cNvSpPr>
            <a:spLocks noChangeArrowheads="1"/>
          </p:cNvSpPr>
          <p:nvPr/>
        </p:nvSpPr>
        <p:spPr bwMode="auto">
          <a:xfrm>
            <a:off x="2839169" y="5668018"/>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b="1" dirty="0" smtClean="0">
                <a:solidFill>
                  <a:srgbClr val="E8314A"/>
                </a:solidFill>
                <a:latin typeface="微软雅黑" charset="-122"/>
                <a:ea typeface="微软雅黑" charset="-122"/>
                <a:sym typeface="Calibri" charset="0"/>
              </a:rPr>
              <a:t>视觉：投其所好</a:t>
            </a:r>
            <a:endParaRPr lang="en-US" altLang="zh-CN" sz="2000" b="1" dirty="0" smtClean="0">
              <a:solidFill>
                <a:srgbClr val="E8314A"/>
              </a:solidFill>
              <a:latin typeface="微软雅黑" charset="-122"/>
              <a:ea typeface="微软雅黑" charset="-122"/>
              <a:sym typeface="Calibri" charset="0"/>
            </a:endParaRPr>
          </a:p>
          <a:p>
            <a:pPr algn="ctr" eaLnBrk="1" hangingPunct="1">
              <a:buFont typeface="Arial" charset="0"/>
              <a:buNone/>
            </a:pPr>
            <a:r>
              <a:rPr lang="zh-CN" altLang="en-US" sz="2000" b="1" dirty="0" smtClean="0">
                <a:solidFill>
                  <a:srgbClr val="E8314A"/>
                </a:solidFill>
                <a:latin typeface="微软雅黑" charset="-122"/>
                <a:ea typeface="微软雅黑" charset="-122"/>
                <a:sym typeface="Calibri" charset="0"/>
              </a:rPr>
              <a:t>语言：直指人心</a:t>
            </a:r>
            <a:endParaRPr lang="zh-CN" altLang="en-US" sz="2000" b="1" dirty="0">
              <a:solidFill>
                <a:srgbClr val="E8314A"/>
              </a:solidFill>
              <a:latin typeface="微软雅黑" charset="-122"/>
              <a:ea typeface="微软雅黑" charset="-122"/>
              <a:sym typeface="宋体" charset="-122"/>
            </a:endParaRPr>
          </a:p>
        </p:txBody>
      </p:sp>
    </p:spTree>
    <p:extLst>
      <p:ext uri="{BB962C8B-B14F-4D97-AF65-F5344CB8AC3E}">
        <p14:creationId xmlns:p14="http://schemas.microsoft.com/office/powerpoint/2010/main" val="11862665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2373" y="2202111"/>
            <a:ext cx="2421216" cy="3303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129" name="矩形 3"/>
          <p:cNvSpPr>
            <a:spLocks noChangeArrowheads="1"/>
          </p:cNvSpPr>
          <p:nvPr/>
        </p:nvSpPr>
        <p:spPr bwMode="auto">
          <a:xfrm>
            <a:off x="3516290" y="1462068"/>
            <a:ext cx="48527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b="1" dirty="0">
                <a:solidFill>
                  <a:srgbClr val="E8314A"/>
                </a:solidFill>
                <a:latin typeface="等线" charset="-122"/>
                <a:ea typeface="微软雅黑" charset="-122"/>
                <a:sym typeface="Calibri" charset="0"/>
              </a:rPr>
              <a:t>感染性法则：病毒感染一样的传播</a:t>
            </a:r>
            <a:r>
              <a:rPr lang="zh-CN" altLang="en-US" sz="2000" b="1" dirty="0" smtClean="0">
                <a:solidFill>
                  <a:srgbClr val="E8314A"/>
                </a:solidFill>
                <a:latin typeface="等线" charset="-122"/>
                <a:ea typeface="微软雅黑" charset="-122"/>
                <a:sym typeface="Calibri" charset="0"/>
              </a:rPr>
              <a:t>素材</a:t>
            </a:r>
            <a:endParaRPr lang="zh-CN" altLang="en-US" sz="2000" b="1" dirty="0">
              <a:solidFill>
                <a:srgbClr val="E8314A"/>
              </a:solidFill>
              <a:latin typeface="Calibri" charset="0"/>
              <a:ea typeface="微软雅黑" charset="-122"/>
              <a:sym typeface="宋体" charset="-122"/>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01" y="2171713"/>
            <a:ext cx="2452229" cy="3106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标题 2"/>
          <p:cNvSpPr txBox="1">
            <a:spLocks/>
          </p:cNvSpPr>
          <p:nvPr/>
        </p:nvSpPr>
        <p:spPr>
          <a:xfrm>
            <a:off x="643907" y="962258"/>
            <a:ext cx="2401754" cy="370428"/>
          </a:xfrm>
          <a:prstGeom prst="rect">
            <a:avLst/>
          </a:prstGeom>
          <a:noFill/>
          <a:ln>
            <a:noFill/>
          </a:ln>
        </p:spPr>
        <p:txBody>
          <a:bodyPr wrap="none" lIns="46263" tIns="46263" rIns="46263" bIns="46263" anchor="ctr">
            <a:spAutoFit/>
          </a:bodyPr>
          <a:lstStyle>
            <a:lvl1pPr algn="ctr" defTabSz="914186"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000" b="1" dirty="0">
                <a:solidFill>
                  <a:prstClr val="black">
                    <a:lumMod val="65000"/>
                    <a:lumOff val="35000"/>
                  </a:prstClr>
                </a:solidFill>
                <a:latin typeface="微软雅黑" pitchFamily="34" charset="-122"/>
                <a:ea typeface="微软雅黑" pitchFamily="34" charset="-122"/>
              </a:rPr>
              <a:t>让传播流行的三法则</a:t>
            </a: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33135"/>
          <a:stretch/>
        </p:blipFill>
        <p:spPr bwMode="auto">
          <a:xfrm>
            <a:off x="6591632" y="2666793"/>
            <a:ext cx="2906420" cy="2416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3"/>
          <p:cNvSpPr>
            <a:spLocks noChangeArrowheads="1"/>
          </p:cNvSpPr>
          <p:nvPr/>
        </p:nvSpPr>
        <p:spPr bwMode="auto">
          <a:xfrm>
            <a:off x="1844784" y="5888264"/>
            <a:ext cx="84003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000" b="1" dirty="0" smtClean="0">
                <a:solidFill>
                  <a:srgbClr val="E8314A"/>
                </a:solidFill>
                <a:latin typeface="微软雅黑" charset="-122"/>
                <a:ea typeface="微软雅黑" charset="-122"/>
                <a:sym typeface="宋体" charset="-122"/>
              </a:rPr>
              <a:t>社交货币：归属感，人际谈资，实用感，拥护性，知识信息，身份识别</a:t>
            </a:r>
            <a:endParaRPr lang="zh-CN" altLang="en-US" sz="2000" b="1" dirty="0">
              <a:solidFill>
                <a:srgbClr val="E8314A"/>
              </a:solidFill>
              <a:latin typeface="微软雅黑" charset="-122"/>
              <a:ea typeface="微软雅黑" charset="-122"/>
              <a:sym typeface="宋体" charset="-122"/>
            </a:endParaRP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4468" y="1462068"/>
            <a:ext cx="2281905" cy="2890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6"/>
          <a:stretch>
            <a:fillRect/>
          </a:stretch>
        </p:blipFill>
        <p:spPr>
          <a:xfrm>
            <a:off x="3045660" y="2752089"/>
            <a:ext cx="3535019" cy="2331560"/>
          </a:xfrm>
          <a:prstGeom prst="rect">
            <a:avLst/>
          </a:prstGeom>
        </p:spPr>
      </p:pic>
    </p:spTree>
    <p:extLst>
      <p:ext uri="{BB962C8B-B14F-4D97-AF65-F5344CB8AC3E}">
        <p14:creationId xmlns:p14="http://schemas.microsoft.com/office/powerpoint/2010/main" val="858702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8"/>
            <a:ext cx="5186170" cy="370428"/>
          </a:xfrm>
        </p:spPr>
        <p:txBody>
          <a:bodyPr/>
          <a:lstStyle/>
          <a:p>
            <a:r>
              <a:rPr lang="zh-CN" altLang="en-US" sz="2000" b="1" dirty="0">
                <a:solidFill>
                  <a:prstClr val="black">
                    <a:lumMod val="65000"/>
                    <a:lumOff val="35000"/>
                  </a:prstClr>
                </a:solidFill>
                <a:latin typeface="微软雅黑" pitchFamily="34" charset="-122"/>
                <a:ea typeface="微软雅黑" pitchFamily="34" charset="-122"/>
              </a:rPr>
              <a:t>从</a:t>
            </a:r>
            <a:r>
              <a:rPr lang="en-US" altLang="zh-CN" sz="2000" b="1" dirty="0">
                <a:solidFill>
                  <a:prstClr val="black">
                    <a:lumMod val="65000"/>
                    <a:lumOff val="35000"/>
                  </a:prstClr>
                </a:solidFill>
                <a:latin typeface="微软雅黑" pitchFamily="34" charset="-122"/>
                <a:ea typeface="微软雅黑" pitchFamily="34" charset="-122"/>
              </a:rPr>
              <a:t>RIO</a:t>
            </a:r>
            <a:r>
              <a:rPr lang="zh-CN" altLang="en-US" sz="2000" b="1" dirty="0">
                <a:solidFill>
                  <a:prstClr val="black">
                    <a:lumMod val="65000"/>
                    <a:lumOff val="35000"/>
                  </a:prstClr>
                </a:solidFill>
                <a:latin typeface="微软雅黑" pitchFamily="34" charset="-122"/>
                <a:ea typeface="微软雅黑" pitchFamily="34" charset="-122"/>
              </a:rPr>
              <a:t>的整合营销传播看“整而不合”的浪费</a:t>
            </a:r>
            <a:endParaRPr kumimoji="1" lang="zh-CN" altLang="en-US" dirty="0"/>
          </a:p>
        </p:txBody>
      </p:sp>
      <p:sp>
        <p:nvSpPr>
          <p:cNvPr id="8" name="矩形 7"/>
          <p:cNvSpPr/>
          <p:nvPr/>
        </p:nvSpPr>
        <p:spPr>
          <a:xfrm>
            <a:off x="6831118" y="4582055"/>
            <a:ext cx="1316736" cy="369332"/>
          </a:xfrm>
          <a:prstGeom prst="rect">
            <a:avLst/>
          </a:prstGeom>
        </p:spPr>
        <p:txBody>
          <a:bodyPr wrap="square">
            <a:spAutoFit/>
          </a:bodyPr>
          <a:lstStyle/>
          <a:p>
            <a:r>
              <a:rPr lang="zh-CN" altLang="en-US" dirty="0" smtClean="0">
                <a:latin typeface="Microsoft YaHei" charset="-122"/>
                <a:ea typeface="Microsoft YaHei" charset="-122"/>
                <a:cs typeface="Microsoft YaHei" charset="-122"/>
              </a:rPr>
              <a:t>电商界面</a:t>
            </a:r>
            <a:endParaRPr lang="zh-CN" altLang="en-US" dirty="0">
              <a:latin typeface="Microsoft YaHei" charset="-122"/>
              <a:ea typeface="Microsoft YaHei" charset="-122"/>
              <a:cs typeface="Microsoft YaHei" charset="-122"/>
            </a:endParaRPr>
          </a:p>
        </p:txBody>
      </p:sp>
      <p:pic>
        <p:nvPicPr>
          <p:cNvPr id="9" name="图片 8"/>
          <p:cNvPicPr>
            <a:picLocks noChangeAspect="1"/>
          </p:cNvPicPr>
          <p:nvPr/>
        </p:nvPicPr>
        <p:blipFill rotWithShape="1">
          <a:blip r:embed="rId3" cstate="screen">
            <a:extLst>
              <a:ext uri="{28A0092B-C50C-407E-A947-70E740481C1C}">
                <a14:useLocalDpi xmlns:a14="http://schemas.microsoft.com/office/drawing/2010/main"/>
              </a:ext>
            </a:extLst>
          </a:blip>
          <a:srcRect t="30175" b="32202"/>
          <a:stretch/>
        </p:blipFill>
        <p:spPr>
          <a:xfrm>
            <a:off x="586630" y="3055808"/>
            <a:ext cx="1780707" cy="669957"/>
          </a:xfrm>
          <a:prstGeom prst="rect">
            <a:avLst/>
          </a:prstGeom>
        </p:spPr>
      </p:pic>
      <p:pic>
        <p:nvPicPr>
          <p:cNvPr id="18" name="图片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630" y="3716927"/>
            <a:ext cx="1780707" cy="1112942"/>
          </a:xfrm>
          <a:prstGeom prst="rect">
            <a:avLst/>
          </a:prstGeom>
        </p:spPr>
      </p:pic>
      <p:grpSp>
        <p:nvGrpSpPr>
          <p:cNvPr id="34" name="组合 33"/>
          <p:cNvGrpSpPr/>
          <p:nvPr/>
        </p:nvGrpSpPr>
        <p:grpSpPr>
          <a:xfrm>
            <a:off x="3201976" y="1840723"/>
            <a:ext cx="7820831" cy="3702045"/>
            <a:chOff x="2799028" y="1766995"/>
            <a:chExt cx="8533177" cy="4039239"/>
          </a:xfrm>
        </p:grpSpPr>
        <p:grpSp>
          <p:nvGrpSpPr>
            <p:cNvPr id="5" name="组 43"/>
            <p:cNvGrpSpPr/>
            <p:nvPr/>
          </p:nvGrpSpPr>
          <p:grpSpPr>
            <a:xfrm>
              <a:off x="8705898" y="3834077"/>
              <a:ext cx="2626307" cy="1858782"/>
              <a:chOff x="5642244" y="1524000"/>
              <a:chExt cx="3601208" cy="2548773"/>
            </a:xfrm>
          </p:grpSpPr>
          <p:pic>
            <p:nvPicPr>
              <p:cNvPr id="6" name="图片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42199" y="1524000"/>
                <a:ext cx="1801253" cy="2548773"/>
              </a:xfrm>
              <a:prstGeom prst="rect">
                <a:avLst/>
              </a:prstGeom>
            </p:spPr>
          </p:pic>
          <p:pic>
            <p:nvPicPr>
              <p:cNvPr id="7" name="图片 6"/>
              <p:cNvPicPr>
                <a:picLocks noChangeAspect="1"/>
              </p:cNvPicPr>
              <p:nvPr/>
            </p:nvPicPr>
            <p:blipFill>
              <a:blip r:embed="rId6"/>
              <a:stretch>
                <a:fillRect/>
              </a:stretch>
            </p:blipFill>
            <p:spPr>
              <a:xfrm>
                <a:off x="5642244" y="1524000"/>
                <a:ext cx="1799956" cy="2547108"/>
              </a:xfrm>
              <a:prstGeom prst="rect">
                <a:avLst/>
              </a:prstGeom>
            </p:spPr>
          </p:pic>
        </p:grpSp>
        <p:grpSp>
          <p:nvGrpSpPr>
            <p:cNvPr id="10" name="组 35"/>
            <p:cNvGrpSpPr/>
            <p:nvPr/>
          </p:nvGrpSpPr>
          <p:grpSpPr>
            <a:xfrm>
              <a:off x="2799028" y="1806662"/>
              <a:ext cx="2633097" cy="3997640"/>
              <a:chOff x="2568690" y="2605577"/>
              <a:chExt cx="2633097" cy="3997640"/>
            </a:xfrm>
            <a:solidFill>
              <a:srgbClr val="E8314A"/>
            </a:solidFill>
          </p:grpSpPr>
          <p:pic>
            <p:nvPicPr>
              <p:cNvPr id="11" name="图片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68690" y="2605577"/>
                <a:ext cx="2633097" cy="1954722"/>
              </a:xfrm>
              <a:prstGeom prst="rect">
                <a:avLst/>
              </a:prstGeom>
              <a:grpFill/>
            </p:spPr>
          </p:pic>
          <p:grpSp>
            <p:nvGrpSpPr>
              <p:cNvPr id="12" name="组 27"/>
              <p:cNvGrpSpPr/>
              <p:nvPr/>
            </p:nvGrpSpPr>
            <p:grpSpPr>
              <a:xfrm>
                <a:off x="2568691" y="4106966"/>
                <a:ext cx="2624680" cy="2496251"/>
                <a:chOff x="2885076" y="3480185"/>
                <a:chExt cx="2624680" cy="2496251"/>
              </a:xfrm>
              <a:grpFill/>
            </p:grpSpPr>
            <p:sp>
              <p:nvSpPr>
                <p:cNvPr id="13" name="矩形 12"/>
                <p:cNvSpPr/>
                <p:nvPr/>
              </p:nvSpPr>
              <p:spPr>
                <a:xfrm>
                  <a:off x="2885076" y="5507301"/>
                  <a:ext cx="2624680" cy="4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040302" y="5605837"/>
                  <a:ext cx="2457323" cy="307777"/>
                </a:xfrm>
                <a:prstGeom prst="rect">
                  <a:avLst/>
                </a:prstGeom>
                <a:grpFill/>
              </p:spPr>
              <p:txBody>
                <a:bodyPr wrap="square">
                  <a:spAutoFit/>
                </a:bodyPr>
                <a:lstStyle/>
                <a:p>
                  <a:pPr algn="ctr"/>
                  <a:r>
                    <a:rPr lang="zh-CN" altLang="en-US" sz="1400" dirty="0">
                      <a:solidFill>
                        <a:schemeClr val="bg1"/>
                      </a:solidFill>
                      <a:latin typeface="Microsoft YaHei" charset="-122"/>
                      <a:ea typeface="Microsoft YaHei" charset="-122"/>
                      <a:cs typeface="Microsoft YaHei" charset="-122"/>
                    </a:rPr>
                    <a:t>影视剧植入</a:t>
                  </a:r>
                </a:p>
              </p:txBody>
            </p:sp>
            <p:pic>
              <p:nvPicPr>
                <p:cNvPr id="15" name="图片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85076" y="3938767"/>
                  <a:ext cx="2624680" cy="1568534"/>
                </a:xfrm>
                <a:prstGeom prst="rect">
                  <a:avLst/>
                </a:prstGeom>
                <a:grpFill/>
              </p:spPr>
            </p:pic>
            <p:sp>
              <p:nvSpPr>
                <p:cNvPr id="16" name="矩形 15"/>
                <p:cNvSpPr/>
                <p:nvPr/>
              </p:nvSpPr>
              <p:spPr>
                <a:xfrm>
                  <a:off x="2885076" y="3480185"/>
                  <a:ext cx="2624680" cy="4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3156756" y="3539810"/>
                  <a:ext cx="2123861" cy="307777"/>
                </a:xfrm>
                <a:prstGeom prst="rect">
                  <a:avLst/>
                </a:prstGeom>
                <a:grpFill/>
              </p:spPr>
              <p:txBody>
                <a:bodyPr wrap="square">
                  <a:spAutoFit/>
                </a:bodyPr>
                <a:lstStyle/>
                <a:p>
                  <a:pPr algn="ctr"/>
                  <a:r>
                    <a:rPr lang="zh-CN" altLang="en-US" sz="1400" dirty="0" smtClean="0">
                      <a:solidFill>
                        <a:schemeClr val="bg1"/>
                      </a:solidFill>
                      <a:latin typeface="Microsoft YaHei" charset="-122"/>
                      <a:ea typeface="Microsoft YaHei" charset="-122"/>
                      <a:cs typeface="Microsoft YaHei" charset="-122"/>
                    </a:rPr>
                    <a:t>渠道</a:t>
                  </a:r>
                  <a:endParaRPr lang="zh-CN" altLang="en-US" sz="1400" dirty="0">
                    <a:solidFill>
                      <a:schemeClr val="bg1"/>
                    </a:solidFill>
                    <a:latin typeface="Microsoft YaHei" charset="-122"/>
                    <a:ea typeface="Microsoft YaHei" charset="-122"/>
                    <a:cs typeface="Microsoft YaHei" charset="-122"/>
                  </a:endParaRPr>
                </a:p>
              </p:txBody>
            </p:sp>
          </p:grpSp>
        </p:grpSp>
        <p:grpSp>
          <p:nvGrpSpPr>
            <p:cNvPr id="19" name="组 21"/>
            <p:cNvGrpSpPr/>
            <p:nvPr/>
          </p:nvGrpSpPr>
          <p:grpSpPr>
            <a:xfrm>
              <a:off x="8705899" y="1766995"/>
              <a:ext cx="2624681" cy="4023738"/>
              <a:chOff x="5509756" y="3437274"/>
              <a:chExt cx="2624681" cy="4023738"/>
            </a:xfrm>
            <a:solidFill>
              <a:srgbClr val="E8314A"/>
            </a:solidFill>
          </p:grpSpPr>
          <p:pic>
            <p:nvPicPr>
              <p:cNvPr id="20" name="图片 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09757" y="3437274"/>
                <a:ext cx="2624680" cy="1554231"/>
              </a:xfrm>
              <a:prstGeom prst="rect">
                <a:avLst/>
              </a:prstGeom>
              <a:grpFill/>
            </p:spPr>
          </p:pic>
          <p:sp>
            <p:nvSpPr>
              <p:cNvPr id="21" name="矩形 20"/>
              <p:cNvSpPr/>
              <p:nvPr/>
            </p:nvSpPr>
            <p:spPr>
              <a:xfrm>
                <a:off x="5509756" y="5003689"/>
                <a:ext cx="2624680" cy="4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6061945" y="5084367"/>
                <a:ext cx="1520303" cy="335810"/>
              </a:xfrm>
              <a:prstGeom prst="rect">
                <a:avLst/>
              </a:prstGeom>
              <a:grpFill/>
            </p:spPr>
            <p:txBody>
              <a:bodyPr wrap="square">
                <a:spAutoFit/>
              </a:bodyPr>
              <a:lstStyle/>
              <a:p>
                <a:pPr algn="ctr"/>
                <a:r>
                  <a:rPr lang="zh-CN" altLang="en-US" sz="1400" dirty="0">
                    <a:solidFill>
                      <a:schemeClr val="bg1"/>
                    </a:solidFill>
                    <a:latin typeface="Microsoft YaHei" charset="-122"/>
                    <a:ea typeface="Microsoft YaHei" charset="-122"/>
                    <a:cs typeface="Microsoft YaHei" charset="-122"/>
                  </a:rPr>
                  <a:t>奔跑吧兄弟</a:t>
                </a:r>
              </a:p>
            </p:txBody>
          </p:sp>
          <p:sp>
            <p:nvSpPr>
              <p:cNvPr id="23" name="矩形 22"/>
              <p:cNvSpPr/>
              <p:nvPr/>
            </p:nvSpPr>
            <p:spPr>
              <a:xfrm>
                <a:off x="5509756" y="6991877"/>
                <a:ext cx="2624680" cy="4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6328393" y="7072555"/>
                <a:ext cx="1000211" cy="339204"/>
              </a:xfrm>
              <a:prstGeom prst="rect">
                <a:avLst/>
              </a:prstGeom>
              <a:grpFill/>
            </p:spPr>
            <p:txBody>
              <a:bodyPr wrap="square">
                <a:spAutoFit/>
              </a:bodyPr>
              <a:lstStyle/>
              <a:p>
                <a:pPr algn="ctr"/>
                <a:r>
                  <a:rPr lang="zh-CN" altLang="en-US" sz="1400" dirty="0">
                    <a:solidFill>
                      <a:schemeClr val="bg1"/>
                    </a:solidFill>
                    <a:latin typeface="Microsoft YaHei" charset="-122"/>
                    <a:ea typeface="Microsoft YaHei" charset="-122"/>
                    <a:cs typeface="Microsoft YaHei" charset="-122"/>
                  </a:rPr>
                  <a:t>海报</a:t>
                </a:r>
              </a:p>
            </p:txBody>
          </p:sp>
        </p:grpSp>
        <p:grpSp>
          <p:nvGrpSpPr>
            <p:cNvPr id="25" name="组 30"/>
            <p:cNvGrpSpPr/>
            <p:nvPr/>
          </p:nvGrpSpPr>
          <p:grpSpPr>
            <a:xfrm>
              <a:off x="5485081" y="1766995"/>
              <a:ext cx="3171059" cy="2029111"/>
              <a:chOff x="5519867" y="2413972"/>
              <a:chExt cx="3171059" cy="2029111"/>
            </a:xfrm>
            <a:solidFill>
              <a:srgbClr val="E8314A"/>
            </a:solidFill>
          </p:grpSpPr>
          <p:pic>
            <p:nvPicPr>
              <p:cNvPr id="26" name="图片 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19867" y="2413972"/>
                <a:ext cx="3171059" cy="1546001"/>
              </a:xfrm>
              <a:prstGeom prst="rect">
                <a:avLst/>
              </a:prstGeom>
              <a:grpFill/>
            </p:spPr>
          </p:pic>
          <p:sp>
            <p:nvSpPr>
              <p:cNvPr id="27" name="矩形 26"/>
              <p:cNvSpPr/>
              <p:nvPr/>
            </p:nvSpPr>
            <p:spPr>
              <a:xfrm>
                <a:off x="5535826" y="3975083"/>
                <a:ext cx="3155099" cy="468000"/>
              </a:xfrm>
              <a:prstGeom prst="rect">
                <a:avLst/>
              </a:prstGeom>
              <a:grpFill/>
            </p:spPr>
            <p:txBody>
              <a:bodyPr wrap="square">
                <a:spAutoFit/>
              </a:bodyPr>
              <a:lstStyle/>
              <a:p>
                <a:pPr algn="ctr"/>
                <a:endParaRPr lang="zh-CN" altLang="en-US" sz="1400">
                  <a:solidFill>
                    <a:schemeClr val="bg1"/>
                  </a:solidFill>
                  <a:latin typeface="Microsoft YaHei" charset="-122"/>
                  <a:ea typeface="Microsoft YaHei" charset="-122"/>
                  <a:cs typeface="Microsoft YaHei" charset="-122"/>
                </a:endParaRPr>
              </a:p>
            </p:txBody>
          </p:sp>
          <p:sp>
            <p:nvSpPr>
              <p:cNvPr id="28" name="矩形 27"/>
              <p:cNvSpPr/>
              <p:nvPr/>
            </p:nvSpPr>
            <p:spPr>
              <a:xfrm>
                <a:off x="5576372" y="4055195"/>
                <a:ext cx="2809676" cy="307777"/>
              </a:xfrm>
              <a:prstGeom prst="rect">
                <a:avLst/>
              </a:prstGeom>
              <a:grpFill/>
            </p:spPr>
            <p:txBody>
              <a:bodyPr wrap="square">
                <a:spAutoFit/>
              </a:bodyPr>
              <a:lstStyle/>
              <a:p>
                <a:pPr algn="ctr"/>
                <a:r>
                  <a:rPr lang="zh-CN" altLang="en-US" sz="1400" dirty="0">
                    <a:solidFill>
                      <a:schemeClr val="bg1"/>
                    </a:solidFill>
                    <a:latin typeface="Microsoft YaHei" charset="-122"/>
                    <a:ea typeface="Microsoft YaHei" charset="-122"/>
                    <a:cs typeface="Microsoft YaHei" charset="-122"/>
                  </a:rPr>
                  <a:t>杨洋、郭采洁代言</a:t>
                </a:r>
              </a:p>
            </p:txBody>
          </p:sp>
        </p:grpSp>
        <p:grpSp>
          <p:nvGrpSpPr>
            <p:cNvPr id="29" name="组 33"/>
            <p:cNvGrpSpPr/>
            <p:nvPr/>
          </p:nvGrpSpPr>
          <p:grpSpPr>
            <a:xfrm>
              <a:off x="5495226" y="3784214"/>
              <a:ext cx="3160912" cy="2022020"/>
              <a:chOff x="5610258" y="4531622"/>
              <a:chExt cx="3160912" cy="2022020"/>
            </a:xfrm>
            <a:solidFill>
              <a:srgbClr val="E8314A"/>
            </a:solidFill>
          </p:grpSpPr>
          <p:pic>
            <p:nvPicPr>
              <p:cNvPr id="30" name="图片 2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11619" y="4531622"/>
                <a:ext cx="3159551" cy="1777354"/>
              </a:xfrm>
              <a:prstGeom prst="rect">
                <a:avLst/>
              </a:prstGeom>
              <a:grpFill/>
            </p:spPr>
          </p:pic>
          <p:sp>
            <p:nvSpPr>
              <p:cNvPr id="31" name="矩形 30"/>
              <p:cNvSpPr/>
              <p:nvPr/>
            </p:nvSpPr>
            <p:spPr>
              <a:xfrm>
                <a:off x="5610258" y="6084507"/>
                <a:ext cx="3160912" cy="4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5818302" y="6165186"/>
                <a:ext cx="2647991" cy="307777"/>
              </a:xfrm>
              <a:prstGeom prst="rect">
                <a:avLst/>
              </a:prstGeom>
              <a:grpFill/>
            </p:spPr>
            <p:txBody>
              <a:bodyPr wrap="square">
                <a:spAutoFit/>
              </a:bodyPr>
              <a:lstStyle/>
              <a:p>
                <a:pPr algn="ctr"/>
                <a:r>
                  <a:rPr lang="zh-CN" altLang="en-US" sz="1400" dirty="0">
                    <a:solidFill>
                      <a:schemeClr val="bg1"/>
                    </a:solidFill>
                    <a:latin typeface="Microsoft YaHei" charset="-122"/>
                    <a:ea typeface="Microsoft YaHei" charset="-122"/>
                    <a:cs typeface="Microsoft YaHei" charset="-122"/>
                  </a:rPr>
                  <a:t>电商界面</a:t>
                </a:r>
              </a:p>
            </p:txBody>
          </p:sp>
        </p:grpSp>
      </p:grpSp>
      <p:sp>
        <p:nvSpPr>
          <p:cNvPr id="33" name="矩形 32"/>
          <p:cNvSpPr/>
          <p:nvPr/>
        </p:nvSpPr>
        <p:spPr>
          <a:xfrm>
            <a:off x="7489486" y="5569230"/>
            <a:ext cx="6096000" cy="338554"/>
          </a:xfrm>
          <a:prstGeom prst="rect">
            <a:avLst/>
          </a:prstGeom>
        </p:spPr>
        <p:txBody>
          <a:bodyPr>
            <a:spAutoFit/>
          </a:bodyPr>
          <a:lstStyle/>
          <a:p>
            <a:r>
              <a:rPr lang="en-US" altLang="zh-CN" sz="1600" dirty="0" smtClean="0">
                <a:latin typeface="微软雅黑" pitchFamily="34" charset="-122"/>
                <a:ea typeface="微软雅黑" pitchFamily="34" charset="-122"/>
              </a:rPr>
              <a:t>2015</a:t>
            </a:r>
            <a:r>
              <a:rPr lang="zh-CN" altLang="en-US" sz="1600" dirty="0" smtClean="0">
                <a:latin typeface="微软雅黑" pitchFamily="34" charset="-122"/>
                <a:ea typeface="微软雅黑" pitchFamily="34" charset="-122"/>
              </a:rPr>
              <a:t>年</a:t>
            </a:r>
            <a:r>
              <a:rPr lang="en-US" altLang="zh-CN" sz="1600" dirty="0" smtClean="0">
                <a:latin typeface="微软雅黑" pitchFamily="34" charset="-122"/>
                <a:ea typeface="微软雅黑" pitchFamily="34" charset="-122"/>
              </a:rPr>
              <a:t>3.3</a:t>
            </a:r>
            <a:r>
              <a:rPr lang="zh-CN" altLang="en-US" sz="1600" dirty="0" smtClean="0">
                <a:latin typeface="微软雅黑" pitchFamily="34" charset="-122"/>
                <a:ea typeface="微软雅黑" pitchFamily="34" charset="-122"/>
              </a:rPr>
              <a:t>亿元营销费用，亏损</a:t>
            </a:r>
            <a:r>
              <a:rPr lang="en-US" altLang="zh-CN" sz="1600" dirty="0" smtClean="0">
                <a:latin typeface="微软雅黑" pitchFamily="34" charset="-122"/>
                <a:ea typeface="微软雅黑" pitchFamily="34" charset="-122"/>
              </a:rPr>
              <a:t>2.01</a:t>
            </a:r>
            <a:r>
              <a:rPr lang="zh-CN" altLang="en-US" sz="1600" dirty="0" smtClean="0">
                <a:latin typeface="微软雅黑" pitchFamily="34" charset="-122"/>
                <a:ea typeface="微软雅黑" pitchFamily="34" charset="-122"/>
              </a:rPr>
              <a:t>亿</a:t>
            </a:r>
          </a:p>
        </p:txBody>
      </p:sp>
    </p:spTree>
    <p:extLst>
      <p:ext uri="{BB962C8B-B14F-4D97-AF65-F5344CB8AC3E}">
        <p14:creationId xmlns:p14="http://schemas.microsoft.com/office/powerpoint/2010/main" val="2291584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noChangeArrowheads="1"/>
          </p:cNvSpPr>
          <p:nvPr>
            <p:ph type="title" idx="4294967295"/>
          </p:nvPr>
        </p:nvSpPr>
        <p:spPr bwMode="auto">
          <a:xfrm>
            <a:off x="810971" y="729483"/>
            <a:ext cx="5062739" cy="370428"/>
          </a:xfrm>
          <a:prstGeom prst="rect">
            <a:avLst/>
          </a:prstGeom>
          <a:noFill/>
          <a:ln>
            <a:noFill/>
          </a:ln>
          <a:extLst/>
        </p:spPr>
        <p:txBody>
          <a:bodyPr wrap="none" lIns="46263" tIns="46263" rIns="46263" bIns="46263" anchor="ctr">
            <a:spAutoFit/>
          </a:bodyPr>
          <a:lstStyle/>
          <a:p>
            <a:pPr defTabSz="1218774">
              <a:buFont typeface="Arial" charset="0"/>
            </a:pPr>
            <a:r>
              <a:rPr lang="zh-CN" altLang="en-US" sz="2000" b="1">
                <a:solidFill>
                  <a:prstClr val="black">
                    <a:lumMod val="65000"/>
                    <a:lumOff val="35000"/>
                  </a:prstClr>
                </a:solidFill>
                <a:latin typeface="微软雅黑" pitchFamily="34" charset="-122"/>
                <a:ea typeface="微软雅黑" pitchFamily="34" charset="-122"/>
              </a:rPr>
              <a:t>最后一个</a:t>
            </a:r>
            <a:r>
              <a:rPr lang="en-US" altLang="zh-CN" sz="2000" b="1">
                <a:solidFill>
                  <a:prstClr val="black">
                    <a:lumMod val="65000"/>
                    <a:lumOff val="35000"/>
                  </a:prstClr>
                </a:solidFill>
                <a:latin typeface="微软雅黑" pitchFamily="34" charset="-122"/>
                <a:ea typeface="微软雅黑" pitchFamily="34" charset="-122"/>
              </a:rPr>
              <a:t>tip</a:t>
            </a:r>
            <a:r>
              <a:rPr lang="zh-CN" altLang="en-US" sz="2000" b="1">
                <a:solidFill>
                  <a:prstClr val="black">
                    <a:lumMod val="65000"/>
                    <a:lumOff val="35000"/>
                  </a:prstClr>
                </a:solidFill>
                <a:latin typeface="微软雅黑" pitchFamily="34" charset="-122"/>
                <a:ea typeface="微软雅黑" pitchFamily="34" charset="-122"/>
              </a:rPr>
              <a:t>：传播的关键是找对人，说对话</a:t>
            </a:r>
          </a:p>
        </p:txBody>
      </p:sp>
      <p:sp>
        <p:nvSpPr>
          <p:cNvPr id="49154" name="内容占位符 3"/>
          <p:cNvSpPr>
            <a:spLocks noGrp="1" noChangeArrowheads="1"/>
          </p:cNvSpPr>
          <p:nvPr>
            <p:ph idx="1"/>
          </p:nvPr>
        </p:nvSpPr>
        <p:spPr bwMode="auto">
          <a:xfrm>
            <a:off x="3749412" y="2459567"/>
            <a:ext cx="8070849" cy="93570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spAutoFit/>
          </a:bodyPr>
          <a:lstStyle/>
          <a:p>
            <a:pPr marL="457189" indent="-457189" algn="l"/>
            <a:r>
              <a:rPr lang="zh-CN" altLang="en-US" sz="5867" b="1">
                <a:solidFill>
                  <a:srgbClr val="E8314A"/>
                </a:solidFill>
                <a:ea typeface="微软雅黑" charset="-122"/>
              </a:rPr>
              <a:t>品牌请跟狂热者说话 </a:t>
            </a:r>
          </a:p>
        </p:txBody>
      </p:sp>
      <p:pic>
        <p:nvPicPr>
          <p:cNvPr id="49155" name="图片 4"/>
          <p:cNvPicPr>
            <a:picLocks noChangeAspect="1" noChangeArrowheads="1"/>
          </p:cNvPicPr>
          <p:nvPr/>
        </p:nvPicPr>
        <p:blipFill>
          <a:blip r:embed="rId3">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1154379" y="2186518"/>
            <a:ext cx="2889249" cy="433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矩形 5"/>
          <p:cNvSpPr>
            <a:spLocks noChangeArrowheads="1"/>
          </p:cNvSpPr>
          <p:nvPr/>
        </p:nvSpPr>
        <p:spPr bwMode="auto">
          <a:xfrm>
            <a:off x="4983428" y="3786718"/>
            <a:ext cx="6220884"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marL="171450" indent="-171450">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nSpc>
                <a:spcPct val="90000"/>
              </a:lnSpc>
              <a:spcBef>
                <a:spcPts val="1000"/>
              </a:spcBef>
            </a:pPr>
            <a:r>
              <a:rPr lang="zh-CN" altLang="en-US" sz="4800" b="1">
                <a:solidFill>
                  <a:srgbClr val="E8314A"/>
                </a:solidFill>
                <a:latin typeface="Calibri" charset="0"/>
                <a:ea typeface="微软雅黑" charset="-122"/>
                <a:sym typeface="宋体" charset="-122"/>
              </a:rPr>
              <a:t>因为大众都听他们的</a:t>
            </a:r>
            <a:endParaRPr lang="zh-CN" altLang="en-US" sz="2533">
              <a:solidFill>
                <a:srgbClr val="E8314A"/>
              </a:solidFill>
              <a:ea typeface="微软雅黑" charset="-122"/>
            </a:endParaRPr>
          </a:p>
        </p:txBody>
      </p:sp>
    </p:spTree>
    <p:extLst>
      <p:ext uri="{BB962C8B-B14F-4D97-AF65-F5344CB8AC3E}">
        <p14:creationId xmlns:p14="http://schemas.microsoft.com/office/powerpoint/2010/main" val="11170112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42528" y="2291643"/>
            <a:ext cx="10236941" cy="2694632"/>
            <a:chOff x="980536" y="1749213"/>
            <a:chExt cx="10236941" cy="2694632"/>
          </a:xfrm>
        </p:grpSpPr>
        <p:sp>
          <p:nvSpPr>
            <p:cNvPr id="3" name="矩形 2"/>
            <p:cNvSpPr/>
            <p:nvPr/>
          </p:nvSpPr>
          <p:spPr>
            <a:xfrm>
              <a:off x="5020774" y="1946798"/>
              <a:ext cx="1569660" cy="646331"/>
            </a:xfrm>
            <a:prstGeom prst="rect">
              <a:avLst/>
            </a:prstGeom>
          </p:spPr>
          <p:txBody>
            <a:bodyPr wrap="none">
              <a:spAutoFit/>
            </a:bodyPr>
            <a:lstStyle/>
            <a:p>
              <a:pPr defTabSz="914088"/>
              <a:r>
                <a:rPr lang="zh-CN" altLang="en-US" sz="3600" b="1" dirty="0">
                  <a:solidFill>
                    <a:srgbClr val="FF3D36"/>
                  </a:solidFill>
                  <a:latin typeface="Microsoft YaHei" charset="-122"/>
                  <a:ea typeface="Microsoft YaHei" charset="-122"/>
                  <a:cs typeface="Microsoft YaHei" charset="-122"/>
                </a:rPr>
                <a:t>影响力</a:t>
              </a:r>
            </a:p>
          </p:txBody>
        </p:sp>
        <p:sp>
          <p:nvSpPr>
            <p:cNvPr id="4" name="矩形 3"/>
            <p:cNvSpPr/>
            <p:nvPr/>
          </p:nvSpPr>
          <p:spPr>
            <a:xfrm>
              <a:off x="8348079" y="1946798"/>
              <a:ext cx="1569660" cy="646331"/>
            </a:xfrm>
            <a:prstGeom prst="rect">
              <a:avLst/>
            </a:prstGeom>
          </p:spPr>
          <p:txBody>
            <a:bodyPr wrap="none">
              <a:spAutoFit/>
            </a:bodyPr>
            <a:lstStyle/>
            <a:p>
              <a:pPr defTabSz="914088"/>
              <a:r>
                <a:rPr lang="zh-CN" altLang="en-US" sz="3600" b="1" dirty="0">
                  <a:solidFill>
                    <a:srgbClr val="FF3D36"/>
                  </a:solidFill>
                  <a:latin typeface="Microsoft YaHei" charset="-122"/>
                  <a:ea typeface="Microsoft YaHei" charset="-122"/>
                  <a:cs typeface="Microsoft YaHei" charset="-122"/>
                </a:rPr>
                <a:t>有效性</a:t>
              </a:r>
              <a:endParaRPr lang="en-US" altLang="zh-CN" sz="3600" b="1" dirty="0">
                <a:solidFill>
                  <a:srgbClr val="FF3D36"/>
                </a:solidFill>
                <a:latin typeface="Microsoft YaHei" charset="-122"/>
                <a:ea typeface="Microsoft YaHei" charset="-122"/>
                <a:cs typeface="Microsoft YaHei" charset="-122"/>
              </a:endParaRPr>
            </a:p>
          </p:txBody>
        </p:sp>
        <p:sp>
          <p:nvSpPr>
            <p:cNvPr id="5" name="等于号 4"/>
            <p:cNvSpPr/>
            <p:nvPr/>
          </p:nvSpPr>
          <p:spPr>
            <a:xfrm>
              <a:off x="3847444" y="2039789"/>
              <a:ext cx="590801" cy="435886"/>
            </a:xfrm>
            <a:prstGeom prst="mathEqual">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black"/>
                </a:solidFill>
              </a:endParaRPr>
            </a:p>
          </p:txBody>
        </p:sp>
        <p:sp>
          <p:nvSpPr>
            <p:cNvPr id="6" name="乘号 5"/>
            <p:cNvSpPr/>
            <p:nvPr/>
          </p:nvSpPr>
          <p:spPr>
            <a:xfrm>
              <a:off x="6962098" y="2040613"/>
              <a:ext cx="589673" cy="435062"/>
            </a:xfrm>
            <a:prstGeom prst="mathMultiply">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7" name="矩形 6"/>
            <p:cNvSpPr/>
            <p:nvPr/>
          </p:nvSpPr>
          <p:spPr>
            <a:xfrm>
              <a:off x="980536" y="1749213"/>
              <a:ext cx="10236941" cy="1128761"/>
            </a:xfrm>
            <a:prstGeom prst="rect">
              <a:avLst/>
            </a:prstGeom>
            <a:noFill/>
            <a:ln w="28575">
              <a:solidFill>
                <a:srgbClr val="A6A6A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grpSp>
          <p:nvGrpSpPr>
            <p:cNvPr id="8" name="组合 7"/>
            <p:cNvGrpSpPr/>
            <p:nvPr/>
          </p:nvGrpSpPr>
          <p:grpSpPr>
            <a:xfrm>
              <a:off x="4287458" y="2894023"/>
              <a:ext cx="3003812" cy="1547897"/>
              <a:chOff x="4023992" y="2894023"/>
              <a:chExt cx="3003812" cy="1547897"/>
            </a:xfrm>
          </p:grpSpPr>
          <p:sp>
            <p:nvSpPr>
              <p:cNvPr id="15" name="下箭头 14"/>
              <p:cNvSpPr/>
              <p:nvPr/>
            </p:nvSpPr>
            <p:spPr>
              <a:xfrm rot="1615529">
                <a:off x="4808601" y="2894023"/>
                <a:ext cx="315183" cy="908493"/>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16" name="下箭头 15"/>
              <p:cNvSpPr/>
              <p:nvPr/>
            </p:nvSpPr>
            <p:spPr>
              <a:xfrm rot="19984471" flipH="1">
                <a:off x="5941416" y="2894023"/>
                <a:ext cx="315183" cy="908493"/>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17" name="矩形 16"/>
              <p:cNvSpPr/>
              <p:nvPr/>
            </p:nvSpPr>
            <p:spPr>
              <a:xfrm>
                <a:off x="4023992" y="3824646"/>
                <a:ext cx="1274975" cy="6172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1800" b="1" dirty="0" smtClean="0">
                    <a:solidFill>
                      <a:prstClr val="white"/>
                    </a:solidFill>
                    <a:latin typeface="微软雅黑" panose="020B0503020204020204" pitchFamily="34" charset="-122"/>
                    <a:ea typeface="微软雅黑" panose="020B0503020204020204" pitchFamily="34" charset="-122"/>
                  </a:rPr>
                  <a:t>内容</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sp>
            <p:nvSpPr>
              <p:cNvPr id="18" name="矩形 17"/>
              <p:cNvSpPr/>
              <p:nvPr/>
            </p:nvSpPr>
            <p:spPr>
              <a:xfrm>
                <a:off x="5752829" y="3824646"/>
                <a:ext cx="1274975" cy="6172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1800" b="1" dirty="0">
                    <a:solidFill>
                      <a:prstClr val="white"/>
                    </a:solidFill>
                    <a:latin typeface="微软雅黑" panose="020B0503020204020204" pitchFamily="34" charset="-122"/>
                    <a:ea typeface="微软雅黑" panose="020B0503020204020204" pitchFamily="34" charset="-122"/>
                  </a:rPr>
                  <a:t>方式</a:t>
                </a:r>
              </a:p>
            </p:txBody>
          </p:sp>
        </p:grpSp>
        <p:grpSp>
          <p:nvGrpSpPr>
            <p:cNvPr id="9" name="组合 8"/>
            <p:cNvGrpSpPr/>
            <p:nvPr/>
          </p:nvGrpSpPr>
          <p:grpSpPr>
            <a:xfrm>
              <a:off x="7762394" y="2894023"/>
              <a:ext cx="2872979" cy="1549822"/>
              <a:chOff x="7653908" y="2894023"/>
              <a:chExt cx="2872979" cy="1549822"/>
            </a:xfrm>
          </p:grpSpPr>
          <p:sp>
            <p:nvSpPr>
              <p:cNvPr id="11" name="下箭头 10"/>
              <p:cNvSpPr/>
              <p:nvPr/>
            </p:nvSpPr>
            <p:spPr>
              <a:xfrm rot="1615529">
                <a:off x="8323758" y="2894023"/>
                <a:ext cx="315183" cy="908493"/>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12" name="下箭头 11"/>
              <p:cNvSpPr/>
              <p:nvPr/>
            </p:nvSpPr>
            <p:spPr>
              <a:xfrm rot="19984471" flipH="1">
                <a:off x="9456573" y="2894023"/>
                <a:ext cx="315183" cy="908493"/>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13" name="矩形 12"/>
              <p:cNvSpPr/>
              <p:nvPr/>
            </p:nvSpPr>
            <p:spPr>
              <a:xfrm>
                <a:off x="7653908" y="3824645"/>
                <a:ext cx="1274400" cy="6192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1800" b="1" dirty="0" smtClean="0">
                    <a:solidFill>
                      <a:prstClr val="white"/>
                    </a:solidFill>
                    <a:latin typeface="微软雅黑" panose="020B0503020204020204" pitchFamily="34" charset="-122"/>
                    <a:ea typeface="微软雅黑" panose="020B0503020204020204" pitchFamily="34" charset="-122"/>
                  </a:rPr>
                  <a:t>渠道</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sp>
            <p:nvSpPr>
              <p:cNvPr id="14" name="矩形 13"/>
              <p:cNvSpPr/>
              <p:nvPr/>
            </p:nvSpPr>
            <p:spPr>
              <a:xfrm>
                <a:off x="9252487" y="3824646"/>
                <a:ext cx="1274400" cy="6172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1800" b="1" dirty="0" smtClean="0">
                    <a:solidFill>
                      <a:prstClr val="white"/>
                    </a:solidFill>
                    <a:latin typeface="微软雅黑" panose="020B0503020204020204" pitchFamily="34" charset="-122"/>
                    <a:ea typeface="微软雅黑" panose="020B0503020204020204" pitchFamily="34" charset="-122"/>
                  </a:rPr>
                  <a:t>频次</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1398347" y="1990438"/>
              <a:ext cx="2031287" cy="646309"/>
            </a:xfrm>
            <a:prstGeom prst="rect">
              <a:avLst/>
            </a:prstGeom>
          </p:spPr>
          <p:txBody>
            <a:bodyPr wrap="none" lIns="91421" tIns="45709" rIns="91421" bIns="45709">
              <a:spAutoFit/>
            </a:bodyPr>
            <a:lstStyle/>
            <a:p>
              <a:pPr defTabSz="914088"/>
              <a:r>
                <a:rPr lang="zh-CN" altLang="en-US" sz="3600" b="1" dirty="0" smtClean="0">
                  <a:solidFill>
                    <a:srgbClr val="FF3D36"/>
                  </a:solidFill>
                  <a:latin typeface="Microsoft YaHei" charset="-122"/>
                  <a:ea typeface="Microsoft YaHei" charset="-122"/>
                  <a:cs typeface="Microsoft YaHei" charset="-122"/>
                </a:rPr>
                <a:t>品牌传播</a:t>
              </a:r>
              <a:endParaRPr lang="en-US" altLang="zh-CN" sz="3200" b="1" dirty="0">
                <a:solidFill>
                  <a:srgbClr val="FF3D36"/>
                </a:solidFill>
                <a:latin typeface="Microsoft YaHei" charset="-122"/>
                <a:ea typeface="Microsoft YaHei" charset="-122"/>
                <a:cs typeface="Microsoft YaHei" charset="-122"/>
              </a:endParaRPr>
            </a:p>
          </p:txBody>
        </p:sp>
      </p:grpSp>
      <p:sp>
        <p:nvSpPr>
          <p:cNvPr id="19" name="标题 2"/>
          <p:cNvSpPr txBox="1">
            <a:spLocks/>
          </p:cNvSpPr>
          <p:nvPr/>
        </p:nvSpPr>
        <p:spPr>
          <a:xfrm>
            <a:off x="643907" y="962258"/>
            <a:ext cx="5500359" cy="370428"/>
          </a:xfrm>
          <a:prstGeom prst="rect">
            <a:avLst/>
          </a:prstGeom>
          <a:noFill/>
          <a:ln>
            <a:noFill/>
          </a:ln>
        </p:spPr>
        <p:txBody>
          <a:bodyPr wrap="none" lIns="46263" tIns="46263" rIns="46263" bIns="46263" anchor="ctr">
            <a:spAutoFit/>
          </a:bodyPr>
          <a:lstStyle>
            <a:lvl1pPr algn="ctr" defTabSz="914186"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000" b="1" dirty="0" smtClean="0">
                <a:solidFill>
                  <a:prstClr val="black">
                    <a:lumMod val="65000"/>
                    <a:lumOff val="35000"/>
                  </a:prstClr>
                </a:solidFill>
                <a:latin typeface="微软雅黑" pitchFamily="34" charset="-122"/>
                <a:ea typeface="微软雅黑" pitchFamily="34" charset="-122"/>
              </a:rPr>
              <a:t>通过这节课，我们学到了</a:t>
            </a:r>
            <a:r>
              <a:rPr lang="en-US" altLang="zh-CN" sz="2000" b="1" dirty="0" smtClean="0">
                <a:solidFill>
                  <a:prstClr val="black">
                    <a:lumMod val="65000"/>
                    <a:lumOff val="35000"/>
                  </a:prstClr>
                </a:solidFill>
                <a:latin typeface="微软雅黑" pitchFamily="34" charset="-122"/>
                <a:ea typeface="微软雅黑" pitchFamily="34" charset="-122"/>
              </a:rPr>
              <a:t>—</a:t>
            </a:r>
            <a:r>
              <a:rPr lang="zh-CN" altLang="en-US" sz="2000" b="1" dirty="0" smtClean="0">
                <a:solidFill>
                  <a:prstClr val="black">
                    <a:lumMod val="65000"/>
                    <a:lumOff val="35000"/>
                  </a:prstClr>
                </a:solidFill>
                <a:latin typeface="微软雅黑" pitchFamily="34" charset="-122"/>
                <a:ea typeface="微软雅黑" pitchFamily="34" charset="-122"/>
              </a:rPr>
              <a:t>一个品牌传播的公式</a:t>
            </a:r>
            <a:endParaRPr lang="zh-CN" altLang="en-US" sz="2000" b="1" dirty="0">
              <a:solidFill>
                <a:prstClr val="black">
                  <a:lumMod val="65000"/>
                  <a:lumOff val="35000"/>
                </a:prstClr>
              </a:solidFill>
              <a:latin typeface="微软雅黑" pitchFamily="34" charset="-122"/>
              <a:ea typeface="微软雅黑" pitchFamily="34" charset="-122"/>
            </a:endParaRPr>
          </a:p>
        </p:txBody>
      </p:sp>
    </p:spTree>
    <p:extLst>
      <p:ext uri="{BB962C8B-B14F-4D97-AF65-F5344CB8AC3E}">
        <p14:creationId xmlns:p14="http://schemas.microsoft.com/office/powerpoint/2010/main" val="18337012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7"/>
            <a:ext cx="6013320" cy="370428"/>
          </a:xfrm>
          <a:noFill/>
          <a:ln>
            <a:noFill/>
          </a:ln>
        </p:spPr>
        <p:txBody>
          <a:bodyPr wrap="none" lIns="46263" tIns="46263" rIns="46263" bIns="46263" anchor="ctr">
            <a:spAutoFit/>
          </a:bodyPr>
          <a:lstStyle/>
          <a:p>
            <a:r>
              <a:rPr lang="zh-CN" altLang="en-US" sz="2000" b="1" dirty="0">
                <a:solidFill>
                  <a:prstClr val="black">
                    <a:lumMod val="65000"/>
                    <a:lumOff val="35000"/>
                  </a:prstClr>
                </a:solidFill>
                <a:latin typeface="微软雅黑" pitchFamily="34" charset="-122"/>
                <a:ea typeface="微软雅黑" pitchFamily="34" charset="-122"/>
              </a:rPr>
              <a:t>通过这节课，我们学到了</a:t>
            </a:r>
            <a:r>
              <a:rPr lang="en-US" altLang="zh-CN" sz="2000" b="1" dirty="0">
                <a:solidFill>
                  <a:prstClr val="black">
                    <a:lumMod val="65000"/>
                    <a:lumOff val="35000"/>
                  </a:prstClr>
                </a:solidFill>
                <a:latin typeface="微软雅黑" pitchFamily="34" charset="-122"/>
                <a:ea typeface="微软雅黑" pitchFamily="34" charset="-122"/>
              </a:rPr>
              <a:t>—</a:t>
            </a:r>
            <a:r>
              <a:rPr lang="zh-CN" altLang="en-US" sz="2000" b="1" dirty="0" smtClean="0">
                <a:solidFill>
                  <a:prstClr val="black">
                    <a:lumMod val="65000"/>
                    <a:lumOff val="35000"/>
                  </a:prstClr>
                </a:solidFill>
                <a:latin typeface="微软雅黑" pitchFamily="34" charset="-122"/>
                <a:ea typeface="微软雅黑" pitchFamily="34" charset="-122"/>
              </a:rPr>
              <a:t>一个创建品牌</a:t>
            </a:r>
            <a:r>
              <a:rPr lang="zh-CN" altLang="en-US" sz="2000" b="1" dirty="0">
                <a:solidFill>
                  <a:prstClr val="black">
                    <a:lumMod val="65000"/>
                    <a:lumOff val="35000"/>
                  </a:prstClr>
                </a:solidFill>
                <a:latin typeface="微软雅黑" pitchFamily="34" charset="-122"/>
                <a:ea typeface="微软雅黑" pitchFamily="34" charset="-122"/>
              </a:rPr>
              <a:t>传播</a:t>
            </a:r>
            <a:r>
              <a:rPr lang="zh-CN" altLang="en-US" sz="2000" b="1" dirty="0" smtClean="0">
                <a:solidFill>
                  <a:prstClr val="black">
                    <a:lumMod val="65000"/>
                    <a:lumOff val="35000"/>
                  </a:prstClr>
                </a:solidFill>
                <a:latin typeface="微软雅黑" pitchFamily="34" charset="-122"/>
                <a:ea typeface="微软雅黑" pitchFamily="34" charset="-122"/>
              </a:rPr>
              <a:t>的</a:t>
            </a:r>
            <a:r>
              <a:rPr lang="zh-CN" altLang="en-US" sz="2000" b="1" dirty="0">
                <a:solidFill>
                  <a:prstClr val="black">
                    <a:lumMod val="65000"/>
                    <a:lumOff val="35000"/>
                  </a:prstClr>
                </a:solidFill>
                <a:latin typeface="微软雅黑" pitchFamily="34" charset="-122"/>
                <a:ea typeface="微软雅黑" pitchFamily="34" charset="-122"/>
              </a:rPr>
              <a:t>工具</a:t>
            </a:r>
          </a:p>
        </p:txBody>
      </p:sp>
      <p:grpSp>
        <p:nvGrpSpPr>
          <p:cNvPr id="30" name="组合 29"/>
          <p:cNvGrpSpPr/>
          <p:nvPr/>
        </p:nvGrpSpPr>
        <p:grpSpPr>
          <a:xfrm>
            <a:off x="1661089" y="1890794"/>
            <a:ext cx="8262042" cy="4437898"/>
            <a:chOff x="1661089" y="2374958"/>
            <a:chExt cx="7360671" cy="3953733"/>
          </a:xfrm>
        </p:grpSpPr>
        <p:sp>
          <p:nvSpPr>
            <p:cNvPr id="4" name="矩形 3"/>
            <p:cNvSpPr/>
            <p:nvPr/>
          </p:nvSpPr>
          <p:spPr>
            <a:xfrm>
              <a:off x="1673930" y="5876810"/>
              <a:ext cx="7326610" cy="451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配合资源</a:t>
              </a:r>
            </a:p>
          </p:txBody>
        </p:sp>
        <p:sp>
          <p:nvSpPr>
            <p:cNvPr id="5" name="矩形 4"/>
            <p:cNvSpPr/>
            <p:nvPr/>
          </p:nvSpPr>
          <p:spPr>
            <a:xfrm>
              <a:off x="1661089" y="4493106"/>
              <a:ext cx="2270065" cy="637213"/>
            </a:xfrm>
            <a:prstGeom prst="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核心内容</a:t>
              </a:r>
              <a:endParaRPr lang="zh-CN" altLang="en-US" sz="1600" b="1" dirty="0">
                <a:latin typeface="微软雅黑" pitchFamily="34" charset="-122"/>
                <a:ea typeface="微软雅黑" pitchFamily="34" charset="-122"/>
              </a:endParaRPr>
            </a:p>
          </p:txBody>
        </p:sp>
        <p:sp>
          <p:nvSpPr>
            <p:cNvPr id="6" name="矩形 5"/>
            <p:cNvSpPr/>
            <p:nvPr/>
          </p:nvSpPr>
          <p:spPr>
            <a:xfrm>
              <a:off x="4171896" y="5183504"/>
              <a:ext cx="2373108" cy="625162"/>
            </a:xfrm>
            <a:prstGeom prst="rect">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对谁说</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说什么</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怎么说</a:t>
              </a:r>
            </a:p>
          </p:txBody>
        </p:sp>
        <p:sp>
          <p:nvSpPr>
            <p:cNvPr id="7" name="矩形 6"/>
            <p:cNvSpPr/>
            <p:nvPr/>
          </p:nvSpPr>
          <p:spPr>
            <a:xfrm>
              <a:off x="1673930" y="5174360"/>
              <a:ext cx="2257224" cy="636455"/>
            </a:xfrm>
            <a:prstGeom prst="rec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事件</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活动</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其他</a:t>
              </a:r>
              <a:endParaRPr lang="zh-CN" altLang="en-US" sz="1600" b="1" dirty="0">
                <a:latin typeface="微软雅黑" pitchFamily="34" charset="-122"/>
                <a:ea typeface="微软雅黑" pitchFamily="34" charset="-122"/>
              </a:endParaRPr>
            </a:p>
          </p:txBody>
        </p:sp>
        <p:sp>
          <p:nvSpPr>
            <p:cNvPr id="9" name="等腰三角形 8"/>
            <p:cNvSpPr/>
            <p:nvPr/>
          </p:nvSpPr>
          <p:spPr>
            <a:xfrm>
              <a:off x="1661091" y="2374958"/>
              <a:ext cx="7360669" cy="929016"/>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品牌定位</a:t>
              </a:r>
              <a:endParaRPr lang="en-US" altLang="zh-CN" sz="1600" b="1" dirty="0">
                <a:latin typeface="微软雅黑" pitchFamily="34" charset="-122"/>
                <a:ea typeface="微软雅黑" pitchFamily="34" charset="-122"/>
              </a:endParaRPr>
            </a:p>
            <a:p>
              <a:pPr algn="ctr"/>
              <a:r>
                <a:rPr lang="zh-CN" altLang="en-US" sz="1600" b="1" dirty="0">
                  <a:latin typeface="微软雅黑" pitchFamily="34" charset="-122"/>
                  <a:ea typeface="微软雅黑" pitchFamily="34" charset="-122"/>
                </a:rPr>
                <a:t>核心价值主张 </a:t>
              </a:r>
              <a:r>
                <a:rPr lang="zh-CN" altLang="en-US" sz="1600" b="1" dirty="0" smtClean="0">
                  <a:latin typeface="微软雅黑" pitchFamily="34" charset="-122"/>
                  <a:ea typeface="微软雅黑" pitchFamily="34" charset="-122"/>
                </a:rPr>
                <a:t>价值观 ／调性</a:t>
              </a:r>
              <a:endParaRPr lang="en-US" altLang="zh-CN" sz="1600" b="1" dirty="0" smtClean="0">
                <a:latin typeface="微软雅黑" pitchFamily="34" charset="-122"/>
                <a:ea typeface="微软雅黑" pitchFamily="34" charset="-122"/>
              </a:endParaRPr>
            </a:p>
            <a:p>
              <a:pPr algn="ctr"/>
              <a:endParaRPr lang="zh-CN" altLang="en-US" sz="1600" b="1" dirty="0" smtClean="0">
                <a:latin typeface="微软雅黑" pitchFamily="34" charset="-122"/>
                <a:ea typeface="微软雅黑" pitchFamily="34" charset="-122"/>
              </a:endParaRPr>
            </a:p>
            <a:p>
              <a:pPr algn="ct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grpSp>
          <p:nvGrpSpPr>
            <p:cNvPr id="10" name="组 1"/>
            <p:cNvGrpSpPr/>
            <p:nvPr/>
          </p:nvGrpSpPr>
          <p:grpSpPr>
            <a:xfrm>
              <a:off x="1673931" y="3349751"/>
              <a:ext cx="7326611" cy="541183"/>
              <a:chOff x="850110" y="1750366"/>
              <a:chExt cx="7326611" cy="541183"/>
            </a:xfrm>
          </p:grpSpPr>
          <p:sp>
            <p:nvSpPr>
              <p:cNvPr id="11" name="圆角矩形 55"/>
              <p:cNvSpPr/>
              <p:nvPr/>
            </p:nvSpPr>
            <p:spPr>
              <a:xfrm>
                <a:off x="850110" y="1750366"/>
                <a:ext cx="7326611" cy="541183"/>
              </a:xfrm>
              <a:prstGeom prst="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2" name="矩形 11"/>
              <p:cNvSpPr/>
              <p:nvPr/>
            </p:nvSpPr>
            <p:spPr>
              <a:xfrm>
                <a:off x="1757577" y="1750366"/>
                <a:ext cx="5434351" cy="512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latin typeface="微软雅黑" pitchFamily="34" charset="-122"/>
                    <a:ea typeface="微软雅黑" pitchFamily="34" charset="-122"/>
                  </a:rPr>
                  <a:t>Brand Story</a:t>
                </a:r>
                <a:r>
                  <a:rPr lang="zh-CN" altLang="en-US" sz="1600" b="1" dirty="0" smtClean="0">
                    <a:latin typeface="微软雅黑" pitchFamily="34" charset="-122"/>
                    <a:ea typeface="微软雅黑" pitchFamily="34" charset="-122"/>
                  </a:rPr>
                  <a:t>（品牌故事）</a:t>
                </a:r>
                <a:r>
                  <a:rPr lang="en-US" altLang="zh-CN" sz="1600" b="1" dirty="0" smtClean="0">
                    <a:latin typeface="微软雅黑" pitchFamily="34" charset="-122"/>
                    <a:ea typeface="微软雅黑" pitchFamily="34" charset="-122"/>
                  </a:rPr>
                  <a:t>  + Tagline </a:t>
                </a:r>
                <a:r>
                  <a:rPr lang="zh-CN" altLang="en-US" sz="1600" b="1" dirty="0" smtClean="0">
                    <a:latin typeface="微软雅黑" pitchFamily="34" charset="-122"/>
                    <a:ea typeface="微软雅黑" pitchFamily="34" charset="-122"/>
                  </a:rPr>
                  <a:t>（品牌标志语）</a:t>
                </a:r>
                <a:r>
                  <a:rPr lang="en-US" altLang="zh-CN" sz="1600" b="1" dirty="0" smtClean="0">
                    <a:latin typeface="微软雅黑" pitchFamily="34" charset="-122"/>
                    <a:ea typeface="微软雅黑" pitchFamily="34" charset="-122"/>
                  </a:rPr>
                  <a:t> </a:t>
                </a:r>
                <a:endParaRPr lang="zh-CN" altLang="en-US" sz="1600" b="1" dirty="0">
                  <a:latin typeface="微软雅黑" pitchFamily="34" charset="-122"/>
                  <a:ea typeface="微软雅黑" pitchFamily="34" charset="-122"/>
                </a:endParaRPr>
              </a:p>
            </p:txBody>
          </p:sp>
        </p:grpSp>
        <p:sp>
          <p:nvSpPr>
            <p:cNvPr id="13" name="矩形 12"/>
            <p:cNvSpPr/>
            <p:nvPr/>
          </p:nvSpPr>
          <p:spPr>
            <a:xfrm>
              <a:off x="1661090" y="3942466"/>
              <a:ext cx="7339451" cy="50426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微软雅黑" pitchFamily="34" charset="-122"/>
                  <a:ea typeface="微软雅黑" pitchFamily="34" charset="-122"/>
                </a:rPr>
                <a:t>Big idea</a:t>
              </a:r>
              <a:r>
                <a:rPr lang="zh-CN" altLang="en-US" sz="1600" b="1" dirty="0">
                  <a:latin typeface="微软雅黑" pitchFamily="34" charset="-122"/>
                  <a:ea typeface="微软雅黑" pitchFamily="34" charset="-122"/>
                </a:rPr>
                <a:t>（品牌关键词）</a:t>
              </a:r>
            </a:p>
          </p:txBody>
        </p:sp>
        <p:grpSp>
          <p:nvGrpSpPr>
            <p:cNvPr id="14" name="组合 58"/>
            <p:cNvGrpSpPr/>
            <p:nvPr/>
          </p:nvGrpSpPr>
          <p:grpSpPr>
            <a:xfrm>
              <a:off x="4171896" y="4304496"/>
              <a:ext cx="2385608" cy="1000479"/>
              <a:chOff x="3432873" y="2725378"/>
              <a:chExt cx="2154429" cy="1000132"/>
            </a:xfrm>
          </p:grpSpPr>
          <p:sp>
            <p:nvSpPr>
              <p:cNvPr id="15" name="圆角矩形 48"/>
              <p:cNvSpPr/>
              <p:nvPr/>
            </p:nvSpPr>
            <p:spPr>
              <a:xfrm>
                <a:off x="3432873" y="2919941"/>
                <a:ext cx="2143140" cy="640114"/>
              </a:xfrm>
              <a:prstGeom prst="rect">
                <a:avLst/>
              </a:prstGeom>
              <a:solidFill>
                <a:srgbClr val="FF5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6" name="矩形 15"/>
              <p:cNvSpPr/>
              <p:nvPr/>
            </p:nvSpPr>
            <p:spPr>
              <a:xfrm>
                <a:off x="3444162" y="2725378"/>
                <a:ext cx="2143140"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关键信息</a:t>
                </a:r>
              </a:p>
            </p:txBody>
          </p:sp>
        </p:grpSp>
        <p:grpSp>
          <p:nvGrpSpPr>
            <p:cNvPr id="17" name="组合 59"/>
            <p:cNvGrpSpPr/>
            <p:nvPr/>
          </p:nvGrpSpPr>
          <p:grpSpPr>
            <a:xfrm>
              <a:off x="6770681" y="4290335"/>
              <a:ext cx="2229859" cy="1000479"/>
              <a:chOff x="6000760" y="2683926"/>
              <a:chExt cx="2229085" cy="1000132"/>
            </a:xfrm>
          </p:grpSpPr>
          <p:sp>
            <p:nvSpPr>
              <p:cNvPr id="18" name="圆角矩形 49"/>
              <p:cNvSpPr/>
              <p:nvPr/>
            </p:nvSpPr>
            <p:spPr>
              <a:xfrm>
                <a:off x="6015753" y="2892644"/>
                <a:ext cx="2214092" cy="640115"/>
              </a:xfrm>
              <a:prstGeom prst="rect">
                <a:avLst/>
              </a:prstGeom>
              <a:solidFill>
                <a:srgbClr val="E8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9" name="矩形 18"/>
              <p:cNvSpPr/>
              <p:nvPr/>
            </p:nvSpPr>
            <p:spPr>
              <a:xfrm>
                <a:off x="6000760" y="2683926"/>
                <a:ext cx="2143140"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重要渠道</a:t>
                </a:r>
              </a:p>
            </p:txBody>
          </p:sp>
        </p:grpSp>
        <p:grpSp>
          <p:nvGrpSpPr>
            <p:cNvPr id="20" name="组合 60"/>
            <p:cNvGrpSpPr/>
            <p:nvPr/>
          </p:nvGrpSpPr>
          <p:grpSpPr>
            <a:xfrm>
              <a:off x="6785680" y="4996157"/>
              <a:ext cx="2214862" cy="1000479"/>
              <a:chOff x="6015753" y="3443616"/>
              <a:chExt cx="2214093" cy="1000132"/>
            </a:xfrm>
          </p:grpSpPr>
          <p:sp>
            <p:nvSpPr>
              <p:cNvPr id="21" name="圆角矩形 50"/>
              <p:cNvSpPr/>
              <p:nvPr/>
            </p:nvSpPr>
            <p:spPr>
              <a:xfrm>
                <a:off x="6015753" y="3630898"/>
                <a:ext cx="2214093" cy="624944"/>
              </a:xfrm>
              <a:prstGeom prst="rect">
                <a:avLst/>
              </a:prstGeom>
              <a:solidFill>
                <a:srgbClr val="E8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22" name="矩形 21"/>
              <p:cNvSpPr/>
              <p:nvPr/>
            </p:nvSpPr>
            <p:spPr>
              <a:xfrm>
                <a:off x="6015753" y="3443616"/>
                <a:ext cx="2143140"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在哪说</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什么场景</a:t>
                </a:r>
                <a:r>
                  <a:rPr lang="zh-CN" altLang="en-US" sz="1600" b="1" dirty="0">
                    <a:latin typeface="微软雅黑" pitchFamily="34" charset="-122"/>
                    <a:ea typeface="微软雅黑" pitchFamily="34" charset="-122"/>
                  </a:rPr>
                  <a:t>说</a:t>
                </a:r>
              </a:p>
            </p:txBody>
          </p:sp>
        </p:grpSp>
      </p:grpSp>
      <p:grpSp>
        <p:nvGrpSpPr>
          <p:cNvPr id="29" name="组合 28"/>
          <p:cNvGrpSpPr/>
          <p:nvPr/>
        </p:nvGrpSpPr>
        <p:grpSpPr>
          <a:xfrm>
            <a:off x="1665944" y="1890795"/>
            <a:ext cx="8243995" cy="3856604"/>
            <a:chOff x="1661088" y="2366626"/>
            <a:chExt cx="7360672" cy="3443379"/>
          </a:xfrm>
        </p:grpSpPr>
        <p:sp>
          <p:nvSpPr>
            <p:cNvPr id="23" name="三角形 23"/>
            <p:cNvSpPr/>
            <p:nvPr/>
          </p:nvSpPr>
          <p:spPr>
            <a:xfrm>
              <a:off x="1688148" y="2366626"/>
              <a:ext cx="7333612" cy="937348"/>
            </a:xfrm>
            <a:prstGeom prst="triangle">
              <a:avLst/>
            </a:prstGeom>
            <a:solidFill>
              <a:schemeClr val="tx1">
                <a:lumMod val="65000"/>
                <a:lumOff val="3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latin typeface="Microsoft YaHei" charset="0"/>
                  <a:ea typeface="Microsoft YaHei" charset="0"/>
                  <a:cs typeface="Microsoft YaHei" charset="0"/>
                </a:rPr>
                <a:t>战略</a:t>
              </a:r>
              <a:endParaRPr lang="zh-CN" altLang="en-US" sz="3600" b="1" dirty="0">
                <a:latin typeface="Microsoft YaHei" charset="0"/>
                <a:ea typeface="Microsoft YaHei" charset="0"/>
                <a:cs typeface="Microsoft YaHei" charset="0"/>
              </a:endParaRPr>
            </a:p>
          </p:txBody>
        </p:sp>
        <p:sp>
          <p:nvSpPr>
            <p:cNvPr id="24" name="矩形 23"/>
            <p:cNvSpPr/>
            <p:nvPr/>
          </p:nvSpPr>
          <p:spPr>
            <a:xfrm>
              <a:off x="1673930" y="3355505"/>
              <a:ext cx="7326610" cy="1089078"/>
            </a:xfrm>
            <a:prstGeom prst="rect">
              <a:avLst/>
            </a:prstGeom>
            <a:solidFill>
              <a:schemeClr val="tx1">
                <a:lumMod val="65000"/>
                <a:lumOff val="3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latin typeface="Microsoft YaHei" charset="0"/>
                  <a:ea typeface="Microsoft YaHei" charset="0"/>
                  <a:cs typeface="Microsoft YaHei" charset="0"/>
                </a:rPr>
                <a:t>感受</a:t>
              </a:r>
              <a:endParaRPr lang="zh-CN" altLang="en-US" sz="3600" b="1" dirty="0">
                <a:latin typeface="Microsoft YaHei" charset="0"/>
                <a:ea typeface="Microsoft YaHei" charset="0"/>
                <a:cs typeface="Microsoft YaHei" charset="0"/>
              </a:endParaRPr>
            </a:p>
          </p:txBody>
        </p:sp>
        <p:sp>
          <p:nvSpPr>
            <p:cNvPr id="25" name="矩形 24"/>
            <p:cNvSpPr/>
            <p:nvPr/>
          </p:nvSpPr>
          <p:spPr>
            <a:xfrm>
              <a:off x="1661088" y="4495911"/>
              <a:ext cx="3680340" cy="1314094"/>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latin typeface="Microsoft YaHei" charset="0"/>
                  <a:ea typeface="Microsoft YaHei" charset="0"/>
                  <a:cs typeface="Microsoft YaHei" charset="0"/>
                </a:rPr>
                <a:t>内容</a:t>
              </a:r>
              <a:endParaRPr lang="zh-CN" altLang="en-US" sz="3600" b="1" dirty="0">
                <a:latin typeface="Microsoft YaHei" charset="0"/>
                <a:ea typeface="Microsoft YaHei" charset="0"/>
                <a:cs typeface="Microsoft YaHei" charset="0"/>
              </a:endParaRPr>
            </a:p>
          </p:txBody>
        </p:sp>
        <p:sp>
          <p:nvSpPr>
            <p:cNvPr id="26" name="矩形 25"/>
            <p:cNvSpPr/>
            <p:nvPr/>
          </p:nvSpPr>
          <p:spPr>
            <a:xfrm>
              <a:off x="5337235" y="4496114"/>
              <a:ext cx="3659113" cy="1312551"/>
            </a:xfrm>
            <a:prstGeom prst="rect">
              <a:avLst/>
            </a:prstGeom>
            <a:solidFill>
              <a:schemeClr val="tx1">
                <a:lumMod val="65000"/>
                <a:lumOff val="3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latin typeface="Microsoft YaHei" charset="0"/>
                  <a:ea typeface="Microsoft YaHei" charset="0"/>
                  <a:cs typeface="Microsoft YaHei" charset="0"/>
                </a:rPr>
                <a:t>表达</a:t>
              </a:r>
              <a:endParaRPr lang="zh-CN" altLang="en-US" sz="3600" b="1" dirty="0">
                <a:latin typeface="Microsoft YaHei" charset="0"/>
                <a:ea typeface="Microsoft YaHei" charset="0"/>
                <a:cs typeface="Microsoft YaHei" charset="0"/>
              </a:endParaRPr>
            </a:p>
          </p:txBody>
        </p:sp>
      </p:grpSp>
    </p:spTree>
    <p:extLst>
      <p:ext uri="{BB962C8B-B14F-4D97-AF65-F5344CB8AC3E}">
        <p14:creationId xmlns:p14="http://schemas.microsoft.com/office/powerpoint/2010/main" val="47831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矩形 6"/>
          <p:cNvSpPr>
            <a:spLocks noChangeArrowheads="1"/>
          </p:cNvSpPr>
          <p:nvPr/>
        </p:nvSpPr>
        <p:spPr bwMode="auto">
          <a:xfrm>
            <a:off x="3006461" y="3606800"/>
            <a:ext cx="2218267" cy="905933"/>
          </a:xfrm>
          <a:prstGeom prst="rect">
            <a:avLst/>
          </a:prstGeom>
          <a:solidFill>
            <a:srgbClr val="E9314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b="1" dirty="0">
                <a:solidFill>
                  <a:srgbClr val="FFFFFF"/>
                </a:solidFill>
                <a:latin typeface="微软雅黑" charset="-122"/>
                <a:ea typeface="微软雅黑" charset="-122"/>
                <a:sym typeface="微软雅黑" charset="-122"/>
              </a:rPr>
              <a:t>吸引力法则</a:t>
            </a:r>
            <a:r>
              <a:rPr lang="zh-CN" altLang="en-US" sz="2000" b="1" dirty="0" smtClean="0">
                <a:solidFill>
                  <a:srgbClr val="FFFFFF"/>
                </a:solidFill>
                <a:latin typeface="微软雅黑" charset="-122"/>
                <a:ea typeface="微软雅黑" charset="-122"/>
                <a:sym typeface="微软雅黑" charset="-122"/>
              </a:rPr>
              <a:t>：</a:t>
            </a:r>
            <a:endParaRPr lang="zh-CN" altLang="zh-CN" sz="2000" b="1" dirty="0">
              <a:solidFill>
                <a:srgbClr val="FFFFFF"/>
              </a:solidFill>
              <a:latin typeface="宋体" charset="-122"/>
              <a:sym typeface="宋体" charset="-122"/>
            </a:endParaRPr>
          </a:p>
        </p:txBody>
      </p:sp>
      <p:sp>
        <p:nvSpPr>
          <p:cNvPr id="44034" name="矩形 7"/>
          <p:cNvSpPr>
            <a:spLocks noChangeArrowheads="1"/>
          </p:cNvSpPr>
          <p:nvPr/>
        </p:nvSpPr>
        <p:spPr bwMode="auto">
          <a:xfrm>
            <a:off x="4471194" y="5016500"/>
            <a:ext cx="2218267" cy="908051"/>
          </a:xfrm>
          <a:prstGeom prst="rect">
            <a:avLst/>
          </a:prstGeom>
          <a:solidFill>
            <a:srgbClr val="E9314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p>
            <a:pPr algn="ctr"/>
            <a:r>
              <a:rPr lang="zh-CN" altLang="en-US" sz="2000" b="1" dirty="0">
                <a:solidFill>
                  <a:srgbClr val="FFFFFF"/>
                </a:solidFill>
                <a:latin typeface="微软雅黑" charset="-122"/>
                <a:ea typeface="微软雅黑" charset="-122"/>
                <a:sym typeface="微软雅黑" charset="-122"/>
              </a:rPr>
              <a:t>感染性法则 </a:t>
            </a:r>
            <a:endParaRPr lang="zh-CN" altLang="zh-CN" sz="2000" b="1" dirty="0">
              <a:solidFill>
                <a:srgbClr val="FFFFFF"/>
              </a:solidFill>
              <a:latin typeface="微软雅黑" charset="-122"/>
              <a:ea typeface="微软雅黑" charset="-122"/>
              <a:sym typeface="宋体" charset="-122"/>
            </a:endParaRPr>
          </a:p>
        </p:txBody>
      </p:sp>
      <p:sp>
        <p:nvSpPr>
          <p:cNvPr id="44035" name="矩形 5"/>
          <p:cNvSpPr>
            <a:spLocks noChangeArrowheads="1"/>
          </p:cNvSpPr>
          <p:nvPr/>
        </p:nvSpPr>
        <p:spPr bwMode="auto">
          <a:xfrm>
            <a:off x="1435895" y="2258485"/>
            <a:ext cx="2216151" cy="908049"/>
          </a:xfrm>
          <a:prstGeom prst="rect">
            <a:avLst/>
          </a:prstGeom>
          <a:solidFill>
            <a:srgbClr val="E9314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p>
            <a:pPr algn="ctr"/>
            <a:r>
              <a:rPr lang="zh-CN" altLang="en-US" sz="2000" b="1" dirty="0">
                <a:solidFill>
                  <a:srgbClr val="FFFFFF"/>
                </a:solidFill>
                <a:latin typeface="微软雅黑" charset="-122"/>
                <a:ea typeface="微软雅黑" charset="-122"/>
                <a:sym typeface="宋体" charset="-122"/>
              </a:rPr>
              <a:t>逻辑性法则</a:t>
            </a:r>
            <a:endParaRPr lang="zh-CN" altLang="zh-CN" sz="2000" b="1" dirty="0">
              <a:solidFill>
                <a:srgbClr val="FFFFFF"/>
              </a:solidFill>
              <a:latin typeface="微软雅黑" charset="-122"/>
              <a:ea typeface="微软雅黑" charset="-122"/>
              <a:sym typeface="宋体" charset="-122"/>
            </a:endParaRPr>
          </a:p>
        </p:txBody>
      </p:sp>
      <p:sp>
        <p:nvSpPr>
          <p:cNvPr id="44037" name="矩形 3"/>
          <p:cNvSpPr>
            <a:spLocks noChangeArrowheads="1"/>
          </p:cNvSpPr>
          <p:nvPr/>
        </p:nvSpPr>
        <p:spPr bwMode="auto">
          <a:xfrm>
            <a:off x="6705046" y="5254972"/>
            <a:ext cx="32913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000" dirty="0" smtClean="0">
                <a:solidFill>
                  <a:srgbClr val="3F3F3F"/>
                </a:solidFill>
                <a:latin typeface="微软雅黑" charset="-122"/>
                <a:ea typeface="微软雅黑" charset="-122"/>
                <a:sym typeface="微软雅黑" charset="-122"/>
              </a:rPr>
              <a:t>病毒</a:t>
            </a:r>
            <a:r>
              <a:rPr lang="zh-CN" altLang="en-US" sz="2000" dirty="0">
                <a:solidFill>
                  <a:srgbClr val="3F3F3F"/>
                </a:solidFill>
                <a:latin typeface="微软雅黑" charset="-122"/>
                <a:ea typeface="微软雅黑" charset="-122"/>
                <a:sym typeface="微软雅黑" charset="-122"/>
              </a:rPr>
              <a:t>感染一样的传播素材</a:t>
            </a:r>
          </a:p>
        </p:txBody>
      </p:sp>
      <p:sp>
        <p:nvSpPr>
          <p:cNvPr id="44038" name="矩形 4"/>
          <p:cNvSpPr>
            <a:spLocks noChangeArrowheads="1"/>
          </p:cNvSpPr>
          <p:nvPr/>
        </p:nvSpPr>
        <p:spPr bwMode="auto">
          <a:xfrm>
            <a:off x="3652046" y="2512454"/>
            <a:ext cx="4004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000" dirty="0" smtClean="0">
                <a:solidFill>
                  <a:srgbClr val="3F3F3F"/>
                </a:solidFill>
                <a:latin typeface="微软雅黑" charset="-122"/>
                <a:ea typeface="微软雅黑" charset="-122"/>
                <a:sym typeface="微软雅黑" charset="-122"/>
              </a:rPr>
              <a:t>没有</a:t>
            </a:r>
            <a:r>
              <a:rPr lang="zh-CN" altLang="en-US" sz="2000" dirty="0">
                <a:solidFill>
                  <a:srgbClr val="3F3F3F"/>
                </a:solidFill>
                <a:latin typeface="微软雅黑" charset="-122"/>
                <a:ea typeface="微软雅黑" charset="-122"/>
                <a:sym typeface="微软雅黑" charset="-122"/>
              </a:rPr>
              <a:t>逻辑的创意做不出好内容</a:t>
            </a:r>
          </a:p>
        </p:txBody>
      </p:sp>
      <p:sp>
        <p:nvSpPr>
          <p:cNvPr id="44039" name="矩形 2"/>
          <p:cNvSpPr>
            <a:spLocks noChangeArrowheads="1"/>
          </p:cNvSpPr>
          <p:nvPr/>
        </p:nvSpPr>
        <p:spPr bwMode="auto">
          <a:xfrm>
            <a:off x="5216338" y="3864961"/>
            <a:ext cx="2951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eaLnBrk="1" hangingPunct="1">
              <a:buFont typeface="Arial" charset="0"/>
              <a:buNone/>
            </a:pPr>
            <a:r>
              <a:rPr lang="zh-CN" altLang="en-US" sz="2000" dirty="0" smtClean="0">
                <a:solidFill>
                  <a:srgbClr val="3F3F3F"/>
                </a:solidFill>
                <a:latin typeface="微软雅黑" charset="-122"/>
                <a:ea typeface="微软雅黑" charset="-122"/>
                <a:sym typeface="微软雅黑" charset="-122"/>
              </a:rPr>
              <a:t>视觉</a:t>
            </a:r>
            <a:r>
              <a:rPr lang="zh-CN" altLang="en-US" sz="2000" dirty="0">
                <a:solidFill>
                  <a:srgbClr val="3F3F3F"/>
                </a:solidFill>
                <a:latin typeface="微软雅黑" charset="-122"/>
                <a:ea typeface="微软雅黑" charset="-122"/>
                <a:sym typeface="微软雅黑" charset="-122"/>
              </a:rPr>
              <a:t>锤子＋语言钉子</a:t>
            </a:r>
            <a:endParaRPr lang="en-US" altLang="zh-CN" sz="2000" dirty="0">
              <a:solidFill>
                <a:srgbClr val="3F3F3F"/>
              </a:solidFill>
              <a:latin typeface="微软雅黑" charset="-122"/>
              <a:ea typeface="微软雅黑" charset="-122"/>
              <a:sym typeface="微软雅黑" charset="-122"/>
            </a:endParaRPr>
          </a:p>
        </p:txBody>
      </p:sp>
      <p:sp>
        <p:nvSpPr>
          <p:cNvPr id="44040" name="Oval 102"/>
          <p:cNvSpPr>
            <a:spLocks noChangeArrowheads="1"/>
          </p:cNvSpPr>
          <p:nvPr/>
        </p:nvSpPr>
        <p:spPr bwMode="auto">
          <a:xfrm>
            <a:off x="1167079" y="1947333"/>
            <a:ext cx="594783" cy="592667"/>
          </a:xfrm>
          <a:prstGeom prst="ellipse">
            <a:avLst/>
          </a:prstGeom>
          <a:solidFill>
            <a:srgbClr val="A6A6A6"/>
          </a:solidFill>
          <a:ln>
            <a:noFill/>
          </a:ln>
          <a:extLst/>
        </p:spPr>
        <p:txBody>
          <a:bodyPr wrap="none"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en-US" altLang="zh-CN" sz="2533">
                <a:solidFill>
                  <a:srgbClr val="FFFFFF"/>
                </a:solidFill>
                <a:latin typeface="Calibri" charset="0"/>
                <a:sym typeface="Calibri" charset="0"/>
              </a:rPr>
              <a:t>1</a:t>
            </a:r>
            <a:endParaRPr lang="zh-CN" altLang="en-US" sz="2533"/>
          </a:p>
        </p:txBody>
      </p:sp>
      <p:sp>
        <p:nvSpPr>
          <p:cNvPr id="44041" name="Oval 102"/>
          <p:cNvSpPr>
            <a:spLocks noChangeArrowheads="1"/>
          </p:cNvSpPr>
          <p:nvPr/>
        </p:nvSpPr>
        <p:spPr bwMode="auto">
          <a:xfrm>
            <a:off x="2640279" y="3289300"/>
            <a:ext cx="594783" cy="594784"/>
          </a:xfrm>
          <a:prstGeom prst="ellipse">
            <a:avLst/>
          </a:prstGeom>
          <a:solidFill>
            <a:srgbClr val="A6A6A6"/>
          </a:solidFill>
          <a:ln>
            <a:noFill/>
          </a:ln>
          <a:extLst/>
        </p:spPr>
        <p:txBody>
          <a:bodyPr wrap="none"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en-US" altLang="zh-CN" sz="2533">
                <a:solidFill>
                  <a:srgbClr val="FFFFFF"/>
                </a:solidFill>
                <a:latin typeface="Calibri" charset="0"/>
                <a:sym typeface="Calibri" charset="0"/>
              </a:rPr>
              <a:t>2</a:t>
            </a:r>
          </a:p>
        </p:txBody>
      </p:sp>
      <p:sp>
        <p:nvSpPr>
          <p:cNvPr id="44042" name="Oval 102"/>
          <p:cNvSpPr>
            <a:spLocks noChangeArrowheads="1"/>
          </p:cNvSpPr>
          <p:nvPr/>
        </p:nvSpPr>
        <p:spPr bwMode="auto">
          <a:xfrm>
            <a:off x="4115594" y="4656667"/>
            <a:ext cx="594784" cy="594784"/>
          </a:xfrm>
          <a:prstGeom prst="ellipse">
            <a:avLst/>
          </a:prstGeom>
          <a:solidFill>
            <a:srgbClr val="A6A6A6"/>
          </a:solidFill>
          <a:ln>
            <a:noFill/>
          </a:ln>
          <a:extLst/>
        </p:spPr>
        <p:txBody>
          <a:bodyPr wrap="none" lIns="0" tIns="0" rIns="0" bIns="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zh-CN" altLang="en-US" sz="2533">
                <a:solidFill>
                  <a:srgbClr val="FFFFFF"/>
                </a:solidFill>
                <a:latin typeface="宋体" charset="-122"/>
                <a:sym typeface="宋体" charset="-122"/>
              </a:rPr>
              <a:t>3</a:t>
            </a:r>
            <a:endParaRPr lang="en-US" altLang="zh-CN" sz="2533">
              <a:solidFill>
                <a:srgbClr val="FFFFFF"/>
              </a:solidFill>
              <a:latin typeface="Calibri" charset="0"/>
              <a:sym typeface="Calibri" charset="0"/>
            </a:endParaRPr>
          </a:p>
        </p:txBody>
      </p:sp>
      <p:sp>
        <p:nvSpPr>
          <p:cNvPr id="12" name="标题 2"/>
          <p:cNvSpPr txBox="1">
            <a:spLocks/>
          </p:cNvSpPr>
          <p:nvPr/>
        </p:nvSpPr>
        <p:spPr>
          <a:xfrm>
            <a:off x="643907" y="962258"/>
            <a:ext cx="2720752" cy="370428"/>
          </a:xfrm>
          <a:prstGeom prst="rect">
            <a:avLst/>
          </a:prstGeom>
          <a:noFill/>
          <a:ln>
            <a:noFill/>
          </a:ln>
        </p:spPr>
        <p:txBody>
          <a:bodyPr wrap="none" lIns="46263" tIns="46263" rIns="46263" bIns="46263" anchor="ctr">
            <a:spAutoFit/>
          </a:bodyPr>
          <a:lstStyle>
            <a:lvl1pPr algn="ctr" defTabSz="914186"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000" b="1" dirty="0">
                <a:solidFill>
                  <a:prstClr val="black">
                    <a:lumMod val="65000"/>
                    <a:lumOff val="35000"/>
                  </a:prstClr>
                </a:solidFill>
                <a:latin typeface="微软雅黑" pitchFamily="34" charset="-122"/>
                <a:ea typeface="微软雅黑" pitchFamily="34" charset="-122"/>
              </a:rPr>
              <a:t>让传播流行的</a:t>
            </a:r>
            <a:r>
              <a:rPr lang="zh-CN" altLang="en-US" sz="2000" b="1" dirty="0" smtClean="0">
                <a:solidFill>
                  <a:prstClr val="black">
                    <a:lumMod val="65000"/>
                    <a:lumOff val="35000"/>
                  </a:prstClr>
                </a:solidFill>
                <a:latin typeface="微软雅黑" pitchFamily="34" charset="-122"/>
                <a:ea typeface="微软雅黑" pitchFamily="34" charset="-122"/>
              </a:rPr>
              <a:t>三个法则</a:t>
            </a:r>
            <a:endParaRPr lang="zh-CN" altLang="en-US" sz="2000" b="1" dirty="0">
              <a:solidFill>
                <a:prstClr val="black">
                  <a:lumMod val="65000"/>
                  <a:lumOff val="35000"/>
                </a:prstClr>
              </a:solidFill>
              <a:latin typeface="微软雅黑" pitchFamily="34" charset="-122"/>
              <a:ea typeface="微软雅黑" pitchFamily="34" charset="-122"/>
            </a:endParaRPr>
          </a:p>
        </p:txBody>
      </p:sp>
    </p:spTree>
    <p:extLst>
      <p:ext uri="{BB962C8B-B14F-4D97-AF65-F5344CB8AC3E}">
        <p14:creationId xmlns:p14="http://schemas.microsoft.com/office/powerpoint/2010/main" val="1242112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6583" y="3013384"/>
            <a:ext cx="7469085" cy="60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47" tIns="45710" rIns="60947" bIns="45710">
            <a:spAutoFit/>
          </a:bodyPr>
          <a:lstStyle/>
          <a:p>
            <a:pPr algn="ctr">
              <a:lnSpc>
                <a:spcPct val="90000"/>
              </a:lnSpc>
              <a:spcBef>
                <a:spcPct val="0"/>
              </a:spcBef>
            </a:pPr>
            <a:r>
              <a:rPr lang="zh-CN" altLang="en-US" sz="3700" b="1" dirty="0" smtClean="0">
                <a:solidFill>
                  <a:schemeClr val="tx1">
                    <a:lumMod val="75000"/>
                    <a:lumOff val="25000"/>
                  </a:schemeClr>
                </a:solidFill>
                <a:latin typeface="Microsoft YaHei" charset="-122"/>
                <a:ea typeface="Microsoft YaHei" charset="-122"/>
                <a:cs typeface="Microsoft YaHei" charset="-122"/>
              </a:rPr>
              <a:t>最后小结</a:t>
            </a:r>
            <a:endParaRPr lang="zh-CN" altLang="en-US" sz="3700" b="1" dirty="0">
              <a:solidFill>
                <a:schemeClr val="tx1">
                  <a:lumMod val="75000"/>
                  <a:lumOff val="25000"/>
                </a:schemeClr>
              </a:solidFill>
              <a:latin typeface="Microsoft YaHei" charset="-122"/>
              <a:ea typeface="Microsoft YaHei" charset="-122"/>
              <a:cs typeface="Microsoft YaHei" charset="-122"/>
            </a:endParaRPr>
          </a:p>
        </p:txBody>
      </p:sp>
      <p:grpSp>
        <p:nvGrpSpPr>
          <p:cNvPr id="6" name="组 5"/>
          <p:cNvGrpSpPr/>
          <p:nvPr/>
        </p:nvGrpSpPr>
        <p:grpSpPr>
          <a:xfrm>
            <a:off x="0" y="0"/>
            <a:ext cx="7818096" cy="6858000"/>
            <a:chOff x="0" y="0"/>
            <a:chExt cx="7818096" cy="6858000"/>
          </a:xfrm>
        </p:grpSpPr>
        <p:grpSp>
          <p:nvGrpSpPr>
            <p:cNvPr id="7" name="组 3"/>
            <p:cNvGrpSpPr/>
            <p:nvPr/>
          </p:nvGrpSpPr>
          <p:grpSpPr>
            <a:xfrm rot="16200000">
              <a:off x="5149360" y="4189264"/>
              <a:ext cx="1857152" cy="3480320"/>
              <a:chOff x="2356608" y="899765"/>
              <a:chExt cx="959370" cy="1797868"/>
            </a:xfrm>
          </p:grpSpPr>
          <p:sp>
            <p:nvSpPr>
              <p:cNvPr id="9" name="三角形 8"/>
              <p:cNvSpPr/>
              <p:nvPr/>
            </p:nvSpPr>
            <p:spPr>
              <a:xfrm rot="5400000">
                <a:off x="2319192" y="947875"/>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0" name="三角形 9"/>
              <p:cNvSpPr/>
              <p:nvPr/>
            </p:nvSpPr>
            <p:spPr>
              <a:xfrm rot="5400000">
                <a:off x="2319192" y="2048150"/>
                <a:ext cx="697593" cy="601373"/>
              </a:xfrm>
              <a:prstGeom prst="triangl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sp>
            <p:nvSpPr>
              <p:cNvPr id="11" name="三角形 10"/>
              <p:cNvSpPr/>
              <p:nvPr/>
            </p:nvSpPr>
            <p:spPr>
              <a:xfrm rot="5400000">
                <a:off x="2279858" y="1325312"/>
                <a:ext cx="1112870" cy="959370"/>
              </a:xfrm>
              <a:prstGeom prst="triangle">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strike="sngStrike" dirty="0">
                  <a:ea typeface="Microsoft YaHei Regular" charset="-122"/>
                </a:endParaRPr>
              </a:p>
            </p:txBody>
          </p:sp>
        </p:grpSp>
        <p:sp>
          <p:nvSpPr>
            <p:cNvPr id="8" name="矩形 7"/>
            <p:cNvSpPr/>
            <p:nvPr/>
          </p:nvSpPr>
          <p:spPr>
            <a:xfrm>
              <a:off x="0" y="0"/>
              <a:ext cx="1569596"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22036829"/>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47067" y="939972"/>
            <a:ext cx="4197119" cy="370431"/>
          </a:xfrm>
          <a:prstGeom prst="rect">
            <a:avLst/>
          </a:prstGeom>
          <a:noFill/>
          <a:ln>
            <a:noFill/>
          </a:ln>
        </p:spPr>
        <p:txBody>
          <a:bodyPr wrap="none" lIns="46264" tIns="46264" rIns="46264" bIns="46264"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088"/>
            <a:r>
              <a:rPr lang="zh-CN" altLang="en-US" sz="2000" b="1" dirty="0">
                <a:solidFill>
                  <a:prstClr val="black">
                    <a:lumMod val="65000"/>
                    <a:lumOff val="35000"/>
                  </a:prstClr>
                </a:solidFill>
                <a:latin typeface="微软雅黑" pitchFamily="34" charset="-122"/>
                <a:ea typeface="微软雅黑" pitchFamily="34" charset="-122"/>
                <a:cs typeface="Helvetica Light" charset="0"/>
              </a:rPr>
              <a:t>品牌营销是</a:t>
            </a:r>
            <a:r>
              <a:rPr lang="zh-CN" altLang="en-US" sz="2000" b="1" dirty="0" smtClean="0">
                <a:solidFill>
                  <a:prstClr val="black">
                    <a:lumMod val="65000"/>
                    <a:lumOff val="35000"/>
                  </a:prstClr>
                </a:solidFill>
                <a:latin typeface="微软雅黑" pitchFamily="34" charset="-122"/>
                <a:ea typeface="微软雅黑" pitchFamily="34" charset="-122"/>
                <a:cs typeface="Helvetica Light" charset="0"/>
              </a:rPr>
              <a:t>如何在商业中发挥</a:t>
            </a:r>
            <a:r>
              <a:rPr lang="zh-CN" altLang="en-US" sz="2000" b="1" dirty="0">
                <a:solidFill>
                  <a:prstClr val="black">
                    <a:lumMod val="65000"/>
                    <a:lumOff val="35000"/>
                  </a:prstClr>
                </a:solidFill>
                <a:latin typeface="微软雅黑" pitchFamily="34" charset="-122"/>
                <a:ea typeface="微软雅黑" pitchFamily="34" charset="-122"/>
                <a:cs typeface="Helvetica Light" charset="0"/>
              </a:rPr>
              <a:t>作</a:t>
            </a:r>
            <a:r>
              <a:rPr lang="zh-CN" altLang="en-US" sz="2000" b="1" dirty="0" smtClean="0">
                <a:solidFill>
                  <a:prstClr val="black">
                    <a:lumMod val="65000"/>
                    <a:lumOff val="35000"/>
                  </a:prstClr>
                </a:solidFill>
                <a:latin typeface="微软雅黑" pitchFamily="34" charset="-122"/>
                <a:ea typeface="微软雅黑" pitchFamily="34" charset="-122"/>
                <a:cs typeface="Helvetica Light" charset="0"/>
              </a:rPr>
              <a:t>用？</a:t>
            </a:r>
            <a:endParaRPr lang="zh-CN" altLang="en-US" sz="2000" b="1" dirty="0">
              <a:solidFill>
                <a:prstClr val="black">
                  <a:lumMod val="65000"/>
                  <a:lumOff val="35000"/>
                </a:prstClr>
              </a:solidFill>
              <a:latin typeface="微软雅黑" pitchFamily="34" charset="-122"/>
              <a:ea typeface="微软雅黑" pitchFamily="34" charset="-122"/>
              <a:cs typeface="Helvetica Light" charset="0"/>
            </a:endParaRPr>
          </a:p>
        </p:txBody>
      </p:sp>
      <p:grpSp>
        <p:nvGrpSpPr>
          <p:cNvPr id="12" name="组合 11"/>
          <p:cNvGrpSpPr/>
          <p:nvPr/>
        </p:nvGrpSpPr>
        <p:grpSpPr>
          <a:xfrm>
            <a:off x="980536" y="1749213"/>
            <a:ext cx="10482120" cy="4074867"/>
            <a:chOff x="619008" y="1676848"/>
            <a:chExt cx="11710920" cy="4551963"/>
          </a:xfrm>
        </p:grpSpPr>
        <p:sp>
          <p:nvSpPr>
            <p:cNvPr id="6" name="矩形 5"/>
            <p:cNvSpPr/>
            <p:nvPr/>
          </p:nvSpPr>
          <p:spPr>
            <a:xfrm>
              <a:off x="5132876" y="1897567"/>
              <a:ext cx="1237884" cy="722005"/>
            </a:xfrm>
            <a:prstGeom prst="rect">
              <a:avLst/>
            </a:prstGeom>
          </p:spPr>
          <p:txBody>
            <a:bodyPr wrap="none">
              <a:spAutoFit/>
            </a:bodyPr>
            <a:lstStyle/>
            <a:p>
              <a:pPr defTabSz="914088"/>
              <a:r>
                <a:rPr lang="zh-CN" altLang="en-US" sz="3600" b="1" dirty="0">
                  <a:solidFill>
                    <a:srgbClr val="FF3D36"/>
                  </a:solidFill>
                  <a:latin typeface="Microsoft YaHei" charset="-122"/>
                  <a:ea typeface="Microsoft YaHei" charset="-122"/>
                  <a:cs typeface="Microsoft YaHei" charset="-122"/>
                </a:rPr>
                <a:t>流量</a:t>
              </a:r>
            </a:p>
          </p:txBody>
        </p:sp>
        <p:sp>
          <p:nvSpPr>
            <p:cNvPr id="7" name="矩形 6"/>
            <p:cNvSpPr/>
            <p:nvPr/>
          </p:nvSpPr>
          <p:spPr>
            <a:xfrm>
              <a:off x="8850235" y="1897567"/>
              <a:ext cx="1753668" cy="722005"/>
            </a:xfrm>
            <a:prstGeom prst="rect">
              <a:avLst/>
            </a:prstGeom>
          </p:spPr>
          <p:txBody>
            <a:bodyPr wrap="none">
              <a:spAutoFit/>
            </a:bodyPr>
            <a:lstStyle/>
            <a:p>
              <a:pPr defTabSz="914088"/>
              <a:r>
                <a:rPr lang="zh-CN" altLang="en-US" sz="3600" b="1" dirty="0">
                  <a:solidFill>
                    <a:srgbClr val="FF3D36"/>
                  </a:solidFill>
                  <a:latin typeface="Microsoft YaHei" charset="-122"/>
                  <a:ea typeface="Microsoft YaHei" charset="-122"/>
                  <a:cs typeface="Microsoft YaHei" charset="-122"/>
                </a:rPr>
                <a:t>转化率</a:t>
              </a:r>
              <a:endParaRPr lang="en-US" altLang="zh-CN" sz="3600" b="1" dirty="0">
                <a:solidFill>
                  <a:srgbClr val="FF3D36"/>
                </a:solidFill>
                <a:latin typeface="Microsoft YaHei" charset="-122"/>
                <a:ea typeface="Microsoft YaHei" charset="-122"/>
                <a:cs typeface="Microsoft YaHei" charset="-122"/>
              </a:endParaRPr>
            </a:p>
          </p:txBody>
        </p:sp>
        <p:sp>
          <p:nvSpPr>
            <p:cNvPr id="8" name="等于号 7"/>
            <p:cNvSpPr/>
            <p:nvPr/>
          </p:nvSpPr>
          <p:spPr>
            <a:xfrm>
              <a:off x="3821999" y="2001445"/>
              <a:ext cx="660060" cy="486921"/>
            </a:xfrm>
            <a:prstGeom prst="mathEqual">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black"/>
                </a:solidFill>
              </a:endParaRPr>
            </a:p>
          </p:txBody>
        </p:sp>
        <p:sp>
          <p:nvSpPr>
            <p:cNvPr id="9" name="乘号 8"/>
            <p:cNvSpPr/>
            <p:nvPr/>
          </p:nvSpPr>
          <p:spPr>
            <a:xfrm>
              <a:off x="7301778" y="2002366"/>
              <a:ext cx="658799" cy="486000"/>
            </a:xfrm>
            <a:prstGeom prst="mathMultiply">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10" name="矩形 9"/>
            <p:cNvSpPr/>
            <p:nvPr/>
          </p:nvSpPr>
          <p:spPr>
            <a:xfrm>
              <a:off x="619008" y="1676848"/>
              <a:ext cx="11436999" cy="1260919"/>
            </a:xfrm>
            <a:prstGeom prst="rect">
              <a:avLst/>
            </a:prstGeom>
            <a:noFill/>
            <a:ln w="28575">
              <a:solidFill>
                <a:srgbClr val="A6A6A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grpSp>
          <p:nvGrpSpPr>
            <p:cNvPr id="11" name="组合 10"/>
            <p:cNvGrpSpPr/>
            <p:nvPr/>
          </p:nvGrpSpPr>
          <p:grpSpPr>
            <a:xfrm>
              <a:off x="3859024" y="2955695"/>
              <a:ext cx="3691091" cy="3273116"/>
              <a:chOff x="3487591" y="2513087"/>
              <a:chExt cx="3691091" cy="3273116"/>
            </a:xfrm>
          </p:grpSpPr>
          <p:sp>
            <p:nvSpPr>
              <p:cNvPr id="20" name="下箭头 19"/>
              <p:cNvSpPr/>
              <p:nvPr/>
            </p:nvSpPr>
            <p:spPr>
              <a:xfrm rot="1615529">
                <a:off x="4524397" y="2513087"/>
                <a:ext cx="352131" cy="1014862"/>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22" name="下箭头 21"/>
              <p:cNvSpPr/>
              <p:nvPr/>
            </p:nvSpPr>
            <p:spPr>
              <a:xfrm rot="19984471" flipH="1">
                <a:off x="5790010" y="2513087"/>
                <a:ext cx="352131" cy="1014862"/>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23" name="矩形 22"/>
              <p:cNvSpPr/>
              <p:nvPr/>
            </p:nvSpPr>
            <p:spPr>
              <a:xfrm>
                <a:off x="3717069" y="3552670"/>
                <a:ext cx="1424438" cy="68954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2000" b="1" dirty="0">
                    <a:solidFill>
                      <a:prstClr val="white"/>
                    </a:solidFill>
                    <a:latin typeface="微软雅黑" panose="020B0503020204020204" pitchFamily="34" charset="-122"/>
                    <a:ea typeface="微软雅黑" panose="020B0503020204020204" pitchFamily="34" charset="-122"/>
                  </a:rPr>
                  <a:t>免费流量</a:t>
                </a:r>
              </a:p>
            </p:txBody>
          </p:sp>
          <p:sp>
            <p:nvSpPr>
              <p:cNvPr id="24" name="矩形 23"/>
              <p:cNvSpPr/>
              <p:nvPr/>
            </p:nvSpPr>
            <p:spPr>
              <a:xfrm>
                <a:off x="5579315" y="3552670"/>
                <a:ext cx="1424438" cy="68954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2000" b="1" dirty="0">
                    <a:solidFill>
                      <a:prstClr val="white"/>
                    </a:solidFill>
                    <a:latin typeface="微软雅黑" panose="020B0503020204020204" pitchFamily="34" charset="-122"/>
                    <a:ea typeface="微软雅黑" panose="020B0503020204020204" pitchFamily="34" charset="-122"/>
                  </a:rPr>
                  <a:t>付费流量</a:t>
                </a:r>
              </a:p>
            </p:txBody>
          </p:sp>
          <p:cxnSp>
            <p:nvCxnSpPr>
              <p:cNvPr id="26" name="直接箭头连接符 25"/>
              <p:cNvCxnSpPr/>
              <p:nvPr/>
            </p:nvCxnSpPr>
            <p:spPr>
              <a:xfrm>
                <a:off x="4429288" y="4302176"/>
                <a:ext cx="0" cy="809470"/>
              </a:xfrm>
              <a:prstGeom prst="straightConnector1">
                <a:avLst/>
              </a:prstGeom>
              <a:ln w="57150">
                <a:solidFill>
                  <a:srgbClr val="E8454A"/>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347534" y="4302176"/>
                <a:ext cx="0" cy="809470"/>
              </a:xfrm>
              <a:prstGeom prst="straightConnector1">
                <a:avLst/>
              </a:prstGeom>
              <a:ln w="57150">
                <a:solidFill>
                  <a:srgbClr val="E8454A"/>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487591" y="5216577"/>
                <a:ext cx="1765436" cy="569626"/>
              </a:xfrm>
              <a:prstGeom prst="rect">
                <a:avLst/>
              </a:prstGeom>
              <a:noFill/>
              <a:ln w="28575">
                <a:solidFill>
                  <a:srgbClr val="A6A6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2000" b="1" dirty="0">
                    <a:solidFill>
                      <a:srgbClr val="E8454A"/>
                    </a:solidFill>
                    <a:latin typeface="微软雅黑" panose="020B0503020204020204" pitchFamily="34" charset="-122"/>
                    <a:ea typeface="微软雅黑" panose="020B0503020204020204" pitchFamily="34" charset="-122"/>
                  </a:rPr>
                  <a:t>品</a:t>
                </a:r>
                <a:r>
                  <a:rPr lang="zh-CN" altLang="en-US" sz="2000" b="1" dirty="0" smtClean="0">
                    <a:solidFill>
                      <a:srgbClr val="E8454A"/>
                    </a:solidFill>
                    <a:latin typeface="微软雅黑" panose="020B0503020204020204" pitchFamily="34" charset="-122"/>
                    <a:ea typeface="微软雅黑" panose="020B0503020204020204" pitchFamily="34" charset="-122"/>
                  </a:rPr>
                  <a:t>牌为主</a:t>
                </a:r>
                <a:endParaRPr lang="zh-CN" altLang="en-US" sz="2000" b="1" dirty="0">
                  <a:solidFill>
                    <a:srgbClr val="E8454A"/>
                  </a:solidFill>
                  <a:latin typeface="微软雅黑" panose="020B0503020204020204" pitchFamily="34" charset="-122"/>
                  <a:ea typeface="微软雅黑" panose="020B0503020204020204" pitchFamily="34" charset="-122"/>
                </a:endParaRPr>
              </a:p>
            </p:txBody>
          </p:sp>
          <p:sp>
            <p:nvSpPr>
              <p:cNvPr id="33" name="矩形 32"/>
              <p:cNvSpPr/>
              <p:nvPr/>
            </p:nvSpPr>
            <p:spPr>
              <a:xfrm>
                <a:off x="5413243" y="5216577"/>
                <a:ext cx="1765439" cy="569626"/>
              </a:xfrm>
              <a:prstGeom prst="rect">
                <a:avLst/>
              </a:prstGeom>
              <a:noFill/>
              <a:ln w="28575">
                <a:solidFill>
                  <a:srgbClr val="A6A6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2000" b="1" dirty="0">
                    <a:solidFill>
                      <a:srgbClr val="E8454A"/>
                    </a:solidFill>
                    <a:latin typeface="微软雅黑" panose="020B0503020204020204" pitchFamily="34" charset="-122"/>
                    <a:ea typeface="微软雅黑" panose="020B0503020204020204" pitchFamily="34" charset="-122"/>
                  </a:rPr>
                  <a:t>营</a:t>
                </a:r>
                <a:r>
                  <a:rPr lang="zh-CN" altLang="en-US" sz="2000" b="1" dirty="0" smtClean="0">
                    <a:solidFill>
                      <a:srgbClr val="E8454A"/>
                    </a:solidFill>
                    <a:latin typeface="微软雅黑" panose="020B0503020204020204" pitchFamily="34" charset="-122"/>
                    <a:ea typeface="微软雅黑" panose="020B0503020204020204" pitchFamily="34" charset="-122"/>
                  </a:rPr>
                  <a:t>销为主</a:t>
                </a:r>
                <a:endParaRPr lang="zh-CN" altLang="en-US" sz="2000" b="1" dirty="0">
                  <a:solidFill>
                    <a:srgbClr val="E8454A"/>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676447" y="2955695"/>
              <a:ext cx="4653481" cy="3273116"/>
              <a:chOff x="5926081" y="2513087"/>
              <a:chExt cx="4653481" cy="3273116"/>
            </a:xfrm>
          </p:grpSpPr>
          <p:sp>
            <p:nvSpPr>
              <p:cNvPr id="21" name="下箭头 20"/>
              <p:cNvSpPr/>
              <p:nvPr/>
            </p:nvSpPr>
            <p:spPr>
              <a:xfrm rot="1615529">
                <a:off x="7072697" y="2513087"/>
                <a:ext cx="352131" cy="1014862"/>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25" name="下箭头 24"/>
              <p:cNvSpPr/>
              <p:nvPr/>
            </p:nvSpPr>
            <p:spPr>
              <a:xfrm rot="19984471" flipH="1">
                <a:off x="8338310" y="2513087"/>
                <a:ext cx="352131" cy="1014862"/>
              </a:xfrm>
              <a:prstGeom prst="downArrow">
                <a:avLst/>
              </a:prstGeom>
              <a:solidFill>
                <a:srgbClr val="E8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endParaRPr lang="zh-CN" altLang="en-US" sz="1733">
                  <a:solidFill>
                    <a:prstClr val="white"/>
                  </a:solidFill>
                </a:endParaRPr>
              </a:p>
            </p:txBody>
          </p:sp>
          <p:sp>
            <p:nvSpPr>
              <p:cNvPr id="27" name="矩形 26"/>
              <p:cNvSpPr/>
              <p:nvPr/>
            </p:nvSpPr>
            <p:spPr>
              <a:xfrm>
                <a:off x="5926081" y="3552669"/>
                <a:ext cx="1983831" cy="68954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1867" b="1" dirty="0">
                    <a:solidFill>
                      <a:prstClr val="white"/>
                    </a:solidFill>
                    <a:latin typeface="微软雅黑" panose="020B0503020204020204" pitchFamily="34" charset="-122"/>
                    <a:ea typeface="微软雅黑" panose="020B0503020204020204" pitchFamily="34" charset="-122"/>
                  </a:rPr>
                  <a:t>价格驱动要素</a:t>
                </a:r>
              </a:p>
            </p:txBody>
          </p:sp>
          <p:sp>
            <p:nvSpPr>
              <p:cNvPr id="28" name="矩形 27"/>
              <p:cNvSpPr/>
              <p:nvPr/>
            </p:nvSpPr>
            <p:spPr>
              <a:xfrm>
                <a:off x="8127614" y="3552670"/>
                <a:ext cx="2451948" cy="68954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1867" b="1" dirty="0">
                    <a:solidFill>
                      <a:prstClr val="white"/>
                    </a:solidFill>
                    <a:latin typeface="微软雅黑" panose="020B0503020204020204" pitchFamily="34" charset="-122"/>
                    <a:ea typeface="微软雅黑" panose="020B0503020204020204" pitchFamily="34" charset="-122"/>
                  </a:rPr>
                  <a:t>用户需求驱动要素</a:t>
                </a:r>
              </a:p>
            </p:txBody>
          </p:sp>
          <p:cxnSp>
            <p:nvCxnSpPr>
              <p:cNvPr id="29" name="直接箭头连接符 28"/>
              <p:cNvCxnSpPr/>
              <p:nvPr/>
            </p:nvCxnSpPr>
            <p:spPr>
              <a:xfrm>
                <a:off x="6857668" y="4302176"/>
                <a:ext cx="0" cy="809470"/>
              </a:xfrm>
              <a:prstGeom prst="straightConnector1">
                <a:avLst/>
              </a:prstGeom>
              <a:ln w="57150">
                <a:solidFill>
                  <a:srgbClr val="E8454A"/>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9030744" y="4302176"/>
                <a:ext cx="0" cy="809470"/>
              </a:xfrm>
              <a:prstGeom prst="straightConnector1">
                <a:avLst/>
              </a:prstGeom>
              <a:ln w="57150">
                <a:solidFill>
                  <a:srgbClr val="E8454A"/>
                </a:solidFill>
                <a:tailEnd type="arrow"/>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976317" y="5216577"/>
                <a:ext cx="1763725" cy="569626"/>
              </a:xfrm>
              <a:prstGeom prst="rect">
                <a:avLst/>
              </a:prstGeom>
              <a:noFill/>
              <a:ln w="28575">
                <a:solidFill>
                  <a:srgbClr val="A6A6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2000" b="1" dirty="0">
                    <a:solidFill>
                      <a:srgbClr val="E8454A"/>
                    </a:solidFill>
                    <a:latin typeface="微软雅黑" panose="020B0503020204020204" pitchFamily="34" charset="-122"/>
                    <a:ea typeface="微软雅黑" panose="020B0503020204020204" pitchFamily="34" charset="-122"/>
                  </a:rPr>
                  <a:t>营</a:t>
                </a:r>
                <a:r>
                  <a:rPr lang="zh-CN" altLang="en-US" sz="2000" b="1" dirty="0" smtClean="0">
                    <a:solidFill>
                      <a:srgbClr val="E8454A"/>
                    </a:solidFill>
                    <a:latin typeface="微软雅黑" panose="020B0503020204020204" pitchFamily="34" charset="-122"/>
                    <a:ea typeface="微软雅黑" panose="020B0503020204020204" pitchFamily="34" charset="-122"/>
                  </a:rPr>
                  <a:t>销为主</a:t>
                </a:r>
                <a:endParaRPr lang="zh-CN" altLang="en-US" sz="2000" b="1" dirty="0">
                  <a:solidFill>
                    <a:srgbClr val="E8454A"/>
                  </a:solidFill>
                  <a:latin typeface="微软雅黑" panose="020B0503020204020204" pitchFamily="34" charset="-122"/>
                  <a:ea typeface="微软雅黑" panose="020B0503020204020204" pitchFamily="34" charset="-122"/>
                </a:endParaRPr>
              </a:p>
            </p:txBody>
          </p:sp>
          <p:sp>
            <p:nvSpPr>
              <p:cNvPr id="36" name="矩形 35"/>
              <p:cNvSpPr/>
              <p:nvPr/>
            </p:nvSpPr>
            <p:spPr>
              <a:xfrm>
                <a:off x="7976910" y="5216577"/>
                <a:ext cx="2071412" cy="569626"/>
              </a:xfrm>
              <a:prstGeom prst="rect">
                <a:avLst/>
              </a:prstGeom>
              <a:noFill/>
              <a:ln w="28575">
                <a:solidFill>
                  <a:srgbClr val="A6A6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8"/>
                <a:r>
                  <a:rPr lang="zh-CN" altLang="en-US" sz="2000" b="1" dirty="0">
                    <a:solidFill>
                      <a:srgbClr val="E8454A"/>
                    </a:solidFill>
                    <a:latin typeface="微软雅黑" panose="020B0503020204020204" pitchFamily="34" charset="-122"/>
                    <a:ea typeface="微软雅黑" panose="020B0503020204020204" pitchFamily="34" charset="-122"/>
                  </a:rPr>
                  <a:t>品</a:t>
                </a:r>
                <a:r>
                  <a:rPr lang="zh-CN" altLang="en-US" sz="2000" b="1" dirty="0" smtClean="0">
                    <a:solidFill>
                      <a:srgbClr val="E8454A"/>
                    </a:solidFill>
                    <a:latin typeface="微软雅黑" panose="020B0503020204020204" pitchFamily="34" charset="-122"/>
                    <a:ea typeface="微软雅黑" panose="020B0503020204020204" pitchFamily="34" charset="-122"/>
                  </a:rPr>
                  <a:t>牌为主</a:t>
                </a:r>
                <a:endParaRPr lang="zh-CN" altLang="en-US" sz="2000" b="1" dirty="0">
                  <a:solidFill>
                    <a:srgbClr val="E8454A"/>
                  </a:solidFill>
                  <a:latin typeface="微软雅黑" panose="020B0503020204020204" pitchFamily="34" charset="-122"/>
                  <a:ea typeface="微软雅黑" panose="020B0503020204020204" pitchFamily="34" charset="-122"/>
                </a:endParaRPr>
              </a:p>
            </p:txBody>
          </p:sp>
        </p:grpSp>
      </p:grpSp>
      <p:sp>
        <p:nvSpPr>
          <p:cNvPr id="34" name="矩形 33"/>
          <p:cNvSpPr/>
          <p:nvPr/>
        </p:nvSpPr>
        <p:spPr>
          <a:xfrm>
            <a:off x="1398347" y="1990438"/>
            <a:ext cx="2031287" cy="646309"/>
          </a:xfrm>
          <a:prstGeom prst="rect">
            <a:avLst/>
          </a:prstGeom>
        </p:spPr>
        <p:txBody>
          <a:bodyPr wrap="none" lIns="91421" tIns="45709" rIns="91421" bIns="45709">
            <a:spAutoFit/>
          </a:bodyPr>
          <a:lstStyle/>
          <a:p>
            <a:pPr defTabSz="914088"/>
            <a:r>
              <a:rPr lang="zh-CN" altLang="en-US" sz="3600" b="1" smtClean="0">
                <a:solidFill>
                  <a:srgbClr val="FF3D36"/>
                </a:solidFill>
                <a:latin typeface="Microsoft YaHei" charset="-122"/>
                <a:ea typeface="Microsoft YaHei" charset="-122"/>
                <a:cs typeface="Microsoft YaHei" charset="-122"/>
              </a:rPr>
              <a:t>销售增长</a:t>
            </a:r>
            <a:endParaRPr lang="en-US" altLang="zh-CN" sz="3200" b="1" dirty="0">
              <a:solidFill>
                <a:srgbClr val="FF3D36"/>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611487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tretch>
            <a:fillRect/>
          </a:stretch>
        </p:blipFill>
        <p:spPr>
          <a:xfrm>
            <a:off x="3732160" y="2625745"/>
            <a:ext cx="4912800" cy="3994394"/>
          </a:xfrm>
          <a:prstGeom prst="rect">
            <a:avLst/>
          </a:prstGeom>
          <a:solidFill>
            <a:srgbClr val="00133B"/>
          </a:solidFill>
          <a:ln>
            <a:noFill/>
          </a:ln>
        </p:spPr>
      </p:pic>
      <p:sp>
        <p:nvSpPr>
          <p:cNvPr id="3" name="文本框 2"/>
          <p:cNvSpPr txBox="1"/>
          <p:nvPr/>
        </p:nvSpPr>
        <p:spPr>
          <a:xfrm>
            <a:off x="5479440" y="2060978"/>
            <a:ext cx="1339457" cy="779759"/>
          </a:xfrm>
          <a:prstGeom prst="rect">
            <a:avLst/>
          </a:prstGeom>
          <a:noFill/>
        </p:spPr>
        <p:txBody>
          <a:bodyPr wrap="none" lIns="121914" tIns="60957" rIns="121914" bIns="60957" rtlCol="0">
            <a:spAutoFit/>
          </a:bodyPr>
          <a:lstStyle/>
          <a:p>
            <a:r>
              <a:rPr kumimoji="1" lang="zh-CN" altLang="en-US" sz="4267" b="1" dirty="0">
                <a:solidFill>
                  <a:srgbClr val="FF3E36"/>
                </a:solidFill>
                <a:latin typeface="Microsoft YaHei" charset="-122"/>
                <a:ea typeface="Microsoft YaHei" charset="-122"/>
                <a:cs typeface="Microsoft YaHei" charset="-122"/>
              </a:rPr>
              <a:t>品牌</a:t>
            </a:r>
          </a:p>
        </p:txBody>
      </p:sp>
      <p:sp>
        <p:nvSpPr>
          <p:cNvPr id="4" name="椭圆 3"/>
          <p:cNvSpPr/>
          <p:nvPr/>
        </p:nvSpPr>
        <p:spPr>
          <a:xfrm>
            <a:off x="3495655" y="5699865"/>
            <a:ext cx="999456" cy="999456"/>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kumimoji="1" lang="zh-CN" altLang="en-US" sz="2399"/>
          </a:p>
        </p:txBody>
      </p:sp>
      <p:sp>
        <p:nvSpPr>
          <p:cNvPr id="5" name="文本框 4"/>
          <p:cNvSpPr txBox="1"/>
          <p:nvPr/>
        </p:nvSpPr>
        <p:spPr>
          <a:xfrm>
            <a:off x="3602570" y="6000215"/>
            <a:ext cx="794436" cy="451336"/>
          </a:xfrm>
          <a:prstGeom prst="rect">
            <a:avLst/>
          </a:prstGeom>
          <a:noFill/>
        </p:spPr>
        <p:txBody>
          <a:bodyPr wrap="none" lIns="121914" tIns="60957" rIns="121914" bIns="60957" rtlCol="0">
            <a:spAutoFit/>
          </a:bodyPr>
          <a:lstStyle/>
          <a:p>
            <a:r>
              <a:rPr kumimoji="1" lang="zh-CN" altLang="en-US" sz="2133" b="1" dirty="0">
                <a:solidFill>
                  <a:schemeClr val="bg1"/>
                </a:solidFill>
                <a:latin typeface="Microsoft YaHei" charset="-122"/>
                <a:ea typeface="Microsoft YaHei" charset="-122"/>
                <a:cs typeface="Microsoft YaHei" charset="-122"/>
              </a:rPr>
              <a:t>广告</a:t>
            </a:r>
          </a:p>
        </p:txBody>
      </p:sp>
      <p:sp>
        <p:nvSpPr>
          <p:cNvPr id="6" name="椭圆 5"/>
          <p:cNvSpPr/>
          <p:nvPr/>
        </p:nvSpPr>
        <p:spPr>
          <a:xfrm>
            <a:off x="4546160" y="5699865"/>
            <a:ext cx="999456" cy="999456"/>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kumimoji="1" lang="zh-CN" altLang="en-US" sz="2399"/>
          </a:p>
        </p:txBody>
      </p:sp>
      <p:sp>
        <p:nvSpPr>
          <p:cNvPr id="7" name="文本框 6"/>
          <p:cNvSpPr txBox="1"/>
          <p:nvPr/>
        </p:nvSpPr>
        <p:spPr>
          <a:xfrm>
            <a:off x="4686030" y="6016693"/>
            <a:ext cx="794436" cy="451336"/>
          </a:xfrm>
          <a:prstGeom prst="rect">
            <a:avLst/>
          </a:prstGeom>
          <a:noFill/>
        </p:spPr>
        <p:txBody>
          <a:bodyPr wrap="none" lIns="121914" tIns="60957" rIns="121914" bIns="60957" rtlCol="0">
            <a:spAutoFit/>
          </a:bodyPr>
          <a:lstStyle/>
          <a:p>
            <a:r>
              <a:rPr kumimoji="1" lang="zh-CN" altLang="en-US" sz="2133" b="1" dirty="0">
                <a:solidFill>
                  <a:schemeClr val="bg1"/>
                </a:solidFill>
                <a:latin typeface="Microsoft YaHei" charset="-122"/>
                <a:ea typeface="Microsoft YaHei" charset="-122"/>
                <a:cs typeface="Microsoft YaHei" charset="-122"/>
              </a:rPr>
              <a:t>公关</a:t>
            </a:r>
          </a:p>
        </p:txBody>
      </p:sp>
      <p:sp>
        <p:nvSpPr>
          <p:cNvPr id="8" name="椭圆 7"/>
          <p:cNvSpPr/>
          <p:nvPr/>
        </p:nvSpPr>
        <p:spPr>
          <a:xfrm>
            <a:off x="5647360" y="5699865"/>
            <a:ext cx="999456" cy="999456"/>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kumimoji="1" lang="zh-CN" altLang="en-US" sz="2399"/>
          </a:p>
        </p:txBody>
      </p:sp>
      <p:sp>
        <p:nvSpPr>
          <p:cNvPr id="9" name="文本框 8"/>
          <p:cNvSpPr txBox="1"/>
          <p:nvPr/>
        </p:nvSpPr>
        <p:spPr>
          <a:xfrm>
            <a:off x="5738643" y="5837652"/>
            <a:ext cx="794436" cy="779566"/>
          </a:xfrm>
          <a:prstGeom prst="rect">
            <a:avLst/>
          </a:prstGeom>
          <a:noFill/>
        </p:spPr>
        <p:txBody>
          <a:bodyPr wrap="none" lIns="121914" tIns="60957" rIns="121914" bIns="60957" rtlCol="0">
            <a:spAutoFit/>
          </a:bodyPr>
          <a:lstStyle/>
          <a:p>
            <a:r>
              <a:rPr kumimoji="1" lang="zh-CN" altLang="en-US" sz="2133" b="1" dirty="0">
                <a:solidFill>
                  <a:schemeClr val="bg1"/>
                </a:solidFill>
                <a:latin typeface="Microsoft YaHei" charset="-122"/>
                <a:ea typeface="Microsoft YaHei" charset="-122"/>
                <a:cs typeface="Microsoft YaHei" charset="-122"/>
              </a:rPr>
              <a:t>市场</a:t>
            </a:r>
            <a:endParaRPr kumimoji="1" lang="en-US" altLang="zh-CN" sz="2133" b="1" dirty="0">
              <a:solidFill>
                <a:schemeClr val="bg1"/>
              </a:solidFill>
              <a:latin typeface="Microsoft YaHei" charset="-122"/>
              <a:ea typeface="Microsoft YaHei" charset="-122"/>
              <a:cs typeface="Microsoft YaHei" charset="-122"/>
            </a:endParaRPr>
          </a:p>
          <a:p>
            <a:r>
              <a:rPr kumimoji="1" lang="zh-CN" altLang="en-US" sz="2133" b="1" dirty="0">
                <a:solidFill>
                  <a:schemeClr val="bg1"/>
                </a:solidFill>
                <a:latin typeface="Microsoft YaHei" charset="-122"/>
                <a:ea typeface="Microsoft YaHei" charset="-122"/>
                <a:cs typeface="Microsoft YaHei" charset="-122"/>
              </a:rPr>
              <a:t>调研</a:t>
            </a:r>
          </a:p>
        </p:txBody>
      </p:sp>
      <p:sp>
        <p:nvSpPr>
          <p:cNvPr id="10" name="椭圆 9"/>
          <p:cNvSpPr/>
          <p:nvPr/>
        </p:nvSpPr>
        <p:spPr>
          <a:xfrm>
            <a:off x="6748557" y="5699865"/>
            <a:ext cx="999456" cy="999456"/>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kumimoji="1" lang="zh-CN" altLang="en-US" sz="2399"/>
          </a:p>
        </p:txBody>
      </p:sp>
      <p:sp>
        <p:nvSpPr>
          <p:cNvPr id="11" name="文本框 10"/>
          <p:cNvSpPr txBox="1"/>
          <p:nvPr/>
        </p:nvSpPr>
        <p:spPr>
          <a:xfrm>
            <a:off x="6716153" y="6011272"/>
            <a:ext cx="1068550" cy="451336"/>
          </a:xfrm>
          <a:prstGeom prst="rect">
            <a:avLst/>
          </a:prstGeom>
          <a:noFill/>
        </p:spPr>
        <p:txBody>
          <a:bodyPr wrap="none" lIns="121914" tIns="60957" rIns="121914" bIns="60957" rtlCol="0">
            <a:spAutoFit/>
          </a:bodyPr>
          <a:lstStyle/>
          <a:p>
            <a:r>
              <a:rPr kumimoji="1" lang="zh-CN" altLang="en-US" sz="2133" b="1" dirty="0">
                <a:solidFill>
                  <a:schemeClr val="bg1"/>
                </a:solidFill>
                <a:latin typeface="Microsoft YaHei" charset="-122"/>
                <a:ea typeface="Microsoft YaHei" charset="-122"/>
                <a:cs typeface="Microsoft YaHei" charset="-122"/>
              </a:rPr>
              <a:t>新媒体</a:t>
            </a:r>
          </a:p>
        </p:txBody>
      </p:sp>
      <p:sp>
        <p:nvSpPr>
          <p:cNvPr id="12" name="椭圆 11"/>
          <p:cNvSpPr/>
          <p:nvPr/>
        </p:nvSpPr>
        <p:spPr>
          <a:xfrm>
            <a:off x="7738764" y="5699865"/>
            <a:ext cx="999456" cy="999456"/>
          </a:xfrm>
          <a:prstGeom prst="ellipse">
            <a:avLst/>
          </a:prstGeom>
          <a:solidFill>
            <a:srgbClr val="FF3E36"/>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kumimoji="1" lang="zh-CN" altLang="en-US" sz="2399"/>
          </a:p>
        </p:txBody>
      </p:sp>
      <p:sp>
        <p:nvSpPr>
          <p:cNvPr id="13" name="文本框 12"/>
          <p:cNvSpPr txBox="1"/>
          <p:nvPr/>
        </p:nvSpPr>
        <p:spPr>
          <a:xfrm>
            <a:off x="7895954" y="5854128"/>
            <a:ext cx="794436" cy="779566"/>
          </a:xfrm>
          <a:prstGeom prst="rect">
            <a:avLst/>
          </a:prstGeom>
          <a:noFill/>
        </p:spPr>
        <p:txBody>
          <a:bodyPr wrap="none" lIns="121914" tIns="60957" rIns="121914" bIns="60957" rtlCol="0">
            <a:spAutoFit/>
          </a:bodyPr>
          <a:lstStyle/>
          <a:p>
            <a:r>
              <a:rPr kumimoji="1" lang="zh-CN" altLang="en-US" sz="2133" b="1" dirty="0">
                <a:solidFill>
                  <a:schemeClr val="bg1"/>
                </a:solidFill>
                <a:latin typeface="Microsoft YaHei" charset="-122"/>
                <a:ea typeface="Microsoft YaHei" charset="-122"/>
                <a:cs typeface="Microsoft YaHei" charset="-122"/>
              </a:rPr>
              <a:t>活动</a:t>
            </a:r>
            <a:endParaRPr kumimoji="1" lang="en-US" altLang="zh-CN" sz="2133" b="1" dirty="0">
              <a:solidFill>
                <a:schemeClr val="bg1"/>
              </a:solidFill>
              <a:latin typeface="Microsoft YaHei" charset="-122"/>
              <a:ea typeface="Microsoft YaHei" charset="-122"/>
              <a:cs typeface="Microsoft YaHei" charset="-122"/>
            </a:endParaRPr>
          </a:p>
          <a:p>
            <a:r>
              <a:rPr kumimoji="1" lang="zh-CN" altLang="en-US" sz="2133" b="1" dirty="0">
                <a:solidFill>
                  <a:schemeClr val="bg1"/>
                </a:solidFill>
                <a:latin typeface="Microsoft YaHei" charset="-122"/>
                <a:ea typeface="Microsoft YaHei" charset="-122"/>
                <a:cs typeface="Microsoft YaHei" charset="-122"/>
              </a:rPr>
              <a:t>推广</a:t>
            </a:r>
          </a:p>
        </p:txBody>
      </p:sp>
      <p:sp>
        <p:nvSpPr>
          <p:cNvPr id="14" name="矩形 13"/>
          <p:cNvSpPr/>
          <p:nvPr/>
        </p:nvSpPr>
        <p:spPr>
          <a:xfrm>
            <a:off x="2905268" y="4833315"/>
            <a:ext cx="6588882" cy="1952245"/>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zh-CN" altLang="en-US" sz="2399"/>
          </a:p>
        </p:txBody>
      </p:sp>
      <p:cxnSp>
        <p:nvCxnSpPr>
          <p:cNvPr id="15" name="直接连接符 20"/>
          <p:cNvCxnSpPr/>
          <p:nvPr/>
        </p:nvCxnSpPr>
        <p:spPr>
          <a:xfrm flipH="1">
            <a:off x="2268978" y="5837653"/>
            <a:ext cx="613993" cy="1647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箭头连接符 22"/>
          <p:cNvCxnSpPr/>
          <p:nvPr/>
        </p:nvCxnSpPr>
        <p:spPr>
          <a:xfrm flipV="1">
            <a:off x="2284477" y="3556009"/>
            <a:ext cx="0" cy="2298119"/>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23"/>
          <p:cNvCxnSpPr/>
          <p:nvPr/>
        </p:nvCxnSpPr>
        <p:spPr>
          <a:xfrm flipH="1">
            <a:off x="9494149" y="6000214"/>
            <a:ext cx="566003"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箭头连接符 24"/>
          <p:cNvCxnSpPr/>
          <p:nvPr/>
        </p:nvCxnSpPr>
        <p:spPr>
          <a:xfrm flipV="1">
            <a:off x="10060153" y="3718575"/>
            <a:ext cx="0" cy="2298119"/>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TextBox 25"/>
          <p:cNvSpPr txBox="1"/>
          <p:nvPr/>
        </p:nvSpPr>
        <p:spPr>
          <a:xfrm>
            <a:off x="1830874" y="3002412"/>
            <a:ext cx="1349703" cy="523210"/>
          </a:xfrm>
          <a:prstGeom prst="rect">
            <a:avLst/>
          </a:prstGeom>
          <a:noFill/>
        </p:spPr>
        <p:txBody>
          <a:bodyPr wrap="square" lIns="91432" tIns="45715" rIns="91432" bIns="45715" rtlCol="0">
            <a:spAutoFit/>
          </a:bodyPr>
          <a:lstStyle/>
          <a:p>
            <a:r>
              <a:rPr lang="zh-CN" altLang="en-US" sz="2800" dirty="0">
                <a:latin typeface="Microsoft YaHei" charset="-122"/>
                <a:ea typeface="Microsoft YaHei" charset="-122"/>
                <a:cs typeface="Microsoft YaHei" charset="-122"/>
              </a:rPr>
              <a:t>营销</a:t>
            </a:r>
          </a:p>
        </p:txBody>
      </p:sp>
      <p:sp>
        <p:nvSpPr>
          <p:cNvPr id="20" name="TextBox 26"/>
          <p:cNvSpPr txBox="1"/>
          <p:nvPr/>
        </p:nvSpPr>
        <p:spPr>
          <a:xfrm>
            <a:off x="9748126" y="3168698"/>
            <a:ext cx="1349703" cy="523210"/>
          </a:xfrm>
          <a:prstGeom prst="rect">
            <a:avLst/>
          </a:prstGeom>
          <a:noFill/>
        </p:spPr>
        <p:txBody>
          <a:bodyPr wrap="square" lIns="91432" tIns="45715" rIns="91432" bIns="45715" rtlCol="0">
            <a:spAutoFit/>
          </a:bodyPr>
          <a:lstStyle/>
          <a:p>
            <a:r>
              <a:rPr lang="zh-CN" altLang="en-US" sz="2800" dirty="0">
                <a:latin typeface="Microsoft YaHei" charset="-122"/>
                <a:ea typeface="Microsoft YaHei" charset="-122"/>
                <a:cs typeface="Microsoft YaHei" charset="-122"/>
              </a:rPr>
              <a:t>营销</a:t>
            </a:r>
          </a:p>
        </p:txBody>
      </p:sp>
      <p:sp>
        <p:nvSpPr>
          <p:cNvPr id="21" name="矩形 20"/>
          <p:cNvSpPr/>
          <p:nvPr/>
        </p:nvSpPr>
        <p:spPr>
          <a:xfrm>
            <a:off x="6968584" y="2060978"/>
            <a:ext cx="3361830" cy="680161"/>
          </a:xfrm>
          <a:prstGeom prst="rect">
            <a:avLst/>
          </a:prstGeom>
          <a:solidFill>
            <a:srgbClr val="F33E0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zh-CN" altLang="en-US" sz="1866" b="1" dirty="0">
                <a:solidFill>
                  <a:schemeClr val="bg1"/>
                </a:solidFill>
                <a:latin typeface="Microsoft YaHei" charset="-122"/>
                <a:ea typeface="Microsoft YaHei" charset="-122"/>
                <a:cs typeface="Microsoft YaHei" charset="-122"/>
              </a:rPr>
              <a:t>品牌只有一个</a:t>
            </a:r>
            <a:endParaRPr lang="en-US" altLang="zh-CN" sz="1866" b="1" dirty="0">
              <a:solidFill>
                <a:schemeClr val="bg1"/>
              </a:solidFill>
              <a:latin typeface="Microsoft YaHei" charset="-122"/>
              <a:ea typeface="Microsoft YaHei" charset="-122"/>
              <a:cs typeface="Microsoft YaHei" charset="-122"/>
            </a:endParaRPr>
          </a:p>
          <a:p>
            <a:pPr algn="ctr"/>
            <a:r>
              <a:rPr lang="zh-CN" altLang="en-US" sz="1866" b="1" dirty="0">
                <a:solidFill>
                  <a:schemeClr val="bg1"/>
                </a:solidFill>
                <a:latin typeface="Microsoft YaHei" charset="-122"/>
                <a:ea typeface="Microsoft YaHei" charset="-122"/>
                <a:cs typeface="Microsoft YaHei" charset="-122"/>
              </a:rPr>
              <a:t>营销可以多种</a:t>
            </a:r>
          </a:p>
        </p:txBody>
      </p:sp>
      <p:sp>
        <p:nvSpPr>
          <p:cNvPr id="23" name="文本占位符 2"/>
          <p:cNvSpPr txBox="1">
            <a:spLocks/>
          </p:cNvSpPr>
          <p:nvPr/>
        </p:nvSpPr>
        <p:spPr>
          <a:xfrm>
            <a:off x="569913" y="940773"/>
            <a:ext cx="2914737" cy="370451"/>
          </a:xfrm>
          <a:prstGeom prst="rect">
            <a:avLst/>
          </a:prstGeom>
          <a:noFill/>
          <a:ln>
            <a:noFill/>
          </a:ln>
        </p:spPr>
        <p:txBody>
          <a:bodyPr wrap="none" lIns="46274" tIns="46274" rIns="46274" bIns="46274" anchor="ctr">
            <a:spAutoFit/>
          </a:bodyPr>
          <a:lstStyle>
            <a:defPPr>
              <a:defRPr lang="zh-CN"/>
            </a:defPPr>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t>未来趋势：先品牌后营销</a:t>
            </a:r>
            <a:endParaRPr lang="zh-CN" altLang="en-US" dirty="0"/>
          </a:p>
        </p:txBody>
      </p:sp>
    </p:spTree>
    <p:extLst>
      <p:ext uri="{BB962C8B-B14F-4D97-AF65-F5344CB8AC3E}">
        <p14:creationId xmlns:p14="http://schemas.microsoft.com/office/powerpoint/2010/main" val="1424838169"/>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28"/>
          <p:cNvCxnSpPr/>
          <p:nvPr/>
        </p:nvCxnSpPr>
        <p:spPr>
          <a:xfrm>
            <a:off x="2001707" y="2871216"/>
            <a:ext cx="0" cy="64008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72"/>
          <p:cNvCxnSpPr/>
          <p:nvPr/>
        </p:nvCxnSpPr>
        <p:spPr>
          <a:xfrm>
            <a:off x="10005755" y="4412456"/>
            <a:ext cx="0" cy="724686"/>
          </a:xfrm>
          <a:prstGeom prst="line">
            <a:avLst/>
          </a:prstGeom>
          <a:ln w="1905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24535" y="1762722"/>
            <a:ext cx="11033921" cy="452127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charset="-122"/>
              <a:ea typeface="Microsoft YaHei" charset="-122"/>
              <a:cs typeface="Microsoft YaHei" charset="-122"/>
            </a:endParaRPr>
          </a:p>
        </p:txBody>
      </p:sp>
      <p:sp>
        <p:nvSpPr>
          <p:cNvPr id="9" name="矩形 8"/>
          <p:cNvSpPr/>
          <p:nvPr/>
        </p:nvSpPr>
        <p:spPr>
          <a:xfrm>
            <a:off x="624535" y="3451074"/>
            <a:ext cx="1792224" cy="1024128"/>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Microsoft YaHei" charset="-122"/>
                <a:ea typeface="Microsoft YaHei" charset="-122"/>
                <a:cs typeface="Microsoft YaHei" charset="-122"/>
              </a:rPr>
              <a:t>品牌生命力</a:t>
            </a:r>
            <a:endParaRPr lang="en-US" altLang="zh-CN" sz="2400" b="1" dirty="0" smtClean="0">
              <a:latin typeface="Microsoft YaHei" charset="-122"/>
              <a:ea typeface="Microsoft YaHei" charset="-122"/>
              <a:cs typeface="Microsoft YaHei" charset="-122"/>
            </a:endParaRPr>
          </a:p>
          <a:p>
            <a:pPr algn="ctr"/>
            <a:r>
              <a:rPr lang="zh-CN" altLang="en-US" sz="2400" b="1" dirty="0" smtClean="0">
                <a:latin typeface="Microsoft YaHei" charset="-122"/>
                <a:ea typeface="Microsoft YaHei" charset="-122"/>
                <a:cs typeface="Microsoft YaHei" charset="-122"/>
              </a:rPr>
              <a:t>战略</a:t>
            </a:r>
            <a:endParaRPr lang="zh-CN" altLang="en-US" sz="2400" b="1" dirty="0">
              <a:latin typeface="Microsoft YaHei" charset="-122"/>
              <a:ea typeface="Microsoft YaHei" charset="-122"/>
              <a:cs typeface="Microsoft YaHei" charset="-122"/>
            </a:endParaRPr>
          </a:p>
        </p:txBody>
      </p:sp>
      <p:cxnSp>
        <p:nvCxnSpPr>
          <p:cNvPr id="10" name="直接箭头连接符 6"/>
          <p:cNvCxnSpPr>
            <a:stCxn id="41" idx="3"/>
          </p:cNvCxnSpPr>
          <p:nvPr/>
        </p:nvCxnSpPr>
        <p:spPr>
          <a:xfrm>
            <a:off x="2416759" y="3963138"/>
            <a:ext cx="1688068" cy="0"/>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104827" y="3511296"/>
            <a:ext cx="1792224" cy="1024128"/>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Microsoft YaHei" charset="-122"/>
                <a:ea typeface="Microsoft YaHei" charset="-122"/>
                <a:cs typeface="Microsoft YaHei" charset="-122"/>
              </a:rPr>
              <a:t>品牌记忆力</a:t>
            </a:r>
            <a:endParaRPr lang="en-US" altLang="zh-CN" b="1" dirty="0" smtClean="0">
              <a:latin typeface="Microsoft YaHei" charset="-122"/>
              <a:ea typeface="Microsoft YaHei" charset="-122"/>
              <a:cs typeface="Microsoft YaHei" charset="-122"/>
            </a:endParaRPr>
          </a:p>
          <a:p>
            <a:pPr algn="ctr"/>
            <a:r>
              <a:rPr lang="zh-CN" altLang="en-US" b="1" dirty="0" smtClean="0">
                <a:latin typeface="Microsoft YaHei" charset="-122"/>
                <a:ea typeface="Microsoft YaHei" charset="-122"/>
                <a:cs typeface="Microsoft YaHei" charset="-122"/>
              </a:rPr>
              <a:t>表现</a:t>
            </a:r>
            <a:endParaRPr lang="zh-CN" altLang="en-US" b="1" dirty="0">
              <a:latin typeface="Microsoft YaHei" charset="-122"/>
              <a:ea typeface="Microsoft YaHei" charset="-122"/>
              <a:cs typeface="Microsoft YaHei" charset="-122"/>
            </a:endParaRPr>
          </a:p>
        </p:txBody>
      </p:sp>
      <p:sp>
        <p:nvSpPr>
          <p:cNvPr id="12" name="矩形 11"/>
          <p:cNvSpPr/>
          <p:nvPr/>
        </p:nvSpPr>
        <p:spPr>
          <a:xfrm>
            <a:off x="6433499" y="2639568"/>
            <a:ext cx="1792224" cy="1024128"/>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Microsoft YaHei" charset="-122"/>
                <a:ea typeface="Microsoft YaHei" charset="-122"/>
                <a:cs typeface="Microsoft YaHei" charset="-122"/>
              </a:rPr>
              <a:t>品牌自驱力</a:t>
            </a:r>
            <a:endParaRPr lang="en-US" altLang="zh-CN" b="1" dirty="0" smtClean="0">
              <a:latin typeface="Microsoft YaHei" charset="-122"/>
              <a:ea typeface="Microsoft YaHei" charset="-122"/>
              <a:cs typeface="Microsoft YaHei" charset="-122"/>
            </a:endParaRPr>
          </a:p>
          <a:p>
            <a:pPr algn="ctr"/>
            <a:r>
              <a:rPr lang="zh-CN" altLang="en-US" b="1" dirty="0" smtClean="0">
                <a:latin typeface="Microsoft YaHei" charset="-122"/>
                <a:ea typeface="Microsoft YaHei" charset="-122"/>
                <a:cs typeface="Microsoft YaHei" charset="-122"/>
              </a:rPr>
              <a:t>体验</a:t>
            </a:r>
            <a:endParaRPr lang="zh-CN" altLang="en-US" b="1" dirty="0">
              <a:latin typeface="Microsoft YaHei" charset="-122"/>
              <a:ea typeface="Microsoft YaHei" charset="-122"/>
              <a:cs typeface="Microsoft YaHei" charset="-122"/>
            </a:endParaRPr>
          </a:p>
        </p:txBody>
      </p:sp>
      <p:sp>
        <p:nvSpPr>
          <p:cNvPr id="13" name="矩形 12"/>
          <p:cNvSpPr/>
          <p:nvPr/>
        </p:nvSpPr>
        <p:spPr>
          <a:xfrm>
            <a:off x="6433499" y="4535424"/>
            <a:ext cx="1792224" cy="1024128"/>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Microsoft YaHei" charset="-122"/>
                <a:ea typeface="Microsoft YaHei" charset="-122"/>
                <a:cs typeface="Microsoft YaHei" charset="-122"/>
              </a:rPr>
              <a:t>品牌影响力</a:t>
            </a:r>
            <a:endParaRPr lang="en-US" altLang="zh-CN" b="1" dirty="0" smtClean="0">
              <a:latin typeface="Microsoft YaHei" charset="-122"/>
              <a:ea typeface="Microsoft YaHei" charset="-122"/>
              <a:cs typeface="Microsoft YaHei" charset="-122"/>
            </a:endParaRPr>
          </a:p>
          <a:p>
            <a:pPr algn="ctr"/>
            <a:r>
              <a:rPr lang="zh-CN" altLang="en-US" b="1" dirty="0" smtClean="0">
                <a:latin typeface="Microsoft YaHei" charset="-122"/>
                <a:ea typeface="Microsoft YaHei" charset="-122"/>
                <a:cs typeface="Microsoft YaHei" charset="-122"/>
              </a:rPr>
              <a:t>传播</a:t>
            </a:r>
            <a:endParaRPr lang="zh-CN" altLang="en-US" b="1" dirty="0">
              <a:latin typeface="Microsoft YaHei" charset="-122"/>
              <a:ea typeface="Microsoft YaHei" charset="-122"/>
              <a:cs typeface="Microsoft YaHei" charset="-122"/>
            </a:endParaRPr>
          </a:p>
        </p:txBody>
      </p:sp>
      <p:sp>
        <p:nvSpPr>
          <p:cNvPr id="14" name="矩形 13"/>
          <p:cNvSpPr/>
          <p:nvPr/>
        </p:nvSpPr>
        <p:spPr>
          <a:xfrm>
            <a:off x="9866232" y="3451074"/>
            <a:ext cx="1792224" cy="1024128"/>
          </a:xfrm>
          <a:prstGeom prst="rect">
            <a:avLst/>
          </a:prstGeom>
          <a:solidFill>
            <a:srgbClr val="E8314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Microsoft YaHei" charset="-122"/>
                <a:ea typeface="Microsoft YaHei" charset="-122"/>
                <a:cs typeface="Microsoft YaHei" charset="-122"/>
              </a:rPr>
              <a:t>品牌成长力</a:t>
            </a:r>
            <a:endParaRPr lang="en-US" altLang="zh-CN" b="1" dirty="0" smtClean="0">
              <a:latin typeface="Microsoft YaHei" charset="-122"/>
              <a:ea typeface="Microsoft YaHei" charset="-122"/>
              <a:cs typeface="Microsoft YaHei" charset="-122"/>
            </a:endParaRPr>
          </a:p>
          <a:p>
            <a:pPr algn="ctr"/>
            <a:r>
              <a:rPr lang="zh-CN" altLang="en-US" b="1" dirty="0" smtClean="0">
                <a:latin typeface="Microsoft YaHei" charset="-122"/>
                <a:ea typeface="Microsoft YaHei" charset="-122"/>
                <a:cs typeface="Microsoft YaHei" charset="-122"/>
              </a:rPr>
              <a:t>管理</a:t>
            </a:r>
            <a:endParaRPr lang="zh-CN" altLang="en-US" b="1" dirty="0">
              <a:latin typeface="Microsoft YaHei" charset="-122"/>
              <a:ea typeface="Microsoft YaHei" charset="-122"/>
              <a:cs typeface="Microsoft YaHei" charset="-122"/>
            </a:endParaRPr>
          </a:p>
        </p:txBody>
      </p:sp>
      <p:cxnSp>
        <p:nvCxnSpPr>
          <p:cNvPr id="15" name="直接箭头连接符 14"/>
          <p:cNvCxnSpPr/>
          <p:nvPr/>
        </p:nvCxnSpPr>
        <p:spPr>
          <a:xfrm flipV="1">
            <a:off x="5897051" y="2871216"/>
            <a:ext cx="536448" cy="1152144"/>
          </a:xfrm>
          <a:prstGeom prst="straightConnector1">
            <a:avLst/>
          </a:prstGeom>
          <a:ln w="19050">
            <a:solidFill>
              <a:schemeClr val="tx1">
                <a:lumMod val="75000"/>
                <a:lumOff val="2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6"/>
          <p:cNvCxnSpPr/>
          <p:nvPr/>
        </p:nvCxnSpPr>
        <p:spPr>
          <a:xfrm>
            <a:off x="5897051" y="4023360"/>
            <a:ext cx="536448" cy="1280160"/>
          </a:xfrm>
          <a:prstGeom prst="straightConnector1">
            <a:avLst/>
          </a:prstGeom>
          <a:ln w="19050">
            <a:solidFill>
              <a:schemeClr val="tx1">
                <a:lumMod val="75000"/>
                <a:lumOff val="2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20"/>
          <p:cNvCxnSpPr/>
          <p:nvPr/>
        </p:nvCxnSpPr>
        <p:spPr>
          <a:xfrm>
            <a:off x="2001707" y="5303520"/>
            <a:ext cx="4431792" cy="0"/>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26"/>
          <p:cNvCxnSpPr/>
          <p:nvPr/>
        </p:nvCxnSpPr>
        <p:spPr>
          <a:xfrm>
            <a:off x="2001707" y="4535424"/>
            <a:ext cx="0" cy="7680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箭头连接符 30"/>
          <p:cNvCxnSpPr/>
          <p:nvPr/>
        </p:nvCxnSpPr>
        <p:spPr>
          <a:xfrm>
            <a:off x="2001707" y="2871216"/>
            <a:ext cx="4431792" cy="0"/>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连接符 40"/>
          <p:cNvCxnSpPr/>
          <p:nvPr/>
        </p:nvCxnSpPr>
        <p:spPr>
          <a:xfrm>
            <a:off x="10762344" y="4475202"/>
            <a:ext cx="0" cy="1298448"/>
          </a:xfrm>
          <a:prstGeom prst="line">
            <a:avLst/>
          </a:prstGeom>
          <a:ln w="1905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1" name="直接连接符 42"/>
          <p:cNvCxnSpPr/>
          <p:nvPr/>
        </p:nvCxnSpPr>
        <p:spPr>
          <a:xfrm flipH="1">
            <a:off x="1599371" y="5833872"/>
            <a:ext cx="9162973" cy="0"/>
          </a:xfrm>
          <a:prstGeom prst="line">
            <a:avLst/>
          </a:prstGeom>
          <a:ln w="1905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箭头连接符 49"/>
          <p:cNvCxnSpPr/>
          <p:nvPr/>
        </p:nvCxnSpPr>
        <p:spPr>
          <a:xfrm flipV="1">
            <a:off x="1599371" y="4535424"/>
            <a:ext cx="0" cy="1298448"/>
          </a:xfrm>
          <a:prstGeom prst="straightConnector1">
            <a:avLst/>
          </a:prstGeom>
          <a:ln w="19050">
            <a:solidFill>
              <a:schemeClr val="tx1">
                <a:lumMod val="75000"/>
                <a:lumOff val="25000"/>
              </a:schemeClr>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23" name="TextBox 50"/>
          <p:cNvSpPr txBox="1"/>
          <p:nvPr/>
        </p:nvSpPr>
        <p:spPr>
          <a:xfrm>
            <a:off x="5394131" y="5833872"/>
            <a:ext cx="1545336"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评估</a:t>
            </a:r>
            <a:endParaRPr lang="zh-CN" altLang="en-US" dirty="0">
              <a:latin typeface="Microsoft YaHei" charset="-122"/>
              <a:ea typeface="Microsoft YaHei" charset="-122"/>
              <a:cs typeface="Microsoft YaHei" charset="-122"/>
            </a:endParaRPr>
          </a:p>
        </p:txBody>
      </p:sp>
      <p:sp>
        <p:nvSpPr>
          <p:cNvPr id="24" name="TextBox 51"/>
          <p:cNvSpPr txBox="1"/>
          <p:nvPr/>
        </p:nvSpPr>
        <p:spPr>
          <a:xfrm>
            <a:off x="3080699" y="4166092"/>
            <a:ext cx="1005840"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指导</a:t>
            </a:r>
            <a:endParaRPr lang="zh-CN" altLang="en-US" dirty="0">
              <a:latin typeface="Microsoft YaHei" charset="-122"/>
              <a:ea typeface="Microsoft YaHei" charset="-122"/>
              <a:cs typeface="Microsoft YaHei" charset="-122"/>
            </a:endParaRPr>
          </a:p>
        </p:txBody>
      </p:sp>
      <p:sp>
        <p:nvSpPr>
          <p:cNvPr id="25" name="TextBox 52"/>
          <p:cNvSpPr txBox="1"/>
          <p:nvPr/>
        </p:nvSpPr>
        <p:spPr>
          <a:xfrm>
            <a:off x="5394131" y="4687824"/>
            <a:ext cx="1005840"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融合</a:t>
            </a:r>
            <a:endParaRPr lang="zh-CN" altLang="en-US" dirty="0">
              <a:latin typeface="Microsoft YaHei" charset="-122"/>
              <a:ea typeface="Microsoft YaHei" charset="-122"/>
              <a:cs typeface="Microsoft YaHei" charset="-122"/>
            </a:endParaRPr>
          </a:p>
        </p:txBody>
      </p:sp>
      <p:sp>
        <p:nvSpPr>
          <p:cNvPr id="26" name="TextBox 53"/>
          <p:cNvSpPr txBox="1"/>
          <p:nvPr/>
        </p:nvSpPr>
        <p:spPr>
          <a:xfrm>
            <a:off x="5394131" y="2871216"/>
            <a:ext cx="1005840"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融合</a:t>
            </a:r>
            <a:endParaRPr lang="zh-CN" altLang="en-US" dirty="0">
              <a:latin typeface="Microsoft YaHei" charset="-122"/>
              <a:ea typeface="Microsoft YaHei" charset="-122"/>
              <a:cs typeface="Microsoft YaHei" charset="-122"/>
            </a:endParaRPr>
          </a:p>
        </p:txBody>
      </p:sp>
      <p:cxnSp>
        <p:nvCxnSpPr>
          <p:cNvPr id="27" name="直接箭头连接符 56"/>
          <p:cNvCxnSpPr/>
          <p:nvPr/>
        </p:nvCxnSpPr>
        <p:spPr>
          <a:xfrm>
            <a:off x="7524683" y="3663696"/>
            <a:ext cx="0" cy="871728"/>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58"/>
          <p:cNvCxnSpPr/>
          <p:nvPr/>
        </p:nvCxnSpPr>
        <p:spPr>
          <a:xfrm flipV="1">
            <a:off x="7286939" y="3663696"/>
            <a:ext cx="0" cy="871728"/>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TextBox 59"/>
          <p:cNvSpPr txBox="1"/>
          <p:nvPr/>
        </p:nvSpPr>
        <p:spPr>
          <a:xfrm>
            <a:off x="7524683" y="3963138"/>
            <a:ext cx="1005840"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交互</a:t>
            </a:r>
            <a:endParaRPr lang="zh-CN" altLang="en-US" dirty="0">
              <a:latin typeface="Microsoft YaHei" charset="-122"/>
              <a:ea typeface="Microsoft YaHei" charset="-122"/>
              <a:cs typeface="Microsoft YaHei" charset="-122"/>
            </a:endParaRPr>
          </a:p>
        </p:txBody>
      </p:sp>
      <p:cxnSp>
        <p:nvCxnSpPr>
          <p:cNvPr id="30" name="直接箭头连接符 62"/>
          <p:cNvCxnSpPr/>
          <p:nvPr/>
        </p:nvCxnSpPr>
        <p:spPr>
          <a:xfrm flipH="1">
            <a:off x="8225723" y="2852928"/>
            <a:ext cx="2536621" cy="0"/>
          </a:xfrm>
          <a:prstGeom prst="straightConnector1">
            <a:avLst/>
          </a:prstGeom>
          <a:ln w="19050">
            <a:solidFill>
              <a:schemeClr val="tx1">
                <a:lumMod val="75000"/>
                <a:lumOff val="2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31" name="直接连接符 64"/>
          <p:cNvCxnSpPr/>
          <p:nvPr/>
        </p:nvCxnSpPr>
        <p:spPr>
          <a:xfrm>
            <a:off x="10762344" y="2810994"/>
            <a:ext cx="0" cy="640080"/>
          </a:xfrm>
          <a:prstGeom prst="line">
            <a:avLst/>
          </a:prstGeom>
          <a:ln w="1905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2" name="直接箭头连接符 70"/>
          <p:cNvCxnSpPr/>
          <p:nvPr/>
        </p:nvCxnSpPr>
        <p:spPr>
          <a:xfrm flipH="1">
            <a:off x="8225723" y="5057156"/>
            <a:ext cx="1749552" cy="0"/>
          </a:xfrm>
          <a:prstGeom prst="straightConnector1">
            <a:avLst/>
          </a:prstGeom>
          <a:ln w="19050">
            <a:solidFill>
              <a:schemeClr val="tx1">
                <a:lumMod val="75000"/>
                <a:lumOff val="25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77"/>
          <p:cNvCxnSpPr/>
          <p:nvPr/>
        </p:nvCxnSpPr>
        <p:spPr>
          <a:xfrm flipH="1">
            <a:off x="5897051" y="4023360"/>
            <a:ext cx="3928872" cy="0"/>
          </a:xfrm>
          <a:prstGeom prst="straightConnector1">
            <a:avLst/>
          </a:prstGeom>
          <a:ln w="19050">
            <a:solidFill>
              <a:schemeClr val="tx1">
                <a:lumMod val="75000"/>
                <a:lumOff val="25000"/>
              </a:schemeClr>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34" name="TextBox 78"/>
          <p:cNvSpPr txBox="1"/>
          <p:nvPr/>
        </p:nvSpPr>
        <p:spPr>
          <a:xfrm>
            <a:off x="9108119" y="2441662"/>
            <a:ext cx="1399032"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评估</a:t>
            </a:r>
            <a:endParaRPr lang="zh-CN" altLang="en-US" dirty="0">
              <a:latin typeface="Microsoft YaHei" charset="-122"/>
              <a:ea typeface="Microsoft YaHei" charset="-122"/>
              <a:cs typeface="Microsoft YaHei" charset="-122"/>
            </a:endParaRPr>
          </a:p>
        </p:txBody>
      </p:sp>
      <p:sp>
        <p:nvSpPr>
          <p:cNvPr id="35" name="TextBox 79"/>
          <p:cNvSpPr txBox="1"/>
          <p:nvPr/>
        </p:nvSpPr>
        <p:spPr>
          <a:xfrm>
            <a:off x="9144695" y="5190220"/>
            <a:ext cx="1399032" cy="369332"/>
          </a:xfrm>
          <a:prstGeom prst="rect">
            <a:avLst/>
          </a:prstGeom>
          <a:noFill/>
        </p:spPr>
        <p:txBody>
          <a:bodyPr wrap="square" rtlCol="0">
            <a:spAutoFit/>
          </a:bodyPr>
          <a:lstStyle/>
          <a:p>
            <a:r>
              <a:rPr lang="zh-CN" altLang="en-US" b="1" dirty="0" smtClean="0">
                <a:latin typeface="Microsoft YaHei" charset="-122"/>
                <a:ea typeface="Microsoft YaHei" charset="-122"/>
                <a:cs typeface="Microsoft YaHei" charset="-122"/>
              </a:rPr>
              <a:t>评估</a:t>
            </a:r>
            <a:endParaRPr lang="zh-CN" altLang="en-US" b="1" dirty="0">
              <a:latin typeface="Microsoft YaHei" charset="-122"/>
              <a:ea typeface="Microsoft YaHei" charset="-122"/>
              <a:cs typeface="Microsoft YaHei" charset="-122"/>
            </a:endParaRPr>
          </a:p>
        </p:txBody>
      </p:sp>
      <p:sp>
        <p:nvSpPr>
          <p:cNvPr id="36" name="TextBox 80"/>
          <p:cNvSpPr txBox="1"/>
          <p:nvPr/>
        </p:nvSpPr>
        <p:spPr>
          <a:xfrm>
            <a:off x="9126407" y="3654028"/>
            <a:ext cx="1399032"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评估</a:t>
            </a:r>
            <a:endParaRPr lang="zh-CN" altLang="en-US" dirty="0">
              <a:latin typeface="Microsoft YaHei" charset="-122"/>
              <a:ea typeface="Microsoft YaHei" charset="-122"/>
              <a:cs typeface="Microsoft YaHei" charset="-122"/>
            </a:endParaRPr>
          </a:p>
        </p:txBody>
      </p:sp>
      <p:grpSp>
        <p:nvGrpSpPr>
          <p:cNvPr id="37" name="组 36"/>
          <p:cNvGrpSpPr/>
          <p:nvPr/>
        </p:nvGrpSpPr>
        <p:grpSpPr>
          <a:xfrm>
            <a:off x="10376562" y="2003678"/>
            <a:ext cx="1056373" cy="846267"/>
            <a:chOff x="6490541" y="1189261"/>
            <a:chExt cx="1056373" cy="846267"/>
          </a:xfrm>
        </p:grpSpPr>
        <p:sp>
          <p:nvSpPr>
            <p:cNvPr id="38" name="文档 37"/>
            <p:cNvSpPr/>
            <p:nvPr/>
          </p:nvSpPr>
          <p:spPr>
            <a:xfrm>
              <a:off x="6535235" y="1189261"/>
              <a:ext cx="995117" cy="436003"/>
            </a:xfrm>
            <a:prstGeom prst="flowChartDocumen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latin typeface="Microsoft YaHei" charset="-122"/>
                <a:ea typeface="Microsoft YaHei" charset="-122"/>
                <a:cs typeface="Microsoft YaHei" charset="-122"/>
              </a:endParaRPr>
            </a:p>
          </p:txBody>
        </p:sp>
        <p:sp>
          <p:nvSpPr>
            <p:cNvPr id="39" name="文本框 38"/>
            <p:cNvSpPr txBox="1"/>
            <p:nvPr/>
          </p:nvSpPr>
          <p:spPr>
            <a:xfrm>
              <a:off x="6535235" y="1237993"/>
              <a:ext cx="1011679" cy="276999"/>
            </a:xfrm>
            <a:prstGeom prst="rect">
              <a:avLst/>
            </a:prstGeom>
            <a:noFill/>
          </p:spPr>
          <p:txBody>
            <a:bodyPr wrap="square" rtlCol="0">
              <a:spAutoFit/>
            </a:bodyPr>
            <a:lstStyle/>
            <a:p>
              <a:r>
                <a:rPr kumimoji="1" lang="zh-CN" altLang="en-US" sz="1200" dirty="0" smtClean="0">
                  <a:solidFill>
                    <a:schemeClr val="bg1"/>
                  </a:solidFill>
                  <a:latin typeface="Microsoft YaHei" charset="-122"/>
                  <a:ea typeface="Microsoft YaHei" charset="-122"/>
                  <a:cs typeface="Microsoft YaHei" charset="-122"/>
                </a:rPr>
                <a:t>思创客原创</a:t>
              </a:r>
              <a:endParaRPr kumimoji="1" lang="zh-CN" altLang="en-US" sz="1200" dirty="0">
                <a:solidFill>
                  <a:schemeClr val="bg1"/>
                </a:solidFill>
                <a:latin typeface="Microsoft YaHei" charset="-122"/>
                <a:ea typeface="Microsoft YaHei" charset="-122"/>
                <a:cs typeface="Microsoft YaHei" charset="-122"/>
              </a:endParaRPr>
            </a:p>
          </p:txBody>
        </p:sp>
        <p:cxnSp>
          <p:nvCxnSpPr>
            <p:cNvPr id="40" name="直线连接符 39"/>
            <p:cNvCxnSpPr/>
            <p:nvPr/>
          </p:nvCxnSpPr>
          <p:spPr>
            <a:xfrm>
              <a:off x="6535235" y="1189261"/>
              <a:ext cx="0" cy="815558"/>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flipV="1">
              <a:off x="6490541" y="1989809"/>
              <a:ext cx="89387" cy="45719"/>
            </a:xfrm>
            <a:prstGeom prst="ellipse">
              <a:avLst/>
            </a:prstGeom>
            <a:solidFill>
              <a:srgbClr val="FF3F3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122"/>
                <a:ea typeface="Microsoft YaHei" charset="-122"/>
                <a:cs typeface="Microsoft YaHei" charset="-122"/>
              </a:endParaRPr>
            </a:p>
          </p:txBody>
        </p:sp>
      </p:grpSp>
      <p:sp>
        <p:nvSpPr>
          <p:cNvPr id="42" name="TextBox 34"/>
          <p:cNvSpPr txBox="1"/>
          <p:nvPr/>
        </p:nvSpPr>
        <p:spPr>
          <a:xfrm>
            <a:off x="78539" y="3282794"/>
            <a:ext cx="553998" cy="1403842"/>
          </a:xfrm>
          <a:prstGeom prst="rect">
            <a:avLst/>
          </a:prstGeom>
          <a:noFill/>
        </p:spPr>
        <p:txBody>
          <a:bodyPr vert="eaVert" wrap="square" rtlCol="0">
            <a:spAutoFit/>
          </a:bodyPr>
          <a:lstStyle/>
          <a:p>
            <a:r>
              <a:rPr lang="zh-CN" altLang="en-US" sz="2400" b="1" dirty="0" smtClean="0">
                <a:solidFill>
                  <a:srgbClr val="E8314A"/>
                </a:solidFill>
                <a:latin typeface="Microsoft YaHei" charset="-122"/>
                <a:ea typeface="Microsoft YaHei" charset="-122"/>
                <a:cs typeface="Microsoft YaHei" charset="-122"/>
              </a:rPr>
              <a:t>商业战略</a:t>
            </a:r>
            <a:endParaRPr lang="zh-CN" altLang="en-US" sz="2400" b="1" dirty="0">
              <a:solidFill>
                <a:srgbClr val="E8314A"/>
              </a:solidFill>
              <a:latin typeface="Microsoft YaHei" charset="-122"/>
              <a:ea typeface="Microsoft YaHei" charset="-122"/>
              <a:cs typeface="Microsoft YaHei" charset="-122"/>
            </a:endParaRPr>
          </a:p>
        </p:txBody>
      </p:sp>
      <p:sp>
        <p:nvSpPr>
          <p:cNvPr id="43" name="TextBox 34"/>
          <p:cNvSpPr txBox="1"/>
          <p:nvPr/>
        </p:nvSpPr>
        <p:spPr>
          <a:xfrm>
            <a:off x="11693525" y="3267405"/>
            <a:ext cx="553998" cy="1403842"/>
          </a:xfrm>
          <a:prstGeom prst="rect">
            <a:avLst/>
          </a:prstGeom>
          <a:noFill/>
        </p:spPr>
        <p:txBody>
          <a:bodyPr vert="eaVert" wrap="square" rtlCol="0">
            <a:spAutoFit/>
          </a:bodyPr>
          <a:lstStyle/>
          <a:p>
            <a:r>
              <a:rPr lang="zh-CN" altLang="en-US" sz="2400" b="1" dirty="0" smtClean="0">
                <a:solidFill>
                  <a:srgbClr val="E8314A"/>
                </a:solidFill>
                <a:latin typeface="Microsoft YaHei" charset="-122"/>
                <a:ea typeface="Microsoft YaHei" charset="-122"/>
                <a:cs typeface="Microsoft YaHei" charset="-122"/>
              </a:rPr>
              <a:t>市场运营</a:t>
            </a:r>
            <a:endParaRPr lang="zh-CN" altLang="en-US" sz="2400" b="1" dirty="0">
              <a:solidFill>
                <a:srgbClr val="E8314A"/>
              </a:solidFill>
              <a:latin typeface="Microsoft YaHei" charset="-122"/>
              <a:ea typeface="Microsoft YaHei" charset="-122"/>
              <a:cs typeface="Microsoft YaHei" charset="-122"/>
            </a:endParaRPr>
          </a:p>
        </p:txBody>
      </p:sp>
      <p:sp>
        <p:nvSpPr>
          <p:cNvPr id="45" name="TextBox 12"/>
          <p:cNvSpPr txBox="1"/>
          <p:nvPr/>
        </p:nvSpPr>
        <p:spPr>
          <a:xfrm>
            <a:off x="576642" y="733931"/>
            <a:ext cx="2123436" cy="471811"/>
          </a:xfrm>
          <a:prstGeom prst="rect">
            <a:avLst/>
          </a:prstGeom>
          <a:noFill/>
        </p:spPr>
        <p:txBody>
          <a:bodyPr wrap="none" lIns="162450" tIns="81224" rIns="162450" bIns="81224"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构建品牌系统观</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46986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1"/>
          <p:cNvSpPr txBox="1">
            <a:spLocks/>
          </p:cNvSpPr>
          <p:nvPr/>
        </p:nvSpPr>
        <p:spPr>
          <a:xfrm>
            <a:off x="631410" y="942400"/>
            <a:ext cx="3171217" cy="370451"/>
          </a:xfrm>
          <a:prstGeom prst="rect">
            <a:avLst/>
          </a:prstGeom>
          <a:noFill/>
          <a:ln>
            <a:noFill/>
          </a:ln>
        </p:spPr>
        <p:txBody>
          <a:bodyPr wrap="none" lIns="46274" tIns="46274" rIns="46274" bIns="46274" anchor="ctr">
            <a:spAutoFit/>
          </a:bodyPr>
          <a:lstStyle>
            <a:lvl1pPr>
              <a:lnSpc>
                <a:spcPct val="90000"/>
              </a:lnSpc>
              <a:spcBef>
                <a:spcPct val="0"/>
              </a:spcBef>
              <a:buFont typeface="Arial" charset="0"/>
              <a:buNone/>
              <a:defRPr sz="2000" b="1">
                <a:solidFill>
                  <a:schemeClr val="tx1">
                    <a:lumMod val="65000"/>
                    <a:lumOff val="35000"/>
                  </a:schemeClr>
                </a:solidFill>
                <a:latin typeface="微软雅黑" pitchFamily="34" charset="-122"/>
                <a:ea typeface="微软雅黑" pitchFamily="34" charset="-122"/>
                <a:cs typeface="Helvetica Light" charset="0"/>
              </a:defRPr>
            </a:lvl1pPr>
          </a:lstStyle>
          <a:p>
            <a:r>
              <a:rPr lang="zh-CN" altLang="en-US" dirty="0" smtClean="0">
                <a:solidFill>
                  <a:prstClr val="black">
                    <a:lumMod val="65000"/>
                    <a:lumOff val="35000"/>
                  </a:prstClr>
                </a:solidFill>
              </a:rPr>
              <a:t>思创</a:t>
            </a:r>
            <a:r>
              <a:rPr lang="zh-CN" altLang="en-US" dirty="0">
                <a:solidFill>
                  <a:prstClr val="black">
                    <a:lumMod val="65000"/>
                    <a:lumOff val="35000"/>
                  </a:prstClr>
                </a:solidFill>
              </a:rPr>
              <a:t>客原创工具</a:t>
            </a:r>
            <a:r>
              <a:rPr lang="zh-CN" altLang="en-US" dirty="0" smtClean="0">
                <a:solidFill>
                  <a:prstClr val="black">
                    <a:lumMod val="65000"/>
                    <a:lumOff val="35000"/>
                  </a:prstClr>
                </a:solidFill>
              </a:rPr>
              <a:t>：</a:t>
            </a:r>
            <a:r>
              <a:rPr lang="zh-CN" altLang="en-US" dirty="0" smtClean="0"/>
              <a:t>品牌画布</a:t>
            </a:r>
            <a:endParaRPr lang="zh-CN" altLang="en-US" dirty="0"/>
          </a:p>
        </p:txBody>
      </p:sp>
      <p:sp>
        <p:nvSpPr>
          <p:cNvPr id="11" name="文本框 10"/>
          <p:cNvSpPr txBox="1"/>
          <p:nvPr/>
        </p:nvSpPr>
        <p:spPr>
          <a:xfrm>
            <a:off x="7500756" y="339419"/>
            <a:ext cx="184731" cy="461537"/>
          </a:xfrm>
          <a:prstGeom prst="rect">
            <a:avLst/>
          </a:prstGeom>
          <a:noFill/>
        </p:spPr>
        <p:txBody>
          <a:bodyPr wrap="none" rtlCol="0">
            <a:spAutoFit/>
          </a:bodyPr>
          <a:lstStyle/>
          <a:p>
            <a:endParaRPr kumimoji="1" lang="zh-CN" altLang="en-US" sz="2399" dirty="0"/>
          </a:p>
        </p:txBody>
      </p:sp>
      <p:grpSp>
        <p:nvGrpSpPr>
          <p:cNvPr id="3" name="组 2"/>
          <p:cNvGrpSpPr/>
          <p:nvPr/>
        </p:nvGrpSpPr>
        <p:grpSpPr>
          <a:xfrm>
            <a:off x="1163654" y="1429628"/>
            <a:ext cx="10771638" cy="5253443"/>
            <a:chOff x="1163654" y="1429628"/>
            <a:chExt cx="10771638" cy="5253443"/>
          </a:xfrm>
        </p:grpSpPr>
        <p:grpSp>
          <p:nvGrpSpPr>
            <p:cNvPr id="41" name="组 40"/>
            <p:cNvGrpSpPr/>
            <p:nvPr/>
          </p:nvGrpSpPr>
          <p:grpSpPr>
            <a:xfrm>
              <a:off x="1163654" y="1683213"/>
              <a:ext cx="10756564" cy="4999858"/>
              <a:chOff x="444500" y="949491"/>
              <a:chExt cx="8787582" cy="4084638"/>
            </a:xfrm>
          </p:grpSpPr>
          <p:sp>
            <p:nvSpPr>
              <p:cNvPr id="42" name="矩形 3"/>
              <p:cNvSpPr>
                <a:spLocks noChangeArrowheads="1"/>
              </p:cNvSpPr>
              <p:nvPr/>
            </p:nvSpPr>
            <p:spPr bwMode="auto">
              <a:xfrm>
                <a:off x="444500" y="949491"/>
                <a:ext cx="8299450" cy="4084638"/>
              </a:xfrm>
              <a:prstGeom prst="rect">
                <a:avLst/>
              </a:prstGeom>
              <a:noFill/>
              <a:ln w="28575">
                <a:solidFill>
                  <a:srgbClr val="7F7F7F"/>
                </a:solidFill>
                <a:miter lim="800000"/>
                <a:headEnd/>
                <a:tailEnd/>
              </a:ln>
              <a:extLst/>
            </p:spPr>
            <p:txBody>
              <a:bodyPr anchor="ctr"/>
              <a:lstStyle>
                <a:lvl1pPr>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mn-ea"/>
                  <a:ea typeface="+mn-ea"/>
                  <a:sym typeface="宋体" panose="02010600030101010101" pitchFamily="2" charset="-122"/>
                </a:endParaRPr>
              </a:p>
            </p:txBody>
          </p:sp>
          <p:sp>
            <p:nvSpPr>
              <p:cNvPr id="43" name="直线连接符 4"/>
              <p:cNvSpPr>
                <a:spLocks noChangeShapeType="1"/>
              </p:cNvSpPr>
              <p:nvPr/>
            </p:nvSpPr>
            <p:spPr bwMode="auto">
              <a:xfrm>
                <a:off x="444500" y="3925888"/>
                <a:ext cx="8299450" cy="0"/>
              </a:xfrm>
              <a:prstGeom prst="line">
                <a:avLst/>
              </a:prstGeom>
              <a:noFill/>
              <a:ln w="28575">
                <a:solidFill>
                  <a:srgbClr val="7F7F7F"/>
                </a:solidFill>
                <a:round/>
                <a:headEnd/>
                <a:tailEnd/>
              </a:ln>
              <a:extLst/>
            </p:spPr>
            <p:txBody>
              <a:bodyPr/>
              <a:lstStyle/>
              <a:p>
                <a:pPr>
                  <a:defRPr/>
                </a:pPr>
                <a:endParaRPr lang="zh-CN" altLang="en-US" sz="2400">
                  <a:latin typeface="+mn-ea"/>
                  <a:ea typeface="+mn-ea"/>
                </a:endParaRPr>
              </a:p>
            </p:txBody>
          </p:sp>
          <p:sp>
            <p:nvSpPr>
              <p:cNvPr id="44" name="直线连接符 5"/>
              <p:cNvSpPr>
                <a:spLocks noChangeShapeType="1"/>
              </p:cNvSpPr>
              <p:nvPr/>
            </p:nvSpPr>
            <p:spPr bwMode="auto">
              <a:xfrm>
                <a:off x="1965325" y="958850"/>
                <a:ext cx="0" cy="2967038"/>
              </a:xfrm>
              <a:prstGeom prst="line">
                <a:avLst/>
              </a:prstGeom>
              <a:noFill/>
              <a:ln w="28575">
                <a:solidFill>
                  <a:srgbClr val="7F7F7F"/>
                </a:solidFill>
                <a:round/>
                <a:headEnd/>
                <a:tailEnd/>
              </a:ln>
              <a:extLst/>
            </p:spPr>
            <p:txBody>
              <a:bodyPr/>
              <a:lstStyle/>
              <a:p>
                <a:pPr>
                  <a:defRPr/>
                </a:pPr>
                <a:endParaRPr lang="zh-CN" altLang="en-US" sz="2400">
                  <a:latin typeface="+mn-ea"/>
                  <a:ea typeface="+mn-ea"/>
                </a:endParaRPr>
              </a:p>
            </p:txBody>
          </p:sp>
          <p:sp>
            <p:nvSpPr>
              <p:cNvPr id="45" name="直线连接符 6"/>
              <p:cNvSpPr>
                <a:spLocks noChangeShapeType="1"/>
              </p:cNvSpPr>
              <p:nvPr/>
            </p:nvSpPr>
            <p:spPr bwMode="auto">
              <a:xfrm>
                <a:off x="3560763" y="966788"/>
                <a:ext cx="0" cy="2007476"/>
              </a:xfrm>
              <a:prstGeom prst="line">
                <a:avLst/>
              </a:prstGeom>
              <a:noFill/>
              <a:ln w="28575">
                <a:solidFill>
                  <a:srgbClr val="7F7F7F"/>
                </a:solidFill>
                <a:round/>
                <a:headEnd/>
                <a:tailEnd/>
              </a:ln>
              <a:extLst/>
            </p:spPr>
            <p:txBody>
              <a:bodyPr/>
              <a:lstStyle/>
              <a:p>
                <a:pPr>
                  <a:defRPr/>
                </a:pPr>
                <a:endParaRPr lang="zh-CN" altLang="en-US" sz="2400">
                  <a:latin typeface="+mn-ea"/>
                  <a:ea typeface="+mn-ea"/>
                </a:endParaRPr>
              </a:p>
            </p:txBody>
          </p:sp>
          <p:sp>
            <p:nvSpPr>
              <p:cNvPr id="46" name="直线连接符 7"/>
              <p:cNvSpPr>
                <a:spLocks noChangeShapeType="1"/>
              </p:cNvSpPr>
              <p:nvPr/>
            </p:nvSpPr>
            <p:spPr bwMode="auto">
              <a:xfrm>
                <a:off x="5187950" y="958848"/>
                <a:ext cx="0" cy="2015416"/>
              </a:xfrm>
              <a:prstGeom prst="line">
                <a:avLst/>
              </a:prstGeom>
              <a:noFill/>
              <a:ln w="28575">
                <a:solidFill>
                  <a:srgbClr val="7F7F7F"/>
                </a:solidFill>
                <a:round/>
                <a:headEnd/>
                <a:tailEnd/>
              </a:ln>
              <a:extLst/>
            </p:spPr>
            <p:txBody>
              <a:bodyPr/>
              <a:lstStyle/>
              <a:p>
                <a:pPr>
                  <a:defRPr/>
                </a:pPr>
                <a:endParaRPr lang="zh-CN" altLang="en-US" sz="2400">
                  <a:latin typeface="+mn-ea"/>
                  <a:ea typeface="+mn-ea"/>
                </a:endParaRPr>
              </a:p>
            </p:txBody>
          </p:sp>
          <p:sp>
            <p:nvSpPr>
              <p:cNvPr id="47" name="直线连接符 8"/>
              <p:cNvSpPr>
                <a:spLocks noChangeShapeType="1"/>
              </p:cNvSpPr>
              <p:nvPr/>
            </p:nvSpPr>
            <p:spPr bwMode="auto">
              <a:xfrm>
                <a:off x="6902450" y="958848"/>
                <a:ext cx="0" cy="2031663"/>
              </a:xfrm>
              <a:prstGeom prst="line">
                <a:avLst/>
              </a:prstGeom>
              <a:noFill/>
              <a:ln w="28575">
                <a:solidFill>
                  <a:srgbClr val="7F7F7F"/>
                </a:solidFill>
                <a:round/>
                <a:headEnd/>
                <a:tailEnd/>
              </a:ln>
              <a:extLst/>
            </p:spPr>
            <p:txBody>
              <a:bodyPr/>
              <a:lstStyle/>
              <a:p>
                <a:pPr>
                  <a:defRPr/>
                </a:pPr>
                <a:endParaRPr lang="zh-CN" altLang="en-US" sz="2400">
                  <a:latin typeface="+mn-ea"/>
                  <a:ea typeface="+mn-ea"/>
                </a:endParaRPr>
              </a:p>
            </p:txBody>
          </p:sp>
          <p:sp>
            <p:nvSpPr>
              <p:cNvPr id="48" name="直线连接符 9"/>
              <p:cNvSpPr>
                <a:spLocks noChangeShapeType="1"/>
              </p:cNvSpPr>
              <p:nvPr/>
            </p:nvSpPr>
            <p:spPr bwMode="auto">
              <a:xfrm>
                <a:off x="1965325" y="2974264"/>
                <a:ext cx="6778625" cy="0"/>
              </a:xfrm>
              <a:prstGeom prst="line">
                <a:avLst/>
              </a:prstGeom>
              <a:noFill/>
              <a:ln w="28575">
                <a:solidFill>
                  <a:srgbClr val="7F7F7F"/>
                </a:solidFill>
                <a:round/>
                <a:headEnd/>
                <a:tailEnd/>
              </a:ln>
              <a:extLst/>
            </p:spPr>
            <p:txBody>
              <a:bodyPr/>
              <a:lstStyle/>
              <a:p>
                <a:pPr>
                  <a:defRPr/>
                </a:pPr>
                <a:endParaRPr lang="zh-CN" altLang="en-US" sz="2400">
                  <a:latin typeface="+mn-ea"/>
                  <a:ea typeface="+mn-ea"/>
                </a:endParaRPr>
              </a:p>
            </p:txBody>
          </p:sp>
          <p:sp>
            <p:nvSpPr>
              <p:cNvPr id="49" name="直线连接符 13"/>
              <p:cNvSpPr>
                <a:spLocks noChangeShapeType="1"/>
              </p:cNvSpPr>
              <p:nvPr/>
            </p:nvSpPr>
            <p:spPr bwMode="auto">
              <a:xfrm>
                <a:off x="4360863" y="3925888"/>
                <a:ext cx="0" cy="1079500"/>
              </a:xfrm>
              <a:prstGeom prst="line">
                <a:avLst/>
              </a:prstGeom>
              <a:noFill/>
              <a:ln w="28575">
                <a:solidFill>
                  <a:srgbClr val="7F7F7F"/>
                </a:solidFill>
                <a:round/>
                <a:headEnd/>
                <a:tailEnd/>
              </a:ln>
              <a:extLst/>
            </p:spPr>
            <p:txBody>
              <a:bodyPr/>
              <a:lstStyle/>
              <a:p>
                <a:pPr>
                  <a:defRPr/>
                </a:pPr>
                <a:endParaRPr lang="zh-CN" altLang="en-US" sz="2400">
                  <a:latin typeface="+mn-ea"/>
                  <a:ea typeface="+mn-ea"/>
                </a:endParaRPr>
              </a:p>
            </p:txBody>
          </p:sp>
          <p:sp>
            <p:nvSpPr>
              <p:cNvPr id="50" name="文本框 21"/>
              <p:cNvSpPr>
                <a:spLocks noChangeArrowheads="1"/>
              </p:cNvSpPr>
              <p:nvPr/>
            </p:nvSpPr>
            <p:spPr bwMode="auto">
              <a:xfrm>
                <a:off x="2079686" y="1662668"/>
                <a:ext cx="1182687" cy="945093"/>
              </a:xfrm>
              <a:prstGeom prst="rect">
                <a:avLst/>
              </a:prstGeom>
              <a:noFill/>
              <a:ln>
                <a:noFill/>
              </a:ln>
              <a:extLst/>
            </p:spPr>
            <p:txBody>
              <a:bodyPr>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lnSpc>
                    <a:spcPct val="150000"/>
                  </a:lnSpc>
                  <a:buFont typeface="Arial" charset="0"/>
                  <a:buNone/>
                </a:pPr>
                <a:r>
                  <a:rPr lang="zh-CN" altLang="en-US" sz="1600">
                    <a:solidFill>
                      <a:srgbClr val="3F3F3F"/>
                    </a:solidFill>
                    <a:latin typeface="微软雅黑" charset="-122"/>
                    <a:ea typeface="微软雅黑" charset="-122"/>
                    <a:sym typeface="Yuppy SC" charset="-122"/>
                  </a:rPr>
                  <a:t>市场环境</a:t>
                </a:r>
              </a:p>
              <a:p>
                <a:pPr eaLnBrk="1" hangingPunct="1">
                  <a:lnSpc>
                    <a:spcPct val="150000"/>
                  </a:lnSpc>
                  <a:buFont typeface="Arial" charset="0"/>
                  <a:buNone/>
                </a:pPr>
                <a:r>
                  <a:rPr lang="zh-CN" altLang="en-US" sz="1600" dirty="0">
                    <a:solidFill>
                      <a:srgbClr val="3F3F3F"/>
                    </a:solidFill>
                    <a:latin typeface="微软雅黑" charset="-122"/>
                    <a:ea typeface="微软雅黑" charset="-122"/>
                    <a:sym typeface="Yuppy SC" charset="-122"/>
                  </a:rPr>
                  <a:t>未来趋势</a:t>
                </a:r>
              </a:p>
              <a:p>
                <a:pPr eaLnBrk="1" hangingPunct="1">
                  <a:lnSpc>
                    <a:spcPct val="150000"/>
                  </a:lnSpc>
                  <a:buFont typeface="Arial" charset="0"/>
                  <a:buNone/>
                </a:pPr>
                <a:r>
                  <a:rPr lang="zh-CN" altLang="en-US" sz="1600" dirty="0">
                    <a:solidFill>
                      <a:srgbClr val="3F3F3F"/>
                    </a:solidFill>
                    <a:latin typeface="微软雅黑" charset="-122"/>
                    <a:ea typeface="微软雅黑" charset="-122"/>
                    <a:sym typeface="Yuppy SC" charset="-122"/>
                  </a:rPr>
                  <a:t>存活要素</a:t>
                </a:r>
              </a:p>
            </p:txBody>
          </p:sp>
          <p:sp>
            <p:nvSpPr>
              <p:cNvPr id="51" name="文本框 22"/>
              <p:cNvSpPr>
                <a:spLocks noChangeArrowheads="1"/>
              </p:cNvSpPr>
              <p:nvPr/>
            </p:nvSpPr>
            <p:spPr bwMode="auto">
              <a:xfrm>
                <a:off x="5345279" y="1863630"/>
                <a:ext cx="1325563" cy="276582"/>
              </a:xfrm>
              <a:prstGeom prst="rect">
                <a:avLst/>
              </a:prstGeom>
              <a:noFill/>
              <a:ln>
                <a:noFill/>
              </a:ln>
              <a:extLst/>
            </p:spPr>
            <p:txBody>
              <a:bodyPr>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buFont typeface="Arial" charset="0"/>
                  <a:buNone/>
                </a:pPr>
                <a:r>
                  <a:rPr lang="zh-CN" altLang="en-US" sz="1600" dirty="0">
                    <a:solidFill>
                      <a:srgbClr val="3F3F3F"/>
                    </a:solidFill>
                    <a:latin typeface="微软雅黑" charset="-122"/>
                    <a:ea typeface="微软雅黑" charset="-122"/>
                    <a:sym typeface="Yuppy SC" charset="-122"/>
                  </a:rPr>
                  <a:t>初心为何</a:t>
                </a:r>
                <a:endParaRPr lang="zh-CN" altLang="en-US" sz="1600" dirty="0">
                  <a:latin typeface="微软雅黑" charset="-122"/>
                  <a:ea typeface="微软雅黑" charset="-122"/>
                </a:endParaRPr>
              </a:p>
            </p:txBody>
          </p:sp>
          <p:sp>
            <p:nvSpPr>
              <p:cNvPr id="55" name="文本框 25"/>
              <p:cNvSpPr>
                <a:spLocks noChangeArrowheads="1"/>
              </p:cNvSpPr>
              <p:nvPr/>
            </p:nvSpPr>
            <p:spPr bwMode="auto">
              <a:xfrm>
                <a:off x="2011362" y="3521637"/>
                <a:ext cx="4432767" cy="276582"/>
              </a:xfrm>
              <a:prstGeom prst="rect">
                <a:avLst/>
              </a:prstGeom>
              <a:noFill/>
              <a:ln>
                <a:noFill/>
              </a:ln>
              <a:extLst/>
            </p:spPr>
            <p:txBody>
              <a:bodyPr wrap="square">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buFont typeface="Arial" charset="0"/>
                  <a:buNone/>
                </a:pPr>
                <a:r>
                  <a:rPr lang="zh-CN" altLang="en-US" sz="1600" dirty="0">
                    <a:solidFill>
                      <a:srgbClr val="3F3F3F"/>
                    </a:solidFill>
                    <a:latin typeface="微软雅黑" charset="-122"/>
                    <a:ea typeface="微软雅黑" charset="-122"/>
                    <a:sym typeface="Yuppy SC" charset="-122"/>
                  </a:rPr>
                  <a:t>什么是高利润</a:t>
                </a:r>
                <a:r>
                  <a:rPr lang="en-US" altLang="zh-CN" sz="1600" dirty="0">
                    <a:solidFill>
                      <a:srgbClr val="3F3F3F"/>
                    </a:solidFill>
                    <a:latin typeface="微软雅黑" charset="-122"/>
                    <a:ea typeface="微软雅黑" charset="-122"/>
                    <a:sym typeface="Yuppy SC" charset="-122"/>
                  </a:rPr>
                  <a:t>&amp;</a:t>
                </a:r>
                <a:r>
                  <a:rPr lang="zh-CN" altLang="en-US" sz="1600" dirty="0">
                    <a:solidFill>
                      <a:srgbClr val="3F3F3F"/>
                    </a:solidFill>
                    <a:latin typeface="微软雅黑" charset="-122"/>
                    <a:ea typeface="微软雅黑" charset="-122"/>
                    <a:sym typeface="Yuppy SC" charset="-122"/>
                  </a:rPr>
                  <a:t>高期望值产品</a:t>
                </a:r>
                <a:r>
                  <a:rPr lang="zh-CN" altLang="en-US" sz="1600" dirty="0" smtClean="0">
                    <a:solidFill>
                      <a:srgbClr val="3F3F3F"/>
                    </a:solidFill>
                    <a:latin typeface="微软雅黑" charset="-122"/>
                    <a:ea typeface="微软雅黑" charset="-122"/>
                    <a:sym typeface="Yuppy SC" charset="-122"/>
                  </a:rPr>
                  <a:t>？  如何</a:t>
                </a:r>
                <a:r>
                  <a:rPr lang="zh-CN" altLang="en-US" sz="1600" dirty="0">
                    <a:solidFill>
                      <a:srgbClr val="3F3F3F"/>
                    </a:solidFill>
                    <a:latin typeface="微软雅黑" charset="-122"/>
                    <a:ea typeface="微软雅黑" charset="-122"/>
                    <a:sym typeface="Yuppy SC" charset="-122"/>
                  </a:rPr>
                  <a:t>进行产品规划升级？</a:t>
                </a:r>
                <a:endParaRPr lang="zh-CN" altLang="en-US" sz="1600" dirty="0">
                  <a:latin typeface="微软雅黑" charset="-122"/>
                  <a:ea typeface="微软雅黑" charset="-122"/>
                </a:endParaRPr>
              </a:p>
            </p:txBody>
          </p:sp>
          <p:sp>
            <p:nvSpPr>
              <p:cNvPr id="56" name="文本框 26"/>
              <p:cNvSpPr>
                <a:spLocks noChangeArrowheads="1"/>
              </p:cNvSpPr>
              <p:nvPr/>
            </p:nvSpPr>
            <p:spPr bwMode="auto">
              <a:xfrm>
                <a:off x="3560763" y="1662668"/>
                <a:ext cx="1665116" cy="1282335"/>
              </a:xfrm>
              <a:prstGeom prst="rect">
                <a:avLst/>
              </a:prstGeom>
              <a:noFill/>
              <a:ln>
                <a:noFill/>
              </a:ln>
              <a:extLst/>
            </p:spPr>
            <p:txBody>
              <a:bodyPr wrap="square">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lnSpc>
                    <a:spcPct val="120000"/>
                  </a:lnSpc>
                  <a:buFont typeface="Arial" charset="0"/>
                  <a:buNone/>
                </a:pPr>
                <a:r>
                  <a:rPr lang="zh-CN" altLang="en-US" sz="1600" dirty="0">
                    <a:solidFill>
                      <a:srgbClr val="3F3F3F"/>
                    </a:solidFill>
                    <a:latin typeface="微软雅黑" charset="-122"/>
                    <a:ea typeface="微软雅黑" charset="-122"/>
                    <a:sym typeface="Yuppy SC" charset="-122"/>
                  </a:rPr>
                  <a:t>为何成功</a:t>
                </a:r>
                <a:r>
                  <a:rPr lang="en-US" altLang="zh-CN" sz="1600" dirty="0">
                    <a:solidFill>
                      <a:srgbClr val="3F3F3F"/>
                    </a:solidFill>
                    <a:latin typeface="微软雅黑" charset="-122"/>
                    <a:ea typeface="微软雅黑" charset="-122"/>
                    <a:sym typeface="Yuppy SC" charset="-122"/>
                  </a:rPr>
                  <a:t>&amp;</a:t>
                </a:r>
                <a:r>
                  <a:rPr lang="zh-CN" altLang="en-US" sz="1600" dirty="0">
                    <a:solidFill>
                      <a:srgbClr val="3F3F3F"/>
                    </a:solidFill>
                    <a:latin typeface="微软雅黑" charset="-122"/>
                    <a:ea typeface="微软雅黑" charset="-122"/>
                    <a:sym typeface="Yuppy SC" charset="-122"/>
                  </a:rPr>
                  <a:t>带来启发</a:t>
                </a:r>
              </a:p>
              <a:p>
                <a:pPr eaLnBrk="1" hangingPunct="1">
                  <a:lnSpc>
                    <a:spcPct val="120000"/>
                  </a:lnSpc>
                  <a:buFont typeface="Arial" charset="0"/>
                  <a:buNone/>
                </a:pPr>
                <a:r>
                  <a:rPr lang="zh-CN" altLang="en-US" sz="1600" dirty="0">
                    <a:solidFill>
                      <a:srgbClr val="3F3F3F"/>
                    </a:solidFill>
                    <a:latin typeface="微软雅黑" charset="-122"/>
                    <a:ea typeface="微软雅黑" charset="-122"/>
                    <a:sym typeface="Yuppy SC" charset="-122"/>
                  </a:rPr>
                  <a:t>他们在受众心中的界定</a:t>
                </a:r>
                <a:r>
                  <a:rPr lang="en-US" altLang="zh-CN" sz="1600" dirty="0">
                    <a:solidFill>
                      <a:srgbClr val="3F3F3F"/>
                    </a:solidFill>
                    <a:latin typeface="微软雅黑" charset="-122"/>
                    <a:ea typeface="微软雅黑" charset="-122"/>
                    <a:sym typeface="Yuppy SC" charset="-122"/>
                  </a:rPr>
                  <a:t>&amp;</a:t>
                </a:r>
                <a:r>
                  <a:rPr lang="zh-CN" altLang="en-US" sz="1600" dirty="0">
                    <a:solidFill>
                      <a:srgbClr val="3F3F3F"/>
                    </a:solidFill>
                    <a:latin typeface="微软雅黑" charset="-122"/>
                    <a:ea typeface="微软雅黑" charset="-122"/>
                    <a:sym typeface="Yuppy SC" charset="-122"/>
                  </a:rPr>
                  <a:t>认知</a:t>
                </a:r>
              </a:p>
              <a:p>
                <a:pPr eaLnBrk="1" hangingPunct="1">
                  <a:lnSpc>
                    <a:spcPct val="120000"/>
                  </a:lnSpc>
                  <a:buFont typeface="Arial" charset="0"/>
                  <a:buNone/>
                </a:pPr>
                <a:r>
                  <a:rPr lang="zh-CN" altLang="en-US" sz="1600" dirty="0">
                    <a:solidFill>
                      <a:srgbClr val="3F3F3F"/>
                    </a:solidFill>
                    <a:latin typeface="微软雅黑" charset="-122"/>
                    <a:ea typeface="微软雅黑" charset="-122"/>
                    <a:sym typeface="Yuppy SC" charset="-122"/>
                  </a:rPr>
                  <a:t>值得学习的市场</a:t>
                </a:r>
                <a:r>
                  <a:rPr lang="en-US" altLang="zh-CN" sz="1600" dirty="0">
                    <a:solidFill>
                      <a:srgbClr val="3F3F3F"/>
                    </a:solidFill>
                    <a:latin typeface="微软雅黑" charset="-122"/>
                    <a:ea typeface="微软雅黑" charset="-122"/>
                    <a:sym typeface="Yuppy SC" charset="-122"/>
                  </a:rPr>
                  <a:t>&amp;</a:t>
                </a:r>
                <a:r>
                  <a:rPr lang="zh-CN" altLang="en-US" sz="1600" dirty="0">
                    <a:solidFill>
                      <a:srgbClr val="3F3F3F"/>
                    </a:solidFill>
                    <a:latin typeface="微软雅黑" charset="-122"/>
                    <a:ea typeface="微软雅黑" charset="-122"/>
                    <a:sym typeface="Yuppy SC" charset="-122"/>
                  </a:rPr>
                  <a:t>品牌举动</a:t>
                </a:r>
              </a:p>
            </p:txBody>
          </p:sp>
          <p:sp>
            <p:nvSpPr>
              <p:cNvPr id="57" name="文本框 27"/>
              <p:cNvSpPr>
                <a:spLocks noChangeArrowheads="1"/>
              </p:cNvSpPr>
              <p:nvPr/>
            </p:nvSpPr>
            <p:spPr bwMode="auto">
              <a:xfrm>
                <a:off x="584729" y="1588982"/>
                <a:ext cx="1489075" cy="945093"/>
              </a:xfrm>
              <a:prstGeom prst="rect">
                <a:avLst/>
              </a:prstGeom>
              <a:noFill/>
              <a:ln>
                <a:noFill/>
              </a:ln>
              <a:extLst/>
            </p:spPr>
            <p:txBody>
              <a:bodyPr>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lnSpc>
                    <a:spcPct val="150000"/>
                  </a:lnSpc>
                  <a:buFont typeface="Arial" charset="0"/>
                  <a:buNone/>
                </a:pPr>
                <a:r>
                  <a:rPr lang="zh-CN" altLang="en-US" sz="1600" dirty="0">
                    <a:solidFill>
                      <a:srgbClr val="3F3F3F"/>
                    </a:solidFill>
                    <a:latin typeface="微软雅黑" charset="-122"/>
                    <a:ea typeface="微软雅黑" charset="-122"/>
                    <a:sym typeface="Yuppy SC" charset="-122"/>
                  </a:rPr>
                  <a:t>核心用户</a:t>
                </a:r>
              </a:p>
              <a:p>
                <a:pPr eaLnBrk="1" hangingPunct="1">
                  <a:lnSpc>
                    <a:spcPct val="150000"/>
                  </a:lnSpc>
                  <a:buFont typeface="Arial" charset="0"/>
                  <a:buNone/>
                </a:pPr>
                <a:r>
                  <a:rPr lang="zh-CN" altLang="en-US" sz="1600" dirty="0">
                    <a:solidFill>
                      <a:srgbClr val="3F3F3F"/>
                    </a:solidFill>
                    <a:latin typeface="微软雅黑" charset="-122"/>
                    <a:ea typeface="微软雅黑" charset="-122"/>
                    <a:sym typeface="Yuppy SC" charset="-122"/>
                  </a:rPr>
                  <a:t>痛点需求</a:t>
                </a:r>
              </a:p>
              <a:p>
                <a:pPr eaLnBrk="1" hangingPunct="1">
                  <a:lnSpc>
                    <a:spcPct val="150000"/>
                  </a:lnSpc>
                  <a:buFont typeface="Arial" charset="0"/>
                  <a:buNone/>
                </a:pPr>
                <a:r>
                  <a:rPr lang="zh-CN" altLang="en-US" sz="1600" dirty="0">
                    <a:solidFill>
                      <a:srgbClr val="3F3F3F"/>
                    </a:solidFill>
                    <a:latin typeface="微软雅黑" charset="-122"/>
                    <a:ea typeface="微软雅黑" charset="-122"/>
                    <a:sym typeface="Yuppy SC" charset="-122"/>
                  </a:rPr>
                  <a:t>用户关系</a:t>
                </a:r>
                <a:endParaRPr lang="zh-CN" altLang="en-US" sz="1600" dirty="0">
                  <a:latin typeface="微软雅黑" charset="-122"/>
                  <a:ea typeface="微软雅黑" charset="-122"/>
                </a:endParaRPr>
              </a:p>
            </p:txBody>
          </p:sp>
          <p:sp>
            <p:nvSpPr>
              <p:cNvPr id="58" name="文本框 29"/>
              <p:cNvSpPr>
                <a:spLocks noChangeArrowheads="1"/>
              </p:cNvSpPr>
              <p:nvPr/>
            </p:nvSpPr>
            <p:spPr bwMode="auto">
              <a:xfrm>
                <a:off x="4406900" y="4471305"/>
                <a:ext cx="2441575" cy="276582"/>
              </a:xfrm>
              <a:prstGeom prst="rect">
                <a:avLst/>
              </a:prstGeom>
              <a:noFill/>
              <a:ln>
                <a:noFill/>
              </a:ln>
              <a:extLst/>
            </p:spPr>
            <p:txBody>
              <a:bodyPr>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buFont typeface="Arial" charset="0"/>
                  <a:buNone/>
                </a:pPr>
                <a:r>
                  <a:rPr lang="zh-CN" altLang="en-US" sz="1600" dirty="0">
                    <a:solidFill>
                      <a:srgbClr val="3F3F3F"/>
                    </a:solidFill>
                    <a:latin typeface="微软雅黑" charset="-122"/>
                    <a:ea typeface="微软雅黑" charset="-122"/>
                    <a:sym typeface="Yuppy SC" charset="-122"/>
                  </a:rPr>
                  <a:t>投入团队、预算、规划、资源</a:t>
                </a:r>
                <a:endParaRPr lang="zh-CN" altLang="en-US" sz="1600" dirty="0">
                  <a:latin typeface="微软雅黑" charset="-122"/>
                  <a:ea typeface="微软雅黑" charset="-122"/>
                </a:endParaRPr>
              </a:p>
            </p:txBody>
          </p:sp>
          <p:sp>
            <p:nvSpPr>
              <p:cNvPr id="59" name="文本框 30"/>
              <p:cNvSpPr>
                <a:spLocks noChangeArrowheads="1"/>
              </p:cNvSpPr>
              <p:nvPr/>
            </p:nvSpPr>
            <p:spPr bwMode="auto">
              <a:xfrm>
                <a:off x="536575" y="4343632"/>
                <a:ext cx="1514475" cy="678884"/>
              </a:xfrm>
              <a:prstGeom prst="rect">
                <a:avLst/>
              </a:prstGeom>
              <a:noFill/>
              <a:ln>
                <a:noFill/>
              </a:ln>
              <a:extLst/>
            </p:spPr>
            <p:txBody>
              <a:bodyPr>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lnSpc>
                    <a:spcPct val="150000"/>
                  </a:lnSpc>
                  <a:buFont typeface="Arial" charset="0"/>
                  <a:buNone/>
                </a:pPr>
                <a:r>
                  <a:rPr lang="zh-CN" altLang="en-US" sz="1600" dirty="0">
                    <a:solidFill>
                      <a:srgbClr val="3F3F3F"/>
                    </a:solidFill>
                    <a:latin typeface="微软雅黑" charset="-122"/>
                    <a:ea typeface="微软雅黑" charset="-122"/>
                    <a:sym typeface="Yuppy SC" charset="-122"/>
                  </a:rPr>
                  <a:t>市场目标</a:t>
                </a:r>
              </a:p>
              <a:p>
                <a:pPr eaLnBrk="1" hangingPunct="1">
                  <a:lnSpc>
                    <a:spcPct val="150000"/>
                  </a:lnSpc>
                  <a:buFont typeface="Arial" charset="0"/>
                  <a:buNone/>
                </a:pPr>
                <a:r>
                  <a:rPr lang="zh-CN" altLang="en-US" sz="1600" dirty="0">
                    <a:solidFill>
                      <a:srgbClr val="3F3F3F"/>
                    </a:solidFill>
                    <a:latin typeface="微软雅黑" charset="-122"/>
                    <a:ea typeface="微软雅黑" charset="-122"/>
                    <a:sym typeface="Yuppy SC" charset="-122"/>
                  </a:rPr>
                  <a:t>声誉目标</a:t>
                </a:r>
              </a:p>
            </p:txBody>
          </p:sp>
          <p:sp>
            <p:nvSpPr>
              <p:cNvPr id="60" name="文本框 31"/>
              <p:cNvSpPr>
                <a:spLocks noChangeArrowheads="1"/>
              </p:cNvSpPr>
              <p:nvPr/>
            </p:nvSpPr>
            <p:spPr bwMode="auto">
              <a:xfrm>
                <a:off x="6968307" y="1711442"/>
                <a:ext cx="2263775" cy="880034"/>
              </a:xfrm>
              <a:prstGeom prst="rect">
                <a:avLst/>
              </a:prstGeom>
              <a:noFill/>
              <a:ln>
                <a:noFill/>
              </a:ln>
              <a:extLst/>
            </p:spPr>
            <p:txBody>
              <a:bodyPr>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lnSpc>
                    <a:spcPct val="150000"/>
                  </a:lnSpc>
                  <a:buFont typeface="Arial" charset="0"/>
                  <a:buNone/>
                </a:pPr>
                <a:r>
                  <a:rPr lang="zh-CN" altLang="en-US" sz="1600" dirty="0">
                    <a:solidFill>
                      <a:srgbClr val="3F3F3F"/>
                    </a:solidFill>
                    <a:latin typeface="微软雅黑" charset="-122"/>
                    <a:ea typeface="微软雅黑" charset="-122"/>
                    <a:sym typeface="Yuppy SC" charset="-122"/>
                  </a:rPr>
                  <a:t>有什么核心竞争力</a:t>
                </a:r>
              </a:p>
              <a:p>
                <a:pPr eaLnBrk="1" hangingPunct="1">
                  <a:lnSpc>
                    <a:spcPct val="150000"/>
                  </a:lnSpc>
                  <a:buFont typeface="Arial" charset="0"/>
                  <a:buNone/>
                </a:pPr>
                <a:r>
                  <a:rPr lang="zh-CN" altLang="en-US" sz="1600" dirty="0">
                    <a:solidFill>
                      <a:srgbClr val="3F3F3F"/>
                    </a:solidFill>
                    <a:latin typeface="微软雅黑" charset="-122"/>
                    <a:ea typeface="微软雅黑" charset="-122"/>
                    <a:sym typeface="Yuppy SC" charset="-122"/>
                  </a:rPr>
                  <a:t>有什么企业文化</a:t>
                </a:r>
              </a:p>
              <a:p>
                <a:pPr eaLnBrk="1" hangingPunct="1">
                  <a:buFont typeface="Arial" charset="0"/>
                  <a:buNone/>
                </a:pPr>
                <a:endParaRPr lang="zh-CN" altLang="en-US" sz="1600" dirty="0">
                  <a:solidFill>
                    <a:srgbClr val="3F3F3F"/>
                  </a:solidFill>
                  <a:latin typeface="微软雅黑" charset="-122"/>
                  <a:ea typeface="微软雅黑" charset="-122"/>
                  <a:sym typeface="Yuppy SC" charset="-122"/>
                </a:endParaRPr>
              </a:p>
            </p:txBody>
          </p:sp>
          <p:sp>
            <p:nvSpPr>
              <p:cNvPr id="61" name="文本框 41"/>
              <p:cNvSpPr>
                <a:spLocks noChangeArrowheads="1"/>
              </p:cNvSpPr>
              <p:nvPr/>
            </p:nvSpPr>
            <p:spPr bwMode="auto">
              <a:xfrm>
                <a:off x="2052779" y="1007092"/>
                <a:ext cx="1646238" cy="678884"/>
              </a:xfrm>
              <a:prstGeom prst="rect">
                <a:avLst/>
              </a:prstGeom>
              <a:noFill/>
              <a:ln>
                <a:noFill/>
              </a:ln>
              <a:extLst/>
            </p:spPr>
            <p:txBody>
              <a:bodyPr>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buFont typeface="Arial" charset="0"/>
                  <a:buNone/>
                </a:pPr>
                <a:r>
                  <a:rPr lang="en-US" altLang="zh-CN" sz="2000" b="1" dirty="0">
                    <a:solidFill>
                      <a:srgbClr val="E8314A"/>
                    </a:solidFill>
                    <a:latin typeface="微软雅黑" charset="-122"/>
                    <a:ea typeface="微软雅黑" charset="-122"/>
                    <a:sym typeface="微软雅黑" charset="-122"/>
                  </a:rPr>
                  <a:t>2</a:t>
                </a:r>
                <a:r>
                  <a:rPr lang="zh-CN" altLang="en-US" sz="2000" b="1" dirty="0">
                    <a:solidFill>
                      <a:srgbClr val="E8314A"/>
                    </a:solidFill>
                    <a:latin typeface="微软雅黑" charset="-122"/>
                    <a:ea typeface="微软雅黑" charset="-122"/>
                    <a:sym typeface="微软雅黑" charset="-122"/>
                  </a:rPr>
                  <a:t>、</a:t>
                </a:r>
                <a:r>
                  <a:rPr lang="zh-CN" altLang="en-US" sz="1600" b="1" dirty="0">
                    <a:solidFill>
                      <a:srgbClr val="E8314A"/>
                    </a:solidFill>
                    <a:latin typeface="微软雅黑" charset="-122"/>
                    <a:ea typeface="微软雅黑" charset="-122"/>
                    <a:sym typeface="微软雅黑" charset="-122"/>
                  </a:rPr>
                  <a:t>行业环境</a:t>
                </a:r>
              </a:p>
              <a:p>
                <a:pPr eaLnBrk="1" hangingPunct="1">
                  <a:buFont typeface="Arial" charset="0"/>
                  <a:buNone/>
                </a:pPr>
                <a:r>
                  <a:rPr lang="en-US" altLang="zh-CN" sz="1400" b="1" dirty="0">
                    <a:solidFill>
                      <a:srgbClr val="E8314A"/>
                    </a:solidFill>
                    <a:latin typeface="微软雅黑" charset="-122"/>
                    <a:ea typeface="微软雅黑" charset="-122"/>
                    <a:sym typeface="微软雅黑" charset="-122"/>
                  </a:rPr>
                  <a:t>Industry Environment</a:t>
                </a:r>
                <a:endParaRPr lang="zh-CN" altLang="en-US" sz="1400" b="1" dirty="0">
                  <a:solidFill>
                    <a:srgbClr val="E8314A"/>
                  </a:solidFill>
                  <a:latin typeface="微软雅黑" charset="-122"/>
                  <a:ea typeface="微软雅黑" charset="-122"/>
                  <a:sym typeface="微软雅黑" charset="-122"/>
                </a:endParaRPr>
              </a:p>
            </p:txBody>
          </p:sp>
          <p:sp>
            <p:nvSpPr>
              <p:cNvPr id="62" name="文本框 42"/>
              <p:cNvSpPr>
                <a:spLocks noChangeArrowheads="1"/>
              </p:cNvSpPr>
              <p:nvPr/>
            </p:nvSpPr>
            <p:spPr bwMode="auto">
              <a:xfrm>
                <a:off x="501650" y="3886200"/>
                <a:ext cx="1238386" cy="528021"/>
              </a:xfrm>
              <a:prstGeom prst="rect">
                <a:avLst/>
              </a:prstGeom>
              <a:noFill/>
              <a:ln>
                <a:noFill/>
              </a:ln>
              <a:extLst/>
            </p:spPr>
            <p:txBody>
              <a:bodyPr wrap="none">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buFont typeface="Arial" charset="0"/>
                  <a:buNone/>
                </a:pPr>
                <a:r>
                  <a:rPr lang="en-US" altLang="zh-CN" sz="2000" b="1">
                    <a:solidFill>
                      <a:srgbClr val="E8314A"/>
                    </a:solidFill>
                    <a:latin typeface="微软雅黑" charset="-122"/>
                    <a:ea typeface="微软雅黑" charset="-122"/>
                    <a:sym typeface="微软雅黑" charset="-122"/>
                  </a:rPr>
                  <a:t>7</a:t>
                </a:r>
                <a:r>
                  <a:rPr lang="zh-CN" altLang="en-US" sz="2000" b="1">
                    <a:solidFill>
                      <a:srgbClr val="E8314A"/>
                    </a:solidFill>
                    <a:latin typeface="微软雅黑" charset="-122"/>
                    <a:ea typeface="微软雅黑" charset="-122"/>
                    <a:sym typeface="微软雅黑" charset="-122"/>
                  </a:rPr>
                  <a:t>、</a:t>
                </a:r>
                <a:r>
                  <a:rPr lang="zh-CN" altLang="en-US" sz="1600" b="1">
                    <a:solidFill>
                      <a:srgbClr val="E8314A"/>
                    </a:solidFill>
                    <a:latin typeface="微软雅黑" charset="-122"/>
                    <a:ea typeface="微软雅黑" charset="-122"/>
                    <a:sym typeface="微软雅黑" charset="-122"/>
                  </a:rPr>
                  <a:t>品牌目标</a:t>
                </a:r>
              </a:p>
              <a:p>
                <a:pPr eaLnBrk="1" hangingPunct="1">
                  <a:buFont typeface="Arial" charset="0"/>
                  <a:buNone/>
                </a:pPr>
                <a:r>
                  <a:rPr lang="en-US" altLang="zh-CN" sz="1600" b="1">
                    <a:solidFill>
                      <a:srgbClr val="E8314A"/>
                    </a:solidFill>
                    <a:latin typeface="微软雅黑" charset="-122"/>
                    <a:ea typeface="微软雅黑" charset="-122"/>
                    <a:sym typeface="微软雅黑" charset="-122"/>
                  </a:rPr>
                  <a:t>Brand Target</a:t>
                </a:r>
                <a:endParaRPr lang="zh-CN" altLang="en-US" sz="1600" b="1">
                  <a:solidFill>
                    <a:srgbClr val="E8314A"/>
                  </a:solidFill>
                  <a:latin typeface="微软雅黑" charset="-122"/>
                  <a:ea typeface="微软雅黑" charset="-122"/>
                  <a:sym typeface="微软雅黑" charset="-122"/>
                </a:endParaRPr>
              </a:p>
            </p:txBody>
          </p:sp>
          <p:sp>
            <p:nvSpPr>
              <p:cNvPr id="63" name="文本框 43"/>
              <p:cNvSpPr>
                <a:spLocks noChangeArrowheads="1"/>
              </p:cNvSpPr>
              <p:nvPr/>
            </p:nvSpPr>
            <p:spPr bwMode="auto">
              <a:xfrm>
                <a:off x="6976470" y="1009770"/>
                <a:ext cx="1912167" cy="729171"/>
              </a:xfrm>
              <a:prstGeom prst="rect">
                <a:avLst/>
              </a:prstGeom>
              <a:noFill/>
              <a:ln>
                <a:noFill/>
              </a:ln>
              <a:extLst/>
            </p:spPr>
            <p:txBody>
              <a:bodyPr wrap="square">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buFont typeface="Arial" charset="0"/>
                  <a:buNone/>
                </a:pPr>
                <a:r>
                  <a:rPr lang="en-US" altLang="zh-CN" sz="2000" b="1" dirty="0">
                    <a:solidFill>
                      <a:srgbClr val="E8314A"/>
                    </a:solidFill>
                    <a:latin typeface="微软雅黑" charset="-122"/>
                    <a:ea typeface="微软雅黑" charset="-122"/>
                    <a:sym typeface="微软雅黑" charset="-122"/>
                  </a:rPr>
                  <a:t>5</a:t>
                </a:r>
                <a:r>
                  <a:rPr lang="zh-CN" altLang="en-US" sz="2000" b="1" dirty="0">
                    <a:solidFill>
                      <a:srgbClr val="E8314A"/>
                    </a:solidFill>
                    <a:latin typeface="微软雅黑" charset="-122"/>
                    <a:ea typeface="微软雅黑" charset="-122"/>
                    <a:sym typeface="微软雅黑" charset="-122"/>
                  </a:rPr>
                  <a:t>、</a:t>
                </a:r>
                <a:r>
                  <a:rPr lang="zh-CN" altLang="en-US" sz="1600" b="1" dirty="0">
                    <a:solidFill>
                      <a:srgbClr val="E8314A"/>
                    </a:solidFill>
                    <a:latin typeface="微软雅黑" charset="-122"/>
                    <a:ea typeface="微软雅黑" charset="-122"/>
                    <a:sym typeface="微软雅黑" charset="-122"/>
                  </a:rPr>
                  <a:t>组织资源</a:t>
                </a:r>
              </a:p>
              <a:p>
                <a:pPr eaLnBrk="1" hangingPunct="1">
                  <a:buFont typeface="Arial" charset="0"/>
                  <a:buNone/>
                </a:pPr>
                <a:r>
                  <a:rPr lang="en-US" altLang="zh-CN" sz="1600" b="1" dirty="0">
                    <a:solidFill>
                      <a:srgbClr val="E8314A"/>
                    </a:solidFill>
                    <a:latin typeface="微软雅黑" charset="-122"/>
                    <a:ea typeface="微软雅黑" charset="-122"/>
                    <a:sym typeface="微软雅黑" charset="-122"/>
                  </a:rPr>
                  <a:t>Organization Resources</a:t>
                </a:r>
                <a:endParaRPr lang="zh-CN" altLang="en-US" sz="1600" b="1" dirty="0">
                  <a:solidFill>
                    <a:srgbClr val="E8314A"/>
                  </a:solidFill>
                  <a:latin typeface="微软雅黑" charset="-122"/>
                  <a:ea typeface="微软雅黑" charset="-122"/>
                  <a:sym typeface="微软雅黑" charset="-122"/>
                </a:endParaRPr>
              </a:p>
            </p:txBody>
          </p:sp>
          <p:sp>
            <p:nvSpPr>
              <p:cNvPr id="64" name="文本框 44"/>
              <p:cNvSpPr>
                <a:spLocks noChangeArrowheads="1"/>
              </p:cNvSpPr>
              <p:nvPr/>
            </p:nvSpPr>
            <p:spPr bwMode="auto">
              <a:xfrm>
                <a:off x="5286542" y="1032397"/>
                <a:ext cx="1624012" cy="477732"/>
              </a:xfrm>
              <a:prstGeom prst="rect">
                <a:avLst/>
              </a:prstGeom>
              <a:noFill/>
              <a:ln>
                <a:noFill/>
              </a:ln>
              <a:extLst/>
            </p:spPr>
            <p:txBody>
              <a:bodyPr>
                <a:spAutoFit/>
              </a:bodyPr>
              <a:lstStyle/>
              <a:p>
                <a:pPr>
                  <a:buFont typeface="Arial" panose="020B0604020202020204" pitchFamily="34" charset="0"/>
                </a:pPr>
                <a:r>
                  <a:rPr lang="en-US" altLang="zh-CN" sz="1600" b="1" dirty="0">
                    <a:solidFill>
                      <a:srgbClr val="E8314A"/>
                    </a:solidFill>
                    <a:latin typeface="Microsoft YaHei" charset="-122"/>
                    <a:ea typeface="Microsoft YaHei" charset="-122"/>
                    <a:cs typeface="Microsoft YaHei" charset="-122"/>
                    <a:sym typeface="微软雅黑" panose="020B0503020204020204" pitchFamily="34" charset="-122"/>
                  </a:rPr>
                  <a:t>4</a:t>
                </a:r>
                <a:r>
                  <a:rPr lang="zh-CN" altLang="en-US" sz="1600" b="1" dirty="0" smtClean="0">
                    <a:solidFill>
                      <a:srgbClr val="E8314A"/>
                    </a:solidFill>
                    <a:latin typeface="Microsoft YaHei" charset="-122"/>
                    <a:ea typeface="Microsoft YaHei" charset="-122"/>
                    <a:cs typeface="Microsoft YaHei" charset="-122"/>
                    <a:sym typeface="微软雅黑" panose="020B0503020204020204" pitchFamily="34" charset="-122"/>
                  </a:rPr>
                  <a:t>、愿景</a:t>
                </a:r>
                <a:r>
                  <a:rPr lang="en-US" altLang="zh-CN" sz="1600" b="1" dirty="0" smtClean="0">
                    <a:solidFill>
                      <a:srgbClr val="E8314A"/>
                    </a:solidFill>
                    <a:latin typeface="Microsoft YaHei" charset="-122"/>
                    <a:ea typeface="Microsoft YaHei" charset="-122"/>
                    <a:cs typeface="Microsoft YaHei" charset="-122"/>
                    <a:sym typeface="微软雅黑" panose="020B0503020204020204" pitchFamily="34" charset="-122"/>
                  </a:rPr>
                  <a:t>&amp;</a:t>
                </a:r>
                <a:r>
                  <a:rPr lang="zh-CN" altLang="en-US" sz="1600" b="1" dirty="0">
                    <a:solidFill>
                      <a:srgbClr val="E8314A"/>
                    </a:solidFill>
                    <a:latin typeface="Microsoft YaHei" charset="-122"/>
                    <a:ea typeface="Microsoft YaHei" charset="-122"/>
                    <a:cs typeface="Microsoft YaHei" charset="-122"/>
                    <a:sym typeface="微软雅黑" panose="020B0503020204020204" pitchFamily="34" charset="-122"/>
                  </a:rPr>
                  <a:t>使命</a:t>
                </a:r>
                <a:r>
                  <a:rPr lang="en-US" altLang="zh-CN" sz="1600" b="1" dirty="0">
                    <a:solidFill>
                      <a:srgbClr val="E8314A"/>
                    </a:solidFill>
                    <a:latin typeface="Microsoft YaHei" charset="-122"/>
                    <a:ea typeface="Microsoft YaHei" charset="-122"/>
                    <a:cs typeface="Microsoft YaHei" charset="-122"/>
                    <a:sym typeface="微软雅黑" panose="020B0503020204020204" pitchFamily="34" charset="-122"/>
                  </a:rPr>
                  <a:t> Mission</a:t>
                </a:r>
                <a:r>
                  <a:rPr lang="zh-CN" altLang="en-US" sz="1600" b="1" dirty="0">
                    <a:solidFill>
                      <a:srgbClr val="E8314A"/>
                    </a:solidFill>
                    <a:latin typeface="Microsoft YaHei" charset="-122"/>
                    <a:ea typeface="Microsoft YaHei" charset="-122"/>
                    <a:cs typeface="Microsoft YaHei" charset="-122"/>
                    <a:sym typeface="微软雅黑" panose="020B0503020204020204" pitchFamily="34" charset="-122"/>
                  </a:rPr>
                  <a:t> </a:t>
                </a:r>
                <a:r>
                  <a:rPr lang="en-US" altLang="zh-CN" sz="1600" b="1" dirty="0">
                    <a:solidFill>
                      <a:srgbClr val="E8314A"/>
                    </a:solidFill>
                    <a:latin typeface="Microsoft YaHei" charset="-122"/>
                    <a:ea typeface="Microsoft YaHei" charset="-122"/>
                    <a:cs typeface="Microsoft YaHei" charset="-122"/>
                    <a:sym typeface="微软雅黑" panose="020B0503020204020204" pitchFamily="34" charset="-122"/>
                  </a:rPr>
                  <a:t>&amp;</a:t>
                </a:r>
                <a:r>
                  <a:rPr lang="zh-CN" altLang="en-US" sz="1600" b="1" dirty="0">
                    <a:solidFill>
                      <a:srgbClr val="E8314A"/>
                    </a:solidFill>
                    <a:latin typeface="Microsoft YaHei" charset="-122"/>
                    <a:ea typeface="Microsoft YaHei" charset="-122"/>
                    <a:cs typeface="Microsoft YaHei" charset="-122"/>
                    <a:sym typeface="微软雅黑" panose="020B0503020204020204" pitchFamily="34" charset="-122"/>
                  </a:rPr>
                  <a:t>  </a:t>
                </a:r>
                <a:r>
                  <a:rPr lang="en-US" altLang="zh-CN" sz="1600" b="1" dirty="0" smtClean="0">
                    <a:solidFill>
                      <a:srgbClr val="E8314A"/>
                    </a:solidFill>
                    <a:latin typeface="Microsoft YaHei" charset="-122"/>
                    <a:ea typeface="Microsoft YaHei" charset="-122"/>
                    <a:cs typeface="Microsoft YaHei" charset="-122"/>
                    <a:sym typeface="微软雅黑" panose="020B0503020204020204" pitchFamily="34" charset="-122"/>
                  </a:rPr>
                  <a:t>V</a:t>
                </a:r>
                <a:r>
                  <a:rPr lang="da-DK" altLang="zh-CN" sz="1600" b="1" dirty="0" err="1" smtClean="0">
                    <a:solidFill>
                      <a:srgbClr val="E8314A"/>
                    </a:solidFill>
                    <a:latin typeface="Microsoft YaHei" charset="-122"/>
                    <a:ea typeface="Microsoft YaHei" charset="-122"/>
                    <a:cs typeface="Microsoft YaHei" charset="-122"/>
                  </a:rPr>
                  <a:t>ision</a:t>
                </a:r>
                <a:r>
                  <a:rPr lang="da-DK" altLang="zh-CN" sz="1600" b="1" dirty="0">
                    <a:solidFill>
                      <a:srgbClr val="E8314A"/>
                    </a:solidFill>
                    <a:latin typeface="Microsoft YaHei" charset="-122"/>
                    <a:ea typeface="Microsoft YaHei" charset="-122"/>
                    <a:cs typeface="Microsoft YaHei" charset="-122"/>
                  </a:rPr>
                  <a:t>  </a:t>
                </a:r>
                <a:endParaRPr lang="zh-CN" altLang="en-US" sz="1600" b="1" dirty="0">
                  <a:solidFill>
                    <a:srgbClr val="E8314A"/>
                  </a:solidFill>
                  <a:latin typeface="Microsoft YaHei" charset="-122"/>
                  <a:ea typeface="Microsoft YaHei" charset="-122"/>
                  <a:cs typeface="Microsoft YaHei" charset="-122"/>
                  <a:sym typeface="微软雅黑" panose="020B0503020204020204" pitchFamily="34" charset="-122"/>
                </a:endParaRPr>
              </a:p>
            </p:txBody>
          </p:sp>
          <p:sp>
            <p:nvSpPr>
              <p:cNvPr id="65" name="文本框 45"/>
              <p:cNvSpPr>
                <a:spLocks noChangeArrowheads="1"/>
              </p:cNvSpPr>
              <p:nvPr/>
            </p:nvSpPr>
            <p:spPr bwMode="auto">
              <a:xfrm>
                <a:off x="3598691" y="1007092"/>
                <a:ext cx="1639888" cy="729171"/>
              </a:xfrm>
              <a:prstGeom prst="rect">
                <a:avLst/>
              </a:prstGeom>
              <a:noFill/>
              <a:ln>
                <a:noFill/>
              </a:ln>
              <a:extLst/>
            </p:spPr>
            <p:txBody>
              <a:bodyPr>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buFont typeface="Arial" charset="0"/>
                  <a:buNone/>
                </a:pPr>
                <a:r>
                  <a:rPr lang="en-US" altLang="zh-CN" sz="2000" b="1" dirty="0">
                    <a:solidFill>
                      <a:srgbClr val="E8314A"/>
                    </a:solidFill>
                    <a:latin typeface="微软雅黑" charset="-122"/>
                    <a:ea typeface="微软雅黑" charset="-122"/>
                    <a:sym typeface="微软雅黑" charset="-122"/>
                  </a:rPr>
                  <a:t>3</a:t>
                </a:r>
                <a:r>
                  <a:rPr lang="zh-CN" altLang="en-US" sz="2000" b="1" dirty="0">
                    <a:solidFill>
                      <a:srgbClr val="E8314A"/>
                    </a:solidFill>
                    <a:latin typeface="微软雅黑" charset="-122"/>
                    <a:ea typeface="微软雅黑" charset="-122"/>
                    <a:sym typeface="微软雅黑" charset="-122"/>
                  </a:rPr>
                  <a:t>、</a:t>
                </a:r>
                <a:r>
                  <a:rPr lang="zh-CN" altLang="en-US" sz="1600" b="1" dirty="0">
                    <a:solidFill>
                      <a:srgbClr val="E8314A"/>
                    </a:solidFill>
                    <a:latin typeface="微软雅黑" charset="-122"/>
                    <a:ea typeface="微软雅黑" charset="-122"/>
                    <a:sym typeface="微软雅黑" charset="-122"/>
                  </a:rPr>
                  <a:t>竞争对手</a:t>
                </a:r>
                <a:r>
                  <a:rPr lang="en-US" altLang="zh-CN" sz="1600" b="1" dirty="0">
                    <a:solidFill>
                      <a:srgbClr val="E8314A"/>
                    </a:solidFill>
                    <a:latin typeface="微软雅黑" charset="-122"/>
                    <a:ea typeface="微软雅黑" charset="-122"/>
                    <a:sym typeface="微软雅黑" charset="-122"/>
                  </a:rPr>
                  <a:t>&amp;</a:t>
                </a:r>
                <a:r>
                  <a:rPr lang="zh-CN" altLang="en-US" sz="1600" b="1" dirty="0">
                    <a:solidFill>
                      <a:srgbClr val="E8314A"/>
                    </a:solidFill>
                    <a:latin typeface="微软雅黑" charset="-122"/>
                    <a:ea typeface="微软雅黑" charset="-122"/>
                    <a:sym typeface="微软雅黑" charset="-122"/>
                  </a:rPr>
                  <a:t>标杆</a:t>
                </a:r>
              </a:p>
              <a:p>
                <a:pPr eaLnBrk="1" hangingPunct="1">
                  <a:buFont typeface="Arial" charset="0"/>
                  <a:buNone/>
                </a:pPr>
                <a:r>
                  <a:rPr lang="en-US" altLang="zh-CN" sz="1600" b="1" dirty="0">
                    <a:solidFill>
                      <a:srgbClr val="E8314A"/>
                    </a:solidFill>
                    <a:latin typeface="微软雅黑" charset="-122"/>
                    <a:ea typeface="微软雅黑" charset="-122"/>
                    <a:sym typeface="微软雅黑" charset="-122"/>
                  </a:rPr>
                  <a:t>Competitor&amp;</a:t>
                </a:r>
                <a:endParaRPr lang="zh-CN" altLang="en-US" sz="1600" b="1" dirty="0">
                  <a:solidFill>
                    <a:srgbClr val="E8314A"/>
                  </a:solidFill>
                  <a:latin typeface="微软雅黑" charset="-122"/>
                  <a:ea typeface="微软雅黑" charset="-122"/>
                  <a:sym typeface="微软雅黑" charset="-122"/>
                </a:endParaRPr>
              </a:p>
              <a:p>
                <a:pPr eaLnBrk="1" hangingPunct="1">
                  <a:buFont typeface="Arial" charset="0"/>
                  <a:buNone/>
                </a:pPr>
                <a:r>
                  <a:rPr lang="en-US" altLang="zh-CN" sz="1600" b="1" dirty="0">
                    <a:solidFill>
                      <a:srgbClr val="E8314A"/>
                    </a:solidFill>
                    <a:latin typeface="微软雅黑" charset="-122"/>
                    <a:ea typeface="微软雅黑" charset="-122"/>
                    <a:sym typeface="微软雅黑" charset="-122"/>
                  </a:rPr>
                  <a:t>Benchmark</a:t>
                </a:r>
                <a:endParaRPr lang="zh-CN" altLang="en-US" sz="1600" b="1" dirty="0">
                  <a:solidFill>
                    <a:srgbClr val="E8314A"/>
                  </a:solidFill>
                  <a:latin typeface="微软雅黑" charset="-122"/>
                  <a:ea typeface="微软雅黑" charset="-122"/>
                  <a:sym typeface="微软雅黑" charset="-122"/>
                </a:endParaRPr>
              </a:p>
            </p:txBody>
          </p:sp>
          <p:sp>
            <p:nvSpPr>
              <p:cNvPr id="66" name="文本框 46"/>
              <p:cNvSpPr>
                <a:spLocks noChangeArrowheads="1"/>
              </p:cNvSpPr>
              <p:nvPr/>
            </p:nvSpPr>
            <p:spPr bwMode="auto">
              <a:xfrm>
                <a:off x="4365625" y="3886200"/>
                <a:ext cx="1918893" cy="528021"/>
              </a:xfrm>
              <a:prstGeom prst="rect">
                <a:avLst/>
              </a:prstGeom>
              <a:noFill/>
              <a:ln>
                <a:noFill/>
              </a:ln>
              <a:extLst/>
            </p:spPr>
            <p:txBody>
              <a:bodyPr wrap="none">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buFont typeface="Arial" charset="0"/>
                  <a:buNone/>
                </a:pPr>
                <a:r>
                  <a:rPr lang="en-US" altLang="zh-CN" sz="2000" b="1">
                    <a:solidFill>
                      <a:srgbClr val="E8314A"/>
                    </a:solidFill>
                    <a:latin typeface="微软雅黑" charset="-122"/>
                    <a:ea typeface="微软雅黑" charset="-122"/>
                    <a:sym typeface="微软雅黑" charset="-122"/>
                  </a:rPr>
                  <a:t>8</a:t>
                </a:r>
                <a:r>
                  <a:rPr lang="zh-CN" altLang="en-US" sz="2000" b="1">
                    <a:solidFill>
                      <a:srgbClr val="E8314A"/>
                    </a:solidFill>
                    <a:latin typeface="微软雅黑" charset="-122"/>
                    <a:ea typeface="微软雅黑" charset="-122"/>
                    <a:sym typeface="微软雅黑" charset="-122"/>
                  </a:rPr>
                  <a:t>、</a:t>
                </a:r>
                <a:r>
                  <a:rPr lang="zh-CN" altLang="en-US" sz="1600" b="1">
                    <a:solidFill>
                      <a:srgbClr val="E8314A"/>
                    </a:solidFill>
                    <a:latin typeface="微软雅黑" charset="-122"/>
                    <a:ea typeface="微软雅黑" charset="-122"/>
                    <a:sym typeface="微软雅黑" charset="-122"/>
                  </a:rPr>
                  <a:t>市场投入</a:t>
                </a:r>
                <a:endParaRPr lang="en-US" altLang="zh-CN" sz="1600" b="1">
                  <a:solidFill>
                    <a:srgbClr val="E8314A"/>
                  </a:solidFill>
                  <a:latin typeface="微软雅黑" charset="-122"/>
                  <a:ea typeface="微软雅黑" charset="-122"/>
                  <a:sym typeface="微软雅黑" charset="-122"/>
                </a:endParaRPr>
              </a:p>
              <a:p>
                <a:pPr eaLnBrk="1" hangingPunct="1">
                  <a:buFont typeface="Arial" charset="0"/>
                  <a:buNone/>
                </a:pPr>
                <a:r>
                  <a:rPr lang="en-US" altLang="zh-CN" sz="1600" b="1">
                    <a:solidFill>
                      <a:srgbClr val="E8314A"/>
                    </a:solidFill>
                    <a:latin typeface="微软雅黑" charset="-122"/>
                    <a:ea typeface="微软雅黑" charset="-122"/>
                    <a:sym typeface="微软雅黑" charset="-122"/>
                  </a:rPr>
                  <a:t>Market Commitment</a:t>
                </a:r>
                <a:endParaRPr lang="zh-CN" altLang="en-US" sz="1600" b="1">
                  <a:solidFill>
                    <a:srgbClr val="E8314A"/>
                  </a:solidFill>
                  <a:latin typeface="微软雅黑" charset="-122"/>
                  <a:ea typeface="微软雅黑" charset="-122"/>
                  <a:sym typeface="微软雅黑" charset="-122"/>
                </a:endParaRPr>
              </a:p>
            </p:txBody>
          </p:sp>
          <p:sp>
            <p:nvSpPr>
              <p:cNvPr id="67" name="文本框 47"/>
              <p:cNvSpPr>
                <a:spLocks noChangeArrowheads="1"/>
              </p:cNvSpPr>
              <p:nvPr/>
            </p:nvSpPr>
            <p:spPr bwMode="auto">
              <a:xfrm>
                <a:off x="564498" y="1007092"/>
                <a:ext cx="1714500" cy="528021"/>
              </a:xfrm>
              <a:prstGeom prst="rect">
                <a:avLst/>
              </a:prstGeom>
              <a:noFill/>
              <a:ln>
                <a:noFill/>
              </a:ln>
              <a:extLst/>
            </p:spPr>
            <p:txBody>
              <a:bodyPr>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buFont typeface="Arial" charset="0"/>
                  <a:buNone/>
                </a:pPr>
                <a:r>
                  <a:rPr lang="en-US" altLang="zh-CN" sz="2000" b="1" dirty="0">
                    <a:solidFill>
                      <a:srgbClr val="E8314A"/>
                    </a:solidFill>
                    <a:latin typeface="微软雅黑" charset="-122"/>
                    <a:ea typeface="微软雅黑" charset="-122"/>
                    <a:sym typeface="微软雅黑" charset="-122"/>
                  </a:rPr>
                  <a:t>1</a:t>
                </a:r>
                <a:r>
                  <a:rPr lang="zh-CN" altLang="en-US" sz="2000" b="1" dirty="0">
                    <a:solidFill>
                      <a:srgbClr val="E8314A"/>
                    </a:solidFill>
                    <a:latin typeface="微软雅黑" charset="-122"/>
                    <a:ea typeface="微软雅黑" charset="-122"/>
                    <a:sym typeface="微软雅黑" charset="-122"/>
                  </a:rPr>
                  <a:t>、</a:t>
                </a:r>
                <a:r>
                  <a:rPr lang="zh-CN" altLang="en-US" sz="1600" b="1" dirty="0">
                    <a:solidFill>
                      <a:srgbClr val="E8314A"/>
                    </a:solidFill>
                    <a:latin typeface="微软雅黑" charset="-122"/>
                    <a:ea typeface="微软雅黑" charset="-122"/>
                    <a:sym typeface="微软雅黑" charset="-122"/>
                  </a:rPr>
                  <a:t>用户群</a:t>
                </a:r>
              </a:p>
              <a:p>
                <a:pPr eaLnBrk="1" hangingPunct="1">
                  <a:buFont typeface="Arial" charset="0"/>
                  <a:buNone/>
                </a:pPr>
                <a:r>
                  <a:rPr lang="en-US" altLang="zh-CN" sz="1600" b="1" dirty="0">
                    <a:solidFill>
                      <a:srgbClr val="E8314A"/>
                    </a:solidFill>
                    <a:latin typeface="微软雅黑" charset="-122"/>
                    <a:ea typeface="微软雅黑" charset="-122"/>
                    <a:sym typeface="微软雅黑" charset="-122"/>
                  </a:rPr>
                  <a:t>User Group</a:t>
                </a:r>
                <a:endParaRPr lang="zh-CN" altLang="en-US" sz="1600" b="1" dirty="0">
                  <a:solidFill>
                    <a:srgbClr val="E8314A"/>
                  </a:solidFill>
                  <a:latin typeface="微软雅黑" charset="-122"/>
                  <a:ea typeface="微软雅黑" charset="-122"/>
                  <a:sym typeface="微软雅黑" charset="-122"/>
                </a:endParaRPr>
              </a:p>
            </p:txBody>
          </p:sp>
          <p:sp>
            <p:nvSpPr>
              <p:cNvPr id="68" name="文本框 48"/>
              <p:cNvSpPr>
                <a:spLocks noChangeArrowheads="1"/>
              </p:cNvSpPr>
              <p:nvPr/>
            </p:nvSpPr>
            <p:spPr bwMode="auto">
              <a:xfrm>
                <a:off x="2019880" y="2990511"/>
                <a:ext cx="1609725" cy="528021"/>
              </a:xfrm>
              <a:prstGeom prst="rect">
                <a:avLst/>
              </a:prstGeom>
              <a:noFill/>
              <a:ln>
                <a:noFill/>
              </a:ln>
              <a:extLst/>
            </p:spPr>
            <p:txBody>
              <a:bodyPr>
                <a:spAutoFit/>
              </a:bodyP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eaLnBrk="1" hangingPunct="1">
                  <a:buFont typeface="Arial" charset="0"/>
                  <a:buNone/>
                </a:pPr>
                <a:r>
                  <a:rPr lang="en-US" altLang="zh-CN" sz="2000" b="1" dirty="0">
                    <a:solidFill>
                      <a:srgbClr val="E8314A"/>
                    </a:solidFill>
                    <a:latin typeface="微软雅黑" charset="-122"/>
                    <a:ea typeface="微软雅黑" charset="-122"/>
                    <a:sym typeface="微软雅黑" charset="-122"/>
                  </a:rPr>
                  <a:t>6</a:t>
                </a:r>
                <a:r>
                  <a:rPr lang="zh-CN" altLang="en-US" sz="2000" b="1" dirty="0">
                    <a:solidFill>
                      <a:srgbClr val="E8314A"/>
                    </a:solidFill>
                    <a:latin typeface="微软雅黑" charset="-122"/>
                    <a:ea typeface="微软雅黑" charset="-122"/>
                    <a:sym typeface="微软雅黑" charset="-122"/>
                  </a:rPr>
                  <a:t>、</a:t>
                </a:r>
                <a:r>
                  <a:rPr lang="zh-CN" altLang="en-US" sz="1600" b="1" dirty="0">
                    <a:solidFill>
                      <a:srgbClr val="E8314A"/>
                    </a:solidFill>
                    <a:latin typeface="微软雅黑" charset="-122"/>
                    <a:ea typeface="微软雅黑" charset="-122"/>
                    <a:sym typeface="微软雅黑" charset="-122"/>
                  </a:rPr>
                  <a:t>产品／服务</a:t>
                </a:r>
              </a:p>
              <a:p>
                <a:pPr eaLnBrk="1" hangingPunct="1">
                  <a:buFont typeface="Arial" charset="0"/>
                  <a:buNone/>
                </a:pPr>
                <a:r>
                  <a:rPr lang="en-US" altLang="zh-CN" sz="1600" b="1" dirty="0">
                    <a:solidFill>
                      <a:srgbClr val="E8314A"/>
                    </a:solidFill>
                    <a:latin typeface="微软雅黑" charset="-122"/>
                    <a:ea typeface="微软雅黑" charset="-122"/>
                    <a:sym typeface="微软雅黑" charset="-122"/>
                  </a:rPr>
                  <a:t>Product/ Service</a:t>
                </a:r>
                <a:endParaRPr lang="zh-CN" altLang="en-US" sz="1600" b="1" dirty="0">
                  <a:solidFill>
                    <a:srgbClr val="E8314A"/>
                  </a:solidFill>
                  <a:latin typeface="微软雅黑" charset="-122"/>
                  <a:ea typeface="微软雅黑" charset="-122"/>
                  <a:sym typeface="微软雅黑" charset="-122"/>
                </a:endParaRPr>
              </a:p>
            </p:txBody>
          </p:sp>
        </p:grpSp>
        <p:grpSp>
          <p:nvGrpSpPr>
            <p:cNvPr id="2" name="组 1"/>
            <p:cNvGrpSpPr/>
            <p:nvPr/>
          </p:nvGrpSpPr>
          <p:grpSpPr>
            <a:xfrm>
              <a:off x="10587271" y="1429628"/>
              <a:ext cx="1348021" cy="580956"/>
              <a:chOff x="6172348" y="-30083"/>
              <a:chExt cx="1011328" cy="435852"/>
            </a:xfrm>
          </p:grpSpPr>
          <p:sp>
            <p:nvSpPr>
              <p:cNvPr id="53" name="文档 52"/>
              <p:cNvSpPr/>
              <p:nvPr/>
            </p:nvSpPr>
            <p:spPr>
              <a:xfrm>
                <a:off x="6172348" y="-30083"/>
                <a:ext cx="994772" cy="435852"/>
              </a:xfrm>
              <a:prstGeom prst="flowChartDocumen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99">
                  <a:latin typeface="微软雅黑" pitchFamily="34" charset="-122"/>
                  <a:ea typeface="微软雅黑" pitchFamily="34" charset="-122"/>
                </a:endParaRPr>
              </a:p>
            </p:txBody>
          </p:sp>
          <p:sp>
            <p:nvSpPr>
              <p:cNvPr id="54" name="文本框 53"/>
              <p:cNvSpPr txBox="1"/>
              <p:nvPr/>
            </p:nvSpPr>
            <p:spPr>
              <a:xfrm>
                <a:off x="6172348" y="18632"/>
                <a:ext cx="1011328" cy="253898"/>
              </a:xfrm>
              <a:prstGeom prst="rect">
                <a:avLst/>
              </a:prstGeom>
              <a:noFill/>
            </p:spPr>
            <p:txBody>
              <a:bodyPr wrap="square" rtlCol="0">
                <a:spAutoFit/>
              </a:bodyPr>
              <a:lstStyle/>
              <a:p>
                <a:r>
                  <a:rPr kumimoji="1" lang="zh-CN" altLang="en-US" sz="1599" dirty="0">
                    <a:solidFill>
                      <a:schemeClr val="bg1"/>
                    </a:solidFill>
                    <a:latin typeface="微软雅黑" pitchFamily="34" charset="-122"/>
                    <a:ea typeface="微软雅黑" pitchFamily="34" charset="-122"/>
                    <a:cs typeface="Microsoft YaHei" charset="0"/>
                  </a:rPr>
                  <a:t>思创客原创</a:t>
                </a:r>
              </a:p>
            </p:txBody>
          </p:sp>
        </p:grpSp>
      </p:grpSp>
    </p:spTree>
    <p:extLst>
      <p:ext uri="{BB962C8B-B14F-4D97-AF65-F5344CB8AC3E}">
        <p14:creationId xmlns:p14="http://schemas.microsoft.com/office/powerpoint/2010/main" val="19857501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357" y="939973"/>
            <a:ext cx="3940629" cy="370420"/>
          </a:xfrm>
          <a:noFill/>
          <a:ln>
            <a:noFill/>
          </a:ln>
        </p:spPr>
        <p:txBody>
          <a:bodyPr wrap="none" lIns="46259" tIns="46259" rIns="46259" bIns="46259" anchor="ctr">
            <a:spAutoFit/>
          </a:bodyPr>
          <a:lstStyle/>
          <a:p>
            <a:pPr defTabSz="913997"/>
            <a:r>
              <a:rPr lang="zh-CN" altLang="en-US" sz="2000" b="1" dirty="0" smtClean="0">
                <a:solidFill>
                  <a:prstClr val="black">
                    <a:lumMod val="65000"/>
                    <a:lumOff val="35000"/>
                  </a:prstClr>
                </a:solidFill>
                <a:latin typeface="微软雅黑" pitchFamily="34" charset="-122"/>
                <a:ea typeface="微软雅黑" pitchFamily="34" charset="-122"/>
                <a:cs typeface="Helvetica Light" charset="0"/>
              </a:rPr>
              <a:t>思创客原创工具：品牌主张四</a:t>
            </a:r>
            <a:r>
              <a:rPr lang="zh-CN" altLang="en-US" sz="2000" b="1" dirty="0">
                <a:solidFill>
                  <a:prstClr val="black">
                    <a:lumMod val="65000"/>
                    <a:lumOff val="35000"/>
                  </a:prstClr>
                </a:solidFill>
                <a:latin typeface="微软雅黑" pitchFamily="34" charset="-122"/>
                <a:ea typeface="微软雅黑" pitchFamily="34" charset="-122"/>
                <a:cs typeface="Helvetica Light" charset="0"/>
              </a:rPr>
              <a:t>分法</a:t>
            </a:r>
          </a:p>
        </p:txBody>
      </p:sp>
      <p:grpSp>
        <p:nvGrpSpPr>
          <p:cNvPr id="29" name="组合 28"/>
          <p:cNvGrpSpPr/>
          <p:nvPr/>
        </p:nvGrpSpPr>
        <p:grpSpPr>
          <a:xfrm>
            <a:off x="1162415" y="1874147"/>
            <a:ext cx="10065779" cy="3812399"/>
            <a:chOff x="1400517" y="2229969"/>
            <a:chExt cx="8800479" cy="3333168"/>
          </a:xfrm>
        </p:grpSpPr>
        <p:sp>
          <p:nvSpPr>
            <p:cNvPr id="4" name="Rectangle 6"/>
            <p:cNvSpPr/>
            <p:nvPr/>
          </p:nvSpPr>
          <p:spPr>
            <a:xfrm>
              <a:off x="1400517" y="2260862"/>
              <a:ext cx="4190782" cy="1576336"/>
            </a:xfrm>
            <a:prstGeom prst="rect">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lIns="121875" tIns="60937" rIns="121875" bIns="60937" rtlCol="0" anchor="ctr"/>
            <a:lstStyle/>
            <a:p>
              <a:pPr algn="ctr"/>
              <a:endParaRPr lang="en-US"/>
            </a:p>
          </p:txBody>
        </p:sp>
        <p:sp>
          <p:nvSpPr>
            <p:cNvPr id="5" name="Rectangle 9"/>
            <p:cNvSpPr/>
            <p:nvPr/>
          </p:nvSpPr>
          <p:spPr>
            <a:xfrm>
              <a:off x="1400517" y="3972081"/>
              <a:ext cx="4190781" cy="1576336"/>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121875" tIns="60937" rIns="121875" bIns="60937" rtlCol="0" anchor="ctr"/>
            <a:lstStyle/>
            <a:p>
              <a:pPr algn="ctr"/>
              <a:endParaRPr lang="en-US"/>
            </a:p>
          </p:txBody>
        </p:sp>
        <p:sp>
          <p:nvSpPr>
            <p:cNvPr id="6" name="Rectangle 10"/>
            <p:cNvSpPr/>
            <p:nvPr/>
          </p:nvSpPr>
          <p:spPr>
            <a:xfrm>
              <a:off x="5708007" y="2275583"/>
              <a:ext cx="4173086" cy="1576336"/>
            </a:xfrm>
            <a:prstGeom prst="rect">
              <a:avLst/>
            </a:prstGeom>
            <a:solidFill>
              <a:schemeClr val="tx1">
                <a:lumMod val="65000"/>
                <a:lumOff val="3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21875" tIns="60937" rIns="121875" bIns="60937" rtlCol="0" anchor="ctr"/>
            <a:lstStyle/>
            <a:p>
              <a:pPr algn="ctr"/>
              <a:endParaRPr lang="en-US"/>
            </a:p>
          </p:txBody>
        </p:sp>
        <p:sp>
          <p:nvSpPr>
            <p:cNvPr id="7" name="Rectangle 11"/>
            <p:cNvSpPr/>
            <p:nvPr/>
          </p:nvSpPr>
          <p:spPr>
            <a:xfrm>
              <a:off x="5690312" y="3986801"/>
              <a:ext cx="4190781" cy="1576336"/>
            </a:xfrm>
            <a:prstGeom prst="rect">
              <a:avLst/>
            </a:prstGeom>
            <a:solidFill>
              <a:srgbClr val="E8314A"/>
            </a:solidFill>
            <a:ln>
              <a:noFill/>
            </a:ln>
            <a:effectLst/>
          </p:spPr>
          <p:style>
            <a:lnRef idx="1">
              <a:schemeClr val="accent1"/>
            </a:lnRef>
            <a:fillRef idx="3">
              <a:schemeClr val="accent1"/>
            </a:fillRef>
            <a:effectRef idx="2">
              <a:schemeClr val="accent1"/>
            </a:effectRef>
            <a:fontRef idx="minor">
              <a:schemeClr val="lt1"/>
            </a:fontRef>
          </p:style>
          <p:txBody>
            <a:bodyPr lIns="121875" tIns="60937" rIns="121875" bIns="60937" rtlCol="0" anchor="ctr"/>
            <a:lstStyle/>
            <a:p>
              <a:pPr algn="ctr"/>
              <a:endParaRPr lang="en-US"/>
            </a:p>
          </p:txBody>
        </p:sp>
        <p:sp>
          <p:nvSpPr>
            <p:cNvPr id="8" name="TextBox 12"/>
            <p:cNvSpPr txBox="1"/>
            <p:nvPr/>
          </p:nvSpPr>
          <p:spPr>
            <a:xfrm>
              <a:off x="1980877" y="2400205"/>
              <a:ext cx="1067303" cy="363228"/>
            </a:xfrm>
            <a:prstGeom prst="rect">
              <a:avLst/>
            </a:prstGeom>
            <a:noFill/>
          </p:spPr>
          <p:txBody>
            <a:bodyPr wrap="none" lIns="121875" tIns="60937" rIns="121875" bIns="60937" rtlCol="0">
              <a:spAutoFit/>
            </a:bodyPr>
            <a:lstStyle/>
            <a:p>
              <a:r>
                <a:rPr lang="zh-TW" altLang="en-US" b="1" dirty="0" smtClean="0">
                  <a:solidFill>
                    <a:schemeClr val="bg1"/>
                  </a:solidFill>
                  <a:ea typeface="微软雅黑"/>
                </a:rPr>
                <a:t>事实</a:t>
              </a:r>
              <a:r>
                <a:rPr lang="zh-CN" altLang="en-US" b="1" dirty="0" smtClean="0">
                  <a:solidFill>
                    <a:schemeClr val="bg1"/>
                  </a:solidFill>
                  <a:ea typeface="微软雅黑"/>
                </a:rPr>
                <a:t>主张</a:t>
              </a:r>
              <a:endParaRPr lang="en-US" b="1" dirty="0">
                <a:solidFill>
                  <a:schemeClr val="bg1"/>
                </a:solidFill>
              </a:endParaRPr>
            </a:p>
          </p:txBody>
        </p:sp>
        <p:sp>
          <p:nvSpPr>
            <p:cNvPr id="9" name="TextBox 13"/>
            <p:cNvSpPr txBox="1"/>
            <p:nvPr/>
          </p:nvSpPr>
          <p:spPr>
            <a:xfrm>
              <a:off x="1906605" y="4078173"/>
              <a:ext cx="1067303" cy="363228"/>
            </a:xfrm>
            <a:prstGeom prst="rect">
              <a:avLst/>
            </a:prstGeom>
            <a:noFill/>
          </p:spPr>
          <p:txBody>
            <a:bodyPr wrap="none" lIns="121875" tIns="60937" rIns="121875" bIns="60937" rtlCol="0">
              <a:spAutoFit/>
            </a:bodyPr>
            <a:lstStyle/>
            <a:p>
              <a:r>
                <a:rPr lang="zh-TW" altLang="en-US" b="1" dirty="0" smtClean="0">
                  <a:solidFill>
                    <a:schemeClr val="bg1"/>
                  </a:solidFill>
                  <a:ea typeface="微软雅黑"/>
                </a:rPr>
                <a:t>情感</a:t>
              </a:r>
              <a:r>
                <a:rPr lang="zh-CN" altLang="en-US" b="1" dirty="0" smtClean="0">
                  <a:solidFill>
                    <a:schemeClr val="bg1"/>
                  </a:solidFill>
                  <a:ea typeface="微软雅黑"/>
                </a:rPr>
                <a:t>主张</a:t>
              </a:r>
              <a:endParaRPr lang="en-US" b="1" dirty="0">
                <a:solidFill>
                  <a:schemeClr val="bg1"/>
                </a:solidFill>
              </a:endParaRPr>
            </a:p>
          </p:txBody>
        </p:sp>
        <p:sp>
          <p:nvSpPr>
            <p:cNvPr id="10" name="TextBox 17"/>
            <p:cNvSpPr txBox="1"/>
            <p:nvPr/>
          </p:nvSpPr>
          <p:spPr>
            <a:xfrm>
              <a:off x="1952683" y="2652722"/>
              <a:ext cx="3344524" cy="753406"/>
            </a:xfrm>
            <a:prstGeom prst="rect">
              <a:avLst/>
            </a:prstGeom>
            <a:noFill/>
          </p:spPr>
          <p:txBody>
            <a:bodyPr wrap="square" lIns="121875" tIns="60937" rIns="121875" bIns="60937" rtlCol="0">
              <a:spAutoFit/>
            </a:bodyPr>
            <a:lstStyle/>
            <a:p>
              <a:r>
                <a:rPr lang="zh-TW" altLang="en-US" sz="1600" dirty="0">
                  <a:solidFill>
                    <a:schemeClr val="bg1"/>
                  </a:solidFill>
                  <a:ea typeface="微软雅黑"/>
                </a:rPr>
                <a:t>根据品牌内部能力或</a:t>
              </a:r>
              <a:r>
                <a:rPr lang="zh-CN" altLang="en-US" sz="1600" dirty="0">
                  <a:solidFill>
                    <a:schemeClr val="bg1"/>
                  </a:solidFill>
                  <a:ea typeface="微软雅黑"/>
                </a:rPr>
                <a:t>资源的</a:t>
              </a:r>
              <a:r>
                <a:rPr lang="zh-TW" altLang="en-US" sz="1600" dirty="0">
                  <a:solidFill>
                    <a:schemeClr val="bg1"/>
                  </a:solidFill>
                  <a:ea typeface="微软雅黑"/>
                </a:rPr>
                <a:t>明显优势进行突出定位，传达所具备的事实优势壁垒，</a:t>
              </a:r>
              <a:r>
                <a:rPr lang="zh-CN" altLang="en-US" sz="1600" dirty="0">
                  <a:solidFill>
                    <a:schemeClr val="bg1"/>
                  </a:solidFill>
                  <a:ea typeface="微软雅黑"/>
                </a:rPr>
                <a:t>直击重点</a:t>
              </a:r>
              <a:endParaRPr lang="en-US" sz="1600" dirty="0">
                <a:solidFill>
                  <a:schemeClr val="bg1"/>
                </a:solidFill>
              </a:endParaRPr>
            </a:p>
          </p:txBody>
        </p:sp>
        <p:sp>
          <p:nvSpPr>
            <p:cNvPr id="11" name="TextBox 19"/>
            <p:cNvSpPr txBox="1"/>
            <p:nvPr/>
          </p:nvSpPr>
          <p:spPr>
            <a:xfrm>
              <a:off x="1868014" y="4351904"/>
              <a:ext cx="3344524" cy="753406"/>
            </a:xfrm>
            <a:prstGeom prst="rect">
              <a:avLst/>
            </a:prstGeom>
            <a:noFill/>
          </p:spPr>
          <p:txBody>
            <a:bodyPr wrap="square" lIns="121875" tIns="60937" rIns="121875" bIns="60937" rtlCol="0">
              <a:spAutoFit/>
            </a:bodyPr>
            <a:lstStyle/>
            <a:p>
              <a:r>
                <a:rPr lang="zh-CN" altLang="en-US" sz="1600" dirty="0">
                  <a:solidFill>
                    <a:schemeClr val="bg1"/>
                  </a:solidFill>
                  <a:ea typeface="微软雅黑"/>
                </a:rPr>
                <a:t>提炼品牌中蕴含的</a:t>
              </a:r>
              <a:r>
                <a:rPr lang="zh-TW" altLang="en-US" sz="1600" dirty="0">
                  <a:solidFill>
                    <a:schemeClr val="bg1"/>
                  </a:solidFill>
                  <a:ea typeface="微软雅黑"/>
                </a:rPr>
                <a:t>情感</a:t>
              </a:r>
              <a:r>
                <a:rPr lang="zh-CN" altLang="en-US" sz="1600" dirty="0">
                  <a:solidFill>
                    <a:schemeClr val="bg1"/>
                  </a:solidFill>
                  <a:ea typeface="微软雅黑"/>
                </a:rPr>
                <a:t>因素</a:t>
              </a:r>
              <a:r>
                <a:rPr lang="zh-TW" altLang="en-US" sz="1600" dirty="0">
                  <a:solidFill>
                    <a:schemeClr val="bg1"/>
                  </a:solidFill>
                  <a:ea typeface="微软雅黑"/>
                </a:rPr>
                <a:t>，</a:t>
              </a:r>
              <a:r>
                <a:rPr lang="zh-CN" altLang="en-US" sz="1600" dirty="0">
                  <a:solidFill>
                    <a:schemeClr val="bg1"/>
                  </a:solidFill>
                  <a:ea typeface="微软雅黑"/>
                </a:rPr>
                <a:t>通过向</a:t>
              </a:r>
              <a:r>
                <a:rPr lang="zh-TW" altLang="en-US" sz="1600" dirty="0">
                  <a:solidFill>
                    <a:schemeClr val="bg1"/>
                  </a:solidFill>
                  <a:ea typeface="微软雅黑"/>
                </a:rPr>
                <a:t>受众传递美好</a:t>
              </a:r>
              <a:r>
                <a:rPr lang="zh-CN" altLang="en-US" sz="1600" dirty="0">
                  <a:solidFill>
                    <a:schemeClr val="bg1"/>
                  </a:solidFill>
                  <a:ea typeface="微软雅黑"/>
                </a:rPr>
                <a:t>的情感联想</a:t>
              </a:r>
              <a:r>
                <a:rPr lang="zh-TW" altLang="en-US" sz="1600" dirty="0">
                  <a:solidFill>
                    <a:schemeClr val="bg1"/>
                  </a:solidFill>
                  <a:ea typeface="微软雅黑"/>
                </a:rPr>
                <a:t>，让受众</a:t>
              </a:r>
              <a:r>
                <a:rPr lang="zh-CN" altLang="en-US" sz="1600" dirty="0">
                  <a:solidFill>
                    <a:schemeClr val="bg1"/>
                  </a:solidFill>
                  <a:ea typeface="微软雅黑"/>
                </a:rPr>
                <a:t>将心中</a:t>
              </a:r>
              <a:r>
                <a:rPr lang="zh-TW" altLang="en-US" sz="1600" dirty="0">
                  <a:solidFill>
                    <a:schemeClr val="bg1"/>
                  </a:solidFill>
                  <a:ea typeface="微软雅黑"/>
                </a:rPr>
                <a:t>期望憧憬</a:t>
              </a:r>
              <a:r>
                <a:rPr lang="zh-CN" altLang="en-US" sz="1600" dirty="0">
                  <a:solidFill>
                    <a:schemeClr val="bg1"/>
                  </a:solidFill>
                  <a:ea typeface="微软雅黑"/>
                </a:rPr>
                <a:t>与品牌实现关联</a:t>
              </a:r>
              <a:endParaRPr lang="en-US" altLang="zh-TW" sz="1600" dirty="0">
                <a:solidFill>
                  <a:schemeClr val="bg1"/>
                </a:solidFill>
                <a:ea typeface="微软雅黑"/>
              </a:endParaRPr>
            </a:p>
          </p:txBody>
        </p:sp>
        <p:grpSp>
          <p:nvGrpSpPr>
            <p:cNvPr id="12" name="组合 11"/>
            <p:cNvGrpSpPr/>
            <p:nvPr/>
          </p:nvGrpSpPr>
          <p:grpSpPr>
            <a:xfrm>
              <a:off x="6208687" y="2366691"/>
              <a:ext cx="3544766" cy="1486024"/>
              <a:chOff x="5134207" y="3054425"/>
              <a:chExt cx="3544766" cy="1486024"/>
            </a:xfrm>
          </p:grpSpPr>
          <p:sp>
            <p:nvSpPr>
              <p:cNvPr id="13" name="TextBox 15"/>
              <p:cNvSpPr txBox="1"/>
              <p:nvPr/>
            </p:nvSpPr>
            <p:spPr>
              <a:xfrm>
                <a:off x="5134207" y="3054425"/>
                <a:ext cx="1067303" cy="363228"/>
              </a:xfrm>
              <a:prstGeom prst="rect">
                <a:avLst/>
              </a:prstGeom>
              <a:noFill/>
            </p:spPr>
            <p:txBody>
              <a:bodyPr wrap="none" lIns="121875" tIns="60937" rIns="121875" bIns="60937" rtlCol="0">
                <a:spAutoFit/>
              </a:bodyPr>
              <a:lstStyle/>
              <a:p>
                <a:r>
                  <a:rPr lang="zh-TW" altLang="en-US" b="1" dirty="0" smtClean="0">
                    <a:solidFill>
                      <a:schemeClr val="bg1"/>
                    </a:solidFill>
                    <a:ea typeface="微软雅黑"/>
                  </a:rPr>
                  <a:t>认知</a:t>
                </a:r>
                <a:r>
                  <a:rPr lang="zh-CN" altLang="en-US" b="1" dirty="0" smtClean="0">
                    <a:solidFill>
                      <a:schemeClr val="bg1"/>
                    </a:solidFill>
                    <a:ea typeface="微软雅黑"/>
                  </a:rPr>
                  <a:t>主张</a:t>
                </a:r>
                <a:endParaRPr lang="en-US" b="1" dirty="0">
                  <a:solidFill>
                    <a:schemeClr val="bg1"/>
                  </a:solidFill>
                </a:endParaRPr>
              </a:p>
            </p:txBody>
          </p:sp>
          <p:sp>
            <p:nvSpPr>
              <p:cNvPr id="14" name="TextBox 20"/>
              <p:cNvSpPr txBox="1"/>
              <p:nvPr/>
            </p:nvSpPr>
            <p:spPr>
              <a:xfrm>
                <a:off x="5134727" y="3406777"/>
                <a:ext cx="3544246" cy="753406"/>
              </a:xfrm>
              <a:prstGeom prst="rect">
                <a:avLst/>
              </a:prstGeom>
              <a:noFill/>
            </p:spPr>
            <p:txBody>
              <a:bodyPr wrap="square" lIns="121875" tIns="60937" rIns="121875" bIns="60937" rtlCol="0">
                <a:spAutoFit/>
              </a:bodyPr>
              <a:lstStyle/>
              <a:p>
                <a:r>
                  <a:rPr lang="zh-TW" altLang="en-US" sz="1600" dirty="0">
                    <a:solidFill>
                      <a:schemeClr val="bg1"/>
                    </a:solidFill>
                    <a:ea typeface="微软雅黑"/>
                  </a:rPr>
                  <a:t>在受众心中建立独特</a:t>
                </a:r>
                <a:r>
                  <a:rPr lang="zh-CN" altLang="en-US" sz="1600" dirty="0">
                    <a:solidFill>
                      <a:schemeClr val="bg1"/>
                    </a:solidFill>
                    <a:ea typeface="微软雅黑"/>
                  </a:rPr>
                  <a:t>记忆</a:t>
                </a:r>
                <a:r>
                  <a:rPr lang="zh-TW" altLang="en-US" sz="1600" dirty="0">
                    <a:solidFill>
                      <a:schemeClr val="bg1"/>
                    </a:solidFill>
                    <a:ea typeface="微软雅黑"/>
                  </a:rPr>
                  <a:t>认知，让受众对于该品牌</a:t>
                </a:r>
                <a:r>
                  <a:rPr lang="zh-CN" altLang="en-US" sz="1600" dirty="0">
                    <a:solidFill>
                      <a:schemeClr val="bg1"/>
                    </a:solidFill>
                    <a:ea typeface="微软雅黑"/>
                  </a:rPr>
                  <a:t>和其他某种特定行为或体验产生</a:t>
                </a:r>
                <a:r>
                  <a:rPr lang="zh-TW" altLang="en-US" sz="1600" dirty="0">
                    <a:solidFill>
                      <a:schemeClr val="bg1"/>
                    </a:solidFill>
                    <a:ea typeface="微软雅黑"/>
                  </a:rPr>
                  <a:t>强烈强</a:t>
                </a:r>
                <a:r>
                  <a:rPr lang="zh-CN" altLang="en-US" sz="1600" dirty="0">
                    <a:solidFill>
                      <a:schemeClr val="bg1"/>
                    </a:solidFill>
                    <a:ea typeface="微软雅黑"/>
                  </a:rPr>
                  <a:t>关联</a:t>
                </a:r>
                <a:r>
                  <a:rPr lang="zh-TW" altLang="en-US" sz="1600" dirty="0">
                    <a:solidFill>
                      <a:schemeClr val="bg1"/>
                    </a:solidFill>
                    <a:ea typeface="微软雅黑"/>
                  </a:rPr>
                  <a:t>，</a:t>
                </a:r>
                <a:r>
                  <a:rPr lang="zh-CN" altLang="en-US" sz="1600" dirty="0">
                    <a:solidFill>
                      <a:schemeClr val="bg1"/>
                    </a:solidFill>
                    <a:ea typeface="微软雅黑"/>
                  </a:rPr>
                  <a:t>从而做出选择</a:t>
                </a:r>
                <a:endParaRPr lang="en-US" sz="1600" dirty="0">
                  <a:solidFill>
                    <a:schemeClr val="bg1"/>
                  </a:solidFill>
                </a:endParaRPr>
              </a:p>
            </p:txBody>
          </p:sp>
          <p:sp>
            <p:nvSpPr>
              <p:cNvPr id="15" name="TextBox 23"/>
              <p:cNvSpPr txBox="1"/>
              <p:nvPr/>
            </p:nvSpPr>
            <p:spPr>
              <a:xfrm>
                <a:off x="5219397" y="4217584"/>
                <a:ext cx="2569712" cy="322865"/>
              </a:xfrm>
              <a:prstGeom prst="rect">
                <a:avLst/>
              </a:prstGeom>
              <a:noFill/>
            </p:spPr>
            <p:txBody>
              <a:bodyPr wrap="none" lIns="121875" tIns="60937" rIns="121875" bIns="60937" rtlCol="0">
                <a:spAutoFit/>
              </a:bodyPr>
              <a:lstStyle/>
              <a:p>
                <a:pPr marL="228502" indent="-228502">
                  <a:buFont typeface="Arial"/>
                  <a:buChar char="•"/>
                </a:pPr>
                <a:r>
                  <a:rPr lang="zh-TW" altLang="en-US" sz="1600" dirty="0">
                    <a:solidFill>
                      <a:schemeClr val="bg1"/>
                    </a:solidFill>
                    <a:ea typeface="微软雅黑"/>
                  </a:rPr>
                  <a:t>王老吉</a:t>
                </a:r>
                <a:r>
                  <a:rPr lang="zh-CN" altLang="en-US" sz="1600" dirty="0">
                    <a:solidFill>
                      <a:schemeClr val="bg1"/>
                    </a:solidFill>
                    <a:ea typeface="微软雅黑"/>
                  </a:rPr>
                  <a:t>：怕上火就喝王老吉</a:t>
                </a:r>
                <a:endParaRPr lang="en-US" sz="1600" dirty="0">
                  <a:solidFill>
                    <a:schemeClr val="bg1"/>
                  </a:solidFill>
                </a:endParaRPr>
              </a:p>
            </p:txBody>
          </p:sp>
        </p:grpSp>
        <p:grpSp>
          <p:nvGrpSpPr>
            <p:cNvPr id="16" name="组合 15"/>
            <p:cNvGrpSpPr/>
            <p:nvPr/>
          </p:nvGrpSpPr>
          <p:grpSpPr>
            <a:xfrm>
              <a:off x="5991150" y="4047716"/>
              <a:ext cx="3583762" cy="1494977"/>
              <a:chOff x="4980159" y="1405115"/>
              <a:chExt cx="3583762" cy="1494977"/>
            </a:xfrm>
          </p:grpSpPr>
          <p:sp>
            <p:nvSpPr>
              <p:cNvPr id="17" name="TextBox 14"/>
              <p:cNvSpPr txBox="1"/>
              <p:nvPr/>
            </p:nvSpPr>
            <p:spPr>
              <a:xfrm>
                <a:off x="5167990" y="1405115"/>
                <a:ext cx="1067303" cy="363228"/>
              </a:xfrm>
              <a:prstGeom prst="rect">
                <a:avLst/>
              </a:prstGeom>
              <a:noFill/>
            </p:spPr>
            <p:txBody>
              <a:bodyPr wrap="none" lIns="121875" tIns="60937" rIns="121875" bIns="60937" rtlCol="0">
                <a:spAutoFit/>
              </a:bodyPr>
              <a:lstStyle/>
              <a:p>
                <a:r>
                  <a:rPr lang="zh-TW" altLang="en-US" b="1" dirty="0" smtClean="0">
                    <a:solidFill>
                      <a:schemeClr val="bg1"/>
                    </a:solidFill>
                    <a:ea typeface="微软雅黑"/>
                  </a:rPr>
                  <a:t>价值</a:t>
                </a:r>
                <a:r>
                  <a:rPr lang="zh-CN" altLang="en-US" b="1" dirty="0" smtClean="0">
                    <a:solidFill>
                      <a:schemeClr val="bg1"/>
                    </a:solidFill>
                    <a:ea typeface="微软雅黑"/>
                  </a:rPr>
                  <a:t>主张</a:t>
                </a:r>
                <a:endParaRPr lang="en-US" b="1" dirty="0">
                  <a:solidFill>
                    <a:schemeClr val="bg1"/>
                  </a:solidFill>
                </a:endParaRPr>
              </a:p>
            </p:txBody>
          </p:sp>
          <p:sp>
            <p:nvSpPr>
              <p:cNvPr id="18" name="TextBox 18"/>
              <p:cNvSpPr txBox="1"/>
              <p:nvPr/>
            </p:nvSpPr>
            <p:spPr>
              <a:xfrm>
                <a:off x="5219397" y="1735381"/>
                <a:ext cx="3344524" cy="753406"/>
              </a:xfrm>
              <a:prstGeom prst="rect">
                <a:avLst/>
              </a:prstGeom>
              <a:noFill/>
            </p:spPr>
            <p:txBody>
              <a:bodyPr wrap="square" lIns="121875" tIns="60937" rIns="121875" bIns="60937" rtlCol="0">
                <a:spAutoFit/>
              </a:bodyPr>
              <a:lstStyle/>
              <a:p>
                <a:r>
                  <a:rPr lang="zh-TW" altLang="en-US" sz="1600" dirty="0">
                    <a:solidFill>
                      <a:schemeClr val="bg1"/>
                    </a:solidFill>
                    <a:ea typeface="微软雅黑"/>
                  </a:rPr>
                  <a:t>传达品牌对于受众产生的某种独特价值</a:t>
                </a:r>
                <a:r>
                  <a:rPr lang="zh-CN" altLang="en-US" sz="1600" dirty="0">
                    <a:solidFill>
                      <a:schemeClr val="bg1"/>
                    </a:solidFill>
                    <a:ea typeface="微软雅黑"/>
                  </a:rPr>
                  <a:t>观</a:t>
                </a:r>
                <a:r>
                  <a:rPr lang="zh-TW" altLang="en-US" sz="1600" dirty="0">
                    <a:solidFill>
                      <a:schemeClr val="bg1"/>
                    </a:solidFill>
                    <a:ea typeface="微软雅黑"/>
                  </a:rPr>
                  <a:t>，</a:t>
                </a:r>
                <a:r>
                  <a:rPr lang="zh-CN" altLang="en-US" sz="1600" dirty="0">
                    <a:solidFill>
                      <a:schemeClr val="bg1"/>
                    </a:solidFill>
                    <a:ea typeface="微软雅黑"/>
                  </a:rPr>
                  <a:t>且能通过产品体现在</a:t>
                </a:r>
                <a:r>
                  <a:rPr lang="zh-TW" altLang="en-US" sz="1600" dirty="0">
                    <a:solidFill>
                      <a:schemeClr val="bg1"/>
                    </a:solidFill>
                    <a:ea typeface="微软雅黑"/>
                  </a:rPr>
                  <a:t>受众心中</a:t>
                </a:r>
                <a:r>
                  <a:rPr lang="zh-CN" altLang="en-US" sz="1600" dirty="0">
                    <a:solidFill>
                      <a:schemeClr val="bg1"/>
                    </a:solidFill>
                    <a:ea typeface="微软雅黑"/>
                  </a:rPr>
                  <a:t>形成心理</a:t>
                </a:r>
                <a:r>
                  <a:rPr lang="zh-TW" altLang="en-US" sz="1600" dirty="0">
                    <a:solidFill>
                      <a:schemeClr val="bg1"/>
                    </a:solidFill>
                    <a:ea typeface="微软雅黑"/>
                  </a:rPr>
                  <a:t>认同，产生</a:t>
                </a:r>
                <a:r>
                  <a:rPr lang="zh-CN" altLang="en-US" sz="1600" dirty="0">
                    <a:solidFill>
                      <a:schemeClr val="bg1"/>
                    </a:solidFill>
                    <a:ea typeface="微软雅黑"/>
                  </a:rPr>
                  <a:t>价值</a:t>
                </a:r>
                <a:r>
                  <a:rPr lang="zh-TW" altLang="en-US" sz="1600" dirty="0">
                    <a:solidFill>
                      <a:schemeClr val="bg1"/>
                    </a:solidFill>
                    <a:ea typeface="微软雅黑"/>
                  </a:rPr>
                  <a:t>共鸣</a:t>
                </a:r>
                <a:endParaRPr lang="en-US" sz="1600" dirty="0">
                  <a:solidFill>
                    <a:schemeClr val="bg1"/>
                  </a:solidFill>
                </a:endParaRPr>
              </a:p>
            </p:txBody>
          </p:sp>
          <p:sp>
            <p:nvSpPr>
              <p:cNvPr id="19" name="TextBox 24"/>
              <p:cNvSpPr txBox="1"/>
              <p:nvPr/>
            </p:nvSpPr>
            <p:spPr>
              <a:xfrm>
                <a:off x="4980159" y="2577227"/>
                <a:ext cx="2136649" cy="322865"/>
              </a:xfrm>
              <a:prstGeom prst="rect">
                <a:avLst/>
              </a:prstGeom>
              <a:noFill/>
            </p:spPr>
            <p:txBody>
              <a:bodyPr wrap="none" lIns="121875" tIns="60937" rIns="121875" bIns="60937" rtlCol="0">
                <a:spAutoFit/>
              </a:bodyPr>
              <a:lstStyle/>
              <a:p>
                <a:pPr marL="571368" lvl="1" indent="-228502">
                  <a:buFont typeface="Arial"/>
                  <a:buChar char="•"/>
                </a:pPr>
                <a:r>
                  <a:rPr lang="en-US" altLang="zh-TW"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NIKE </a:t>
                </a:r>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Just do it </a:t>
                </a:r>
                <a:endParaRPr lang="en-US" altLang="zh-TW"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20" name="TextBox 25"/>
            <p:cNvSpPr txBox="1"/>
            <p:nvPr/>
          </p:nvSpPr>
          <p:spPr>
            <a:xfrm>
              <a:off x="1888095" y="5219828"/>
              <a:ext cx="2076383" cy="322865"/>
            </a:xfrm>
            <a:prstGeom prst="rect">
              <a:avLst/>
            </a:prstGeom>
            <a:noFill/>
          </p:spPr>
          <p:txBody>
            <a:bodyPr wrap="none" lIns="121875" tIns="60937" rIns="121875" bIns="60937" rtlCol="0">
              <a:spAutoFit/>
            </a:bodyPr>
            <a:lstStyle/>
            <a:p>
              <a:pPr marL="228502" indent="-228502">
                <a:buFont typeface="Arial"/>
                <a:buChar char="•"/>
              </a:pPr>
              <a:r>
                <a:rPr lang="zh-TW" altLang="en-US" sz="1600" dirty="0">
                  <a:solidFill>
                    <a:schemeClr val="bg1"/>
                  </a:solidFill>
                  <a:ea typeface="微软雅黑"/>
                </a:rPr>
                <a:t>佳能相机</a:t>
              </a:r>
              <a:r>
                <a:rPr lang="zh-CN" altLang="en-US" sz="1600" dirty="0">
                  <a:solidFill>
                    <a:schemeClr val="bg1"/>
                  </a:solidFill>
                  <a:ea typeface="微软雅黑"/>
                </a:rPr>
                <a:t>： 感动常在</a:t>
              </a:r>
              <a:endParaRPr lang="en-US" altLang="zh-TW" sz="1600" dirty="0">
                <a:solidFill>
                  <a:schemeClr val="bg1"/>
                </a:solidFill>
                <a:ea typeface="微软雅黑"/>
              </a:endParaRPr>
            </a:p>
          </p:txBody>
        </p:sp>
        <p:sp>
          <p:nvSpPr>
            <p:cNvPr id="21" name="TextBox 26"/>
            <p:cNvSpPr txBox="1"/>
            <p:nvPr/>
          </p:nvSpPr>
          <p:spPr>
            <a:xfrm>
              <a:off x="1890745" y="3529850"/>
              <a:ext cx="3183569" cy="322865"/>
            </a:xfrm>
            <a:prstGeom prst="rect">
              <a:avLst/>
            </a:prstGeom>
            <a:noFill/>
          </p:spPr>
          <p:txBody>
            <a:bodyPr wrap="none" lIns="121875" tIns="60937" rIns="121875" bIns="60937" rtlCol="0">
              <a:spAutoFit/>
            </a:bodyPr>
            <a:lstStyle/>
            <a:p>
              <a:pPr marL="228502" indent="-228502">
                <a:buFont typeface="Arial"/>
                <a:buChar char="•"/>
              </a:pPr>
              <a:r>
                <a:rPr lang="en-US" altLang="zh-TW" sz="1600" dirty="0" err="1">
                  <a:solidFill>
                    <a:schemeClr val="bg1"/>
                  </a:solidFill>
                  <a:ea typeface="微软雅黑"/>
                </a:rPr>
                <a:t>Oppo</a:t>
              </a:r>
              <a:r>
                <a:rPr lang="zh-TW" altLang="en-US" sz="1600" dirty="0">
                  <a:solidFill>
                    <a:schemeClr val="bg1"/>
                  </a:solidFill>
                  <a:ea typeface="微软雅黑"/>
                </a:rPr>
                <a:t>手机</a:t>
              </a:r>
              <a:r>
                <a:rPr lang="zh-CN" altLang="en-US" sz="1600" dirty="0">
                  <a:solidFill>
                    <a:schemeClr val="bg1"/>
                  </a:solidFill>
                  <a:ea typeface="微软雅黑"/>
                </a:rPr>
                <a:t>：充电</a:t>
              </a:r>
              <a:r>
                <a:rPr lang="en-US" altLang="zh-CN" sz="1600" dirty="0">
                  <a:solidFill>
                    <a:schemeClr val="bg1"/>
                  </a:solidFill>
                  <a:ea typeface="微软雅黑"/>
                </a:rPr>
                <a:t>5</a:t>
              </a:r>
              <a:r>
                <a:rPr lang="zh-CN" altLang="en-US" sz="1600" dirty="0">
                  <a:solidFill>
                    <a:schemeClr val="bg1"/>
                  </a:solidFill>
                  <a:ea typeface="微软雅黑"/>
                </a:rPr>
                <a:t>分钟，通话</a:t>
              </a:r>
              <a:r>
                <a:rPr lang="en-US" altLang="zh-CN" sz="1600" dirty="0">
                  <a:solidFill>
                    <a:schemeClr val="bg1"/>
                  </a:solidFill>
                  <a:ea typeface="微软雅黑"/>
                </a:rPr>
                <a:t>2</a:t>
              </a:r>
              <a:r>
                <a:rPr lang="zh-CN" altLang="en-US" sz="1600" dirty="0">
                  <a:solidFill>
                    <a:schemeClr val="bg1"/>
                  </a:solidFill>
                  <a:ea typeface="微软雅黑"/>
                </a:rPr>
                <a:t>小时</a:t>
              </a:r>
              <a:endParaRPr lang="en-US" altLang="zh-TW" sz="1600" dirty="0">
                <a:solidFill>
                  <a:schemeClr val="bg1"/>
                </a:solidFill>
                <a:ea typeface="微软雅黑"/>
              </a:endParaRPr>
            </a:p>
          </p:txBody>
        </p:sp>
        <p:sp>
          <p:nvSpPr>
            <p:cNvPr id="22" name="Freeform 5"/>
            <p:cNvSpPr>
              <a:spLocks noChangeAspect="1" noEditPoints="1"/>
            </p:cNvSpPr>
            <p:nvPr/>
          </p:nvSpPr>
          <p:spPr bwMode="auto">
            <a:xfrm>
              <a:off x="1623824" y="2384595"/>
              <a:ext cx="331528" cy="375325"/>
            </a:xfrm>
            <a:custGeom>
              <a:avLst/>
              <a:gdLst/>
              <a:ahLst/>
              <a:cxnLst>
                <a:cxn ang="0">
                  <a:pos x="56" y="16"/>
                </a:cxn>
                <a:cxn ang="0">
                  <a:pos x="38" y="9"/>
                </a:cxn>
                <a:cxn ang="0">
                  <a:pos x="20" y="16"/>
                </a:cxn>
                <a:cxn ang="0">
                  <a:pos x="9" y="27"/>
                </a:cxn>
                <a:cxn ang="0">
                  <a:pos x="17" y="57"/>
                </a:cxn>
                <a:cxn ang="0">
                  <a:pos x="57" y="20"/>
                </a:cxn>
                <a:cxn ang="0">
                  <a:pos x="56" y="16"/>
                </a:cxn>
                <a:cxn ang="0">
                  <a:pos x="22" y="65"/>
                </a:cxn>
                <a:cxn ang="0">
                  <a:pos x="38" y="77"/>
                </a:cxn>
                <a:cxn ang="0">
                  <a:pos x="67" y="27"/>
                </a:cxn>
                <a:cxn ang="0">
                  <a:pos x="64" y="26"/>
                </a:cxn>
                <a:cxn ang="0">
                  <a:pos x="22" y="65"/>
                </a:cxn>
                <a:cxn ang="0">
                  <a:pos x="61" y="9"/>
                </a:cxn>
                <a:cxn ang="0">
                  <a:pos x="38" y="0"/>
                </a:cxn>
                <a:cxn ang="0">
                  <a:pos x="15" y="9"/>
                </a:cxn>
                <a:cxn ang="0">
                  <a:pos x="1" y="22"/>
                </a:cxn>
                <a:cxn ang="0">
                  <a:pos x="38" y="86"/>
                </a:cxn>
                <a:cxn ang="0">
                  <a:pos x="75" y="22"/>
                </a:cxn>
                <a:cxn ang="0">
                  <a:pos x="61" y="9"/>
                </a:cxn>
                <a:cxn ang="0">
                  <a:pos x="39" y="78"/>
                </a:cxn>
                <a:cxn ang="0">
                  <a:pos x="38" y="79"/>
                </a:cxn>
                <a:cxn ang="0">
                  <a:pos x="38" y="78"/>
                </a:cxn>
                <a:cxn ang="0">
                  <a:pos x="8" y="26"/>
                </a:cxn>
                <a:cxn ang="0">
                  <a:pos x="8" y="25"/>
                </a:cxn>
                <a:cxn ang="0">
                  <a:pos x="9" y="25"/>
                </a:cxn>
                <a:cxn ang="0">
                  <a:pos x="9" y="25"/>
                </a:cxn>
                <a:cxn ang="0">
                  <a:pos x="19" y="15"/>
                </a:cxn>
                <a:cxn ang="0">
                  <a:pos x="19" y="14"/>
                </a:cxn>
                <a:cxn ang="0">
                  <a:pos x="20" y="15"/>
                </a:cxn>
                <a:cxn ang="0">
                  <a:pos x="22" y="15"/>
                </a:cxn>
                <a:cxn ang="0">
                  <a:pos x="38" y="8"/>
                </a:cxn>
                <a:cxn ang="0">
                  <a:pos x="38" y="7"/>
                </a:cxn>
                <a:cxn ang="0">
                  <a:pos x="39" y="8"/>
                </a:cxn>
                <a:cxn ang="0">
                  <a:pos x="55" y="15"/>
                </a:cxn>
                <a:cxn ang="0">
                  <a:pos x="57" y="15"/>
                </a:cxn>
                <a:cxn ang="0">
                  <a:pos x="58" y="14"/>
                </a:cxn>
                <a:cxn ang="0">
                  <a:pos x="58" y="15"/>
                </a:cxn>
                <a:cxn ang="0">
                  <a:pos x="67" y="25"/>
                </a:cxn>
                <a:cxn ang="0">
                  <a:pos x="68" y="25"/>
                </a:cxn>
                <a:cxn ang="0">
                  <a:pos x="69" y="25"/>
                </a:cxn>
                <a:cxn ang="0">
                  <a:pos x="69" y="26"/>
                </a:cxn>
                <a:cxn ang="0">
                  <a:pos x="39" y="78"/>
                </a:cxn>
              </a:cxnLst>
              <a:rect l="0" t="0" r="r" b="b"/>
              <a:pathLst>
                <a:path w="76" h="86">
                  <a:moveTo>
                    <a:pt x="56" y="16"/>
                  </a:moveTo>
                  <a:cubicBezTo>
                    <a:pt x="53" y="17"/>
                    <a:pt x="46" y="17"/>
                    <a:pt x="38" y="9"/>
                  </a:cubicBezTo>
                  <a:cubicBezTo>
                    <a:pt x="30" y="17"/>
                    <a:pt x="23" y="17"/>
                    <a:pt x="20" y="16"/>
                  </a:cubicBezTo>
                  <a:cubicBezTo>
                    <a:pt x="20" y="24"/>
                    <a:pt x="14" y="27"/>
                    <a:pt x="9" y="27"/>
                  </a:cubicBezTo>
                  <a:cubicBezTo>
                    <a:pt x="9" y="40"/>
                    <a:pt x="12" y="50"/>
                    <a:pt x="17" y="57"/>
                  </a:cubicBezTo>
                  <a:cubicBezTo>
                    <a:pt x="57" y="20"/>
                    <a:pt x="57" y="20"/>
                    <a:pt x="57" y="20"/>
                  </a:cubicBezTo>
                  <a:cubicBezTo>
                    <a:pt x="56" y="19"/>
                    <a:pt x="56" y="18"/>
                    <a:pt x="56" y="16"/>
                  </a:cubicBezTo>
                  <a:close/>
                  <a:moveTo>
                    <a:pt x="22" y="65"/>
                  </a:moveTo>
                  <a:cubicBezTo>
                    <a:pt x="29" y="73"/>
                    <a:pt x="37" y="76"/>
                    <a:pt x="38" y="77"/>
                  </a:cubicBezTo>
                  <a:cubicBezTo>
                    <a:pt x="41" y="76"/>
                    <a:pt x="67" y="65"/>
                    <a:pt x="67" y="27"/>
                  </a:cubicBezTo>
                  <a:cubicBezTo>
                    <a:pt x="66" y="27"/>
                    <a:pt x="65" y="26"/>
                    <a:pt x="64" y="26"/>
                  </a:cubicBezTo>
                  <a:lnTo>
                    <a:pt x="22" y="65"/>
                  </a:lnTo>
                  <a:close/>
                  <a:moveTo>
                    <a:pt x="61" y="9"/>
                  </a:moveTo>
                  <a:cubicBezTo>
                    <a:pt x="61" y="9"/>
                    <a:pt x="50" y="11"/>
                    <a:pt x="38" y="0"/>
                  </a:cubicBezTo>
                  <a:cubicBezTo>
                    <a:pt x="26" y="11"/>
                    <a:pt x="15" y="9"/>
                    <a:pt x="15" y="9"/>
                  </a:cubicBezTo>
                  <a:cubicBezTo>
                    <a:pt x="15" y="23"/>
                    <a:pt x="1" y="22"/>
                    <a:pt x="1" y="22"/>
                  </a:cubicBezTo>
                  <a:cubicBezTo>
                    <a:pt x="0" y="74"/>
                    <a:pt x="38" y="86"/>
                    <a:pt x="38" y="86"/>
                  </a:cubicBezTo>
                  <a:cubicBezTo>
                    <a:pt x="38" y="86"/>
                    <a:pt x="76" y="74"/>
                    <a:pt x="75" y="22"/>
                  </a:cubicBezTo>
                  <a:cubicBezTo>
                    <a:pt x="75" y="22"/>
                    <a:pt x="62" y="23"/>
                    <a:pt x="61" y="9"/>
                  </a:cubicBezTo>
                  <a:close/>
                  <a:moveTo>
                    <a:pt x="39" y="78"/>
                  </a:moveTo>
                  <a:cubicBezTo>
                    <a:pt x="38" y="79"/>
                    <a:pt x="38" y="79"/>
                    <a:pt x="38" y="79"/>
                  </a:cubicBezTo>
                  <a:cubicBezTo>
                    <a:pt x="38" y="78"/>
                    <a:pt x="38" y="78"/>
                    <a:pt x="38" y="78"/>
                  </a:cubicBezTo>
                  <a:cubicBezTo>
                    <a:pt x="38" y="78"/>
                    <a:pt x="7" y="68"/>
                    <a:pt x="8" y="26"/>
                  </a:cubicBezTo>
                  <a:cubicBezTo>
                    <a:pt x="8" y="25"/>
                    <a:pt x="8" y="25"/>
                    <a:pt x="8" y="25"/>
                  </a:cubicBezTo>
                  <a:cubicBezTo>
                    <a:pt x="9" y="25"/>
                    <a:pt x="9" y="25"/>
                    <a:pt x="9" y="25"/>
                  </a:cubicBezTo>
                  <a:cubicBezTo>
                    <a:pt x="9" y="25"/>
                    <a:pt x="9" y="25"/>
                    <a:pt x="9" y="25"/>
                  </a:cubicBezTo>
                  <a:cubicBezTo>
                    <a:pt x="12" y="25"/>
                    <a:pt x="19" y="24"/>
                    <a:pt x="19" y="15"/>
                  </a:cubicBezTo>
                  <a:cubicBezTo>
                    <a:pt x="19" y="14"/>
                    <a:pt x="19" y="14"/>
                    <a:pt x="19" y="14"/>
                  </a:cubicBezTo>
                  <a:cubicBezTo>
                    <a:pt x="20" y="15"/>
                    <a:pt x="20" y="15"/>
                    <a:pt x="20" y="15"/>
                  </a:cubicBezTo>
                  <a:cubicBezTo>
                    <a:pt x="20" y="15"/>
                    <a:pt x="21" y="15"/>
                    <a:pt x="22" y="15"/>
                  </a:cubicBezTo>
                  <a:cubicBezTo>
                    <a:pt x="25" y="15"/>
                    <a:pt x="31" y="14"/>
                    <a:pt x="38" y="8"/>
                  </a:cubicBezTo>
                  <a:cubicBezTo>
                    <a:pt x="38" y="7"/>
                    <a:pt x="38" y="7"/>
                    <a:pt x="38" y="7"/>
                  </a:cubicBezTo>
                  <a:cubicBezTo>
                    <a:pt x="39" y="8"/>
                    <a:pt x="39" y="8"/>
                    <a:pt x="39" y="8"/>
                  </a:cubicBezTo>
                  <a:cubicBezTo>
                    <a:pt x="46" y="14"/>
                    <a:pt x="52" y="15"/>
                    <a:pt x="55" y="15"/>
                  </a:cubicBezTo>
                  <a:cubicBezTo>
                    <a:pt x="56" y="15"/>
                    <a:pt x="57" y="15"/>
                    <a:pt x="57" y="15"/>
                  </a:cubicBezTo>
                  <a:cubicBezTo>
                    <a:pt x="58" y="14"/>
                    <a:pt x="58" y="14"/>
                    <a:pt x="58" y="14"/>
                  </a:cubicBezTo>
                  <a:cubicBezTo>
                    <a:pt x="58" y="15"/>
                    <a:pt x="58" y="15"/>
                    <a:pt x="58" y="15"/>
                  </a:cubicBezTo>
                  <a:cubicBezTo>
                    <a:pt x="58" y="24"/>
                    <a:pt x="65" y="25"/>
                    <a:pt x="67" y="25"/>
                  </a:cubicBezTo>
                  <a:cubicBezTo>
                    <a:pt x="68" y="25"/>
                    <a:pt x="68" y="25"/>
                    <a:pt x="68" y="25"/>
                  </a:cubicBezTo>
                  <a:cubicBezTo>
                    <a:pt x="69" y="25"/>
                    <a:pt x="69" y="25"/>
                    <a:pt x="69" y="25"/>
                  </a:cubicBezTo>
                  <a:cubicBezTo>
                    <a:pt x="69" y="26"/>
                    <a:pt x="69" y="26"/>
                    <a:pt x="69" y="26"/>
                  </a:cubicBezTo>
                  <a:cubicBezTo>
                    <a:pt x="70" y="68"/>
                    <a:pt x="39" y="78"/>
                    <a:pt x="39" y="78"/>
                  </a:cubicBezTo>
                  <a:close/>
                </a:path>
              </a:pathLst>
            </a:custGeom>
            <a:solidFill>
              <a:schemeClr val="bg1"/>
            </a:solidFill>
            <a:ln w="9525">
              <a:noFill/>
              <a:round/>
              <a:headEnd/>
              <a:tailEnd/>
            </a:ln>
          </p:spPr>
          <p:txBody>
            <a:bodyPr vert="horz" wrap="square" lIns="121875" tIns="60937" rIns="121875" bIns="60937" numCol="1" anchor="t" anchorCtr="0" compatLnSpc="1">
              <a:prstTxWarp prst="textNoShape">
                <a:avLst/>
              </a:prstTxWarp>
            </a:bodyPr>
            <a:lstStyle/>
            <a:p>
              <a:endParaRPr lang="en-GB">
                <a:solidFill>
                  <a:schemeClr val="bg1"/>
                </a:solidFill>
              </a:endParaRPr>
            </a:p>
          </p:txBody>
        </p:sp>
        <p:sp>
          <p:nvSpPr>
            <p:cNvPr id="23" name="Freeform 5"/>
            <p:cNvSpPr>
              <a:spLocks noChangeAspect="1" noEditPoints="1"/>
            </p:cNvSpPr>
            <p:nvPr/>
          </p:nvSpPr>
          <p:spPr bwMode="auto">
            <a:xfrm>
              <a:off x="5789972" y="2420498"/>
              <a:ext cx="351663" cy="355597"/>
            </a:xfrm>
            <a:custGeom>
              <a:avLst/>
              <a:gdLst/>
              <a:ahLst/>
              <a:cxnLst>
                <a:cxn ang="0">
                  <a:pos x="97" y="83"/>
                </a:cxn>
                <a:cxn ang="0">
                  <a:pos x="60" y="46"/>
                </a:cxn>
                <a:cxn ang="0">
                  <a:pos x="60" y="46"/>
                </a:cxn>
                <a:cxn ang="0">
                  <a:pos x="64" y="32"/>
                </a:cxn>
                <a:cxn ang="0">
                  <a:pos x="54" y="9"/>
                </a:cxn>
                <a:cxn ang="0">
                  <a:pos x="32" y="0"/>
                </a:cxn>
                <a:cxn ang="0">
                  <a:pos x="9" y="9"/>
                </a:cxn>
                <a:cxn ang="0">
                  <a:pos x="0" y="32"/>
                </a:cxn>
                <a:cxn ang="0">
                  <a:pos x="9" y="54"/>
                </a:cxn>
                <a:cxn ang="0">
                  <a:pos x="32" y="64"/>
                </a:cxn>
                <a:cxn ang="0">
                  <a:pos x="32" y="64"/>
                </a:cxn>
                <a:cxn ang="0">
                  <a:pos x="46" y="60"/>
                </a:cxn>
                <a:cxn ang="0">
                  <a:pos x="46" y="60"/>
                </a:cxn>
                <a:cxn ang="0">
                  <a:pos x="83" y="97"/>
                </a:cxn>
                <a:cxn ang="0">
                  <a:pos x="95" y="96"/>
                </a:cxn>
                <a:cxn ang="0">
                  <a:pos x="96" y="95"/>
                </a:cxn>
                <a:cxn ang="0">
                  <a:pos x="97" y="83"/>
                </a:cxn>
                <a:cxn ang="0">
                  <a:pos x="32" y="55"/>
                </a:cxn>
                <a:cxn ang="0">
                  <a:pos x="15" y="48"/>
                </a:cxn>
                <a:cxn ang="0">
                  <a:pos x="9" y="32"/>
                </a:cxn>
                <a:cxn ang="0">
                  <a:pos x="15" y="15"/>
                </a:cxn>
                <a:cxn ang="0">
                  <a:pos x="32" y="9"/>
                </a:cxn>
                <a:cxn ang="0">
                  <a:pos x="48" y="15"/>
                </a:cxn>
                <a:cxn ang="0">
                  <a:pos x="55" y="32"/>
                </a:cxn>
                <a:cxn ang="0">
                  <a:pos x="48" y="48"/>
                </a:cxn>
                <a:cxn ang="0">
                  <a:pos x="32" y="55"/>
                </a:cxn>
              </a:cxnLst>
              <a:rect l="0" t="0" r="r" b="b"/>
              <a:pathLst>
                <a:path w="100" h="101">
                  <a:moveTo>
                    <a:pt x="97" y="83"/>
                  </a:moveTo>
                  <a:cubicBezTo>
                    <a:pt x="60" y="46"/>
                    <a:pt x="60" y="46"/>
                    <a:pt x="60" y="46"/>
                  </a:cubicBezTo>
                  <a:cubicBezTo>
                    <a:pt x="60" y="46"/>
                    <a:pt x="60" y="46"/>
                    <a:pt x="60" y="46"/>
                  </a:cubicBezTo>
                  <a:cubicBezTo>
                    <a:pt x="62" y="42"/>
                    <a:pt x="64" y="37"/>
                    <a:pt x="64" y="32"/>
                  </a:cubicBezTo>
                  <a:cubicBezTo>
                    <a:pt x="64" y="24"/>
                    <a:pt x="60" y="15"/>
                    <a:pt x="54" y="9"/>
                  </a:cubicBezTo>
                  <a:cubicBezTo>
                    <a:pt x="48" y="3"/>
                    <a:pt x="40" y="0"/>
                    <a:pt x="32" y="0"/>
                  </a:cubicBezTo>
                  <a:cubicBezTo>
                    <a:pt x="23" y="0"/>
                    <a:pt x="15" y="3"/>
                    <a:pt x="9" y="9"/>
                  </a:cubicBezTo>
                  <a:cubicBezTo>
                    <a:pt x="3" y="15"/>
                    <a:pt x="0" y="24"/>
                    <a:pt x="0" y="32"/>
                  </a:cubicBezTo>
                  <a:cubicBezTo>
                    <a:pt x="0" y="40"/>
                    <a:pt x="3" y="48"/>
                    <a:pt x="9" y="54"/>
                  </a:cubicBezTo>
                  <a:cubicBezTo>
                    <a:pt x="15" y="61"/>
                    <a:pt x="23" y="64"/>
                    <a:pt x="32" y="64"/>
                  </a:cubicBezTo>
                  <a:cubicBezTo>
                    <a:pt x="32" y="64"/>
                    <a:pt x="32" y="64"/>
                    <a:pt x="32" y="64"/>
                  </a:cubicBezTo>
                  <a:cubicBezTo>
                    <a:pt x="36" y="64"/>
                    <a:pt x="41" y="63"/>
                    <a:pt x="46" y="60"/>
                  </a:cubicBezTo>
                  <a:cubicBezTo>
                    <a:pt x="46" y="60"/>
                    <a:pt x="46" y="60"/>
                    <a:pt x="46" y="60"/>
                  </a:cubicBezTo>
                  <a:cubicBezTo>
                    <a:pt x="83" y="97"/>
                    <a:pt x="83" y="97"/>
                    <a:pt x="83" y="97"/>
                  </a:cubicBezTo>
                  <a:cubicBezTo>
                    <a:pt x="86" y="101"/>
                    <a:pt x="91" y="99"/>
                    <a:pt x="95" y="96"/>
                  </a:cubicBezTo>
                  <a:cubicBezTo>
                    <a:pt x="96" y="95"/>
                    <a:pt x="96" y="95"/>
                    <a:pt x="96" y="95"/>
                  </a:cubicBezTo>
                  <a:cubicBezTo>
                    <a:pt x="99" y="91"/>
                    <a:pt x="100" y="86"/>
                    <a:pt x="97" y="83"/>
                  </a:cubicBezTo>
                  <a:close/>
                  <a:moveTo>
                    <a:pt x="32" y="55"/>
                  </a:moveTo>
                  <a:cubicBezTo>
                    <a:pt x="26" y="55"/>
                    <a:pt x="20" y="52"/>
                    <a:pt x="15" y="48"/>
                  </a:cubicBezTo>
                  <a:cubicBezTo>
                    <a:pt x="11" y="43"/>
                    <a:pt x="9" y="38"/>
                    <a:pt x="9" y="32"/>
                  </a:cubicBezTo>
                  <a:cubicBezTo>
                    <a:pt x="9" y="26"/>
                    <a:pt x="11" y="20"/>
                    <a:pt x="15" y="15"/>
                  </a:cubicBezTo>
                  <a:cubicBezTo>
                    <a:pt x="20" y="11"/>
                    <a:pt x="26" y="9"/>
                    <a:pt x="32" y="9"/>
                  </a:cubicBezTo>
                  <a:cubicBezTo>
                    <a:pt x="37" y="9"/>
                    <a:pt x="43" y="11"/>
                    <a:pt x="48" y="15"/>
                  </a:cubicBezTo>
                  <a:cubicBezTo>
                    <a:pt x="52" y="20"/>
                    <a:pt x="55" y="26"/>
                    <a:pt x="55" y="32"/>
                  </a:cubicBezTo>
                  <a:cubicBezTo>
                    <a:pt x="55" y="38"/>
                    <a:pt x="52" y="43"/>
                    <a:pt x="48" y="48"/>
                  </a:cubicBezTo>
                  <a:cubicBezTo>
                    <a:pt x="43" y="52"/>
                    <a:pt x="37" y="55"/>
                    <a:pt x="32" y="55"/>
                  </a:cubicBezTo>
                  <a:close/>
                </a:path>
              </a:pathLst>
            </a:custGeom>
            <a:solidFill>
              <a:schemeClr val="bg1"/>
            </a:solidFill>
            <a:ln w="9525">
              <a:noFill/>
              <a:round/>
              <a:headEnd/>
              <a:tailEnd/>
            </a:ln>
          </p:spPr>
          <p:txBody>
            <a:bodyPr vert="horz" wrap="square" lIns="121875" tIns="60937" rIns="121875" bIns="60937" numCol="1" anchor="t" anchorCtr="0" compatLnSpc="1">
              <a:prstTxWarp prst="textNoShape">
                <a:avLst/>
              </a:prstTxWarp>
            </a:bodyPr>
            <a:lstStyle/>
            <a:p>
              <a:endParaRPr lang="en-GB"/>
            </a:p>
          </p:txBody>
        </p:sp>
        <p:sp>
          <p:nvSpPr>
            <p:cNvPr id="24" name="Freeform 43"/>
            <p:cNvSpPr>
              <a:spLocks noChangeAspect="1" noEditPoints="1"/>
            </p:cNvSpPr>
            <p:nvPr/>
          </p:nvSpPr>
          <p:spPr bwMode="auto">
            <a:xfrm>
              <a:off x="5844475" y="4131146"/>
              <a:ext cx="367843" cy="328465"/>
            </a:xfrm>
            <a:custGeom>
              <a:avLst/>
              <a:gdLst/>
              <a:ahLst/>
              <a:cxnLst>
                <a:cxn ang="0">
                  <a:pos x="81" y="89"/>
                </a:cxn>
                <a:cxn ang="0">
                  <a:pos x="81" y="99"/>
                </a:cxn>
                <a:cxn ang="0">
                  <a:pos x="55" y="99"/>
                </a:cxn>
                <a:cxn ang="0">
                  <a:pos x="29" y="99"/>
                </a:cxn>
                <a:cxn ang="0">
                  <a:pos x="29" y="89"/>
                </a:cxn>
                <a:cxn ang="0">
                  <a:pos x="34" y="86"/>
                </a:cxn>
                <a:cxn ang="0">
                  <a:pos x="55" y="86"/>
                </a:cxn>
                <a:cxn ang="0">
                  <a:pos x="77" y="86"/>
                </a:cxn>
                <a:cxn ang="0">
                  <a:pos x="81" y="89"/>
                </a:cxn>
                <a:cxn ang="0">
                  <a:pos x="77" y="55"/>
                </a:cxn>
                <a:cxn ang="0">
                  <a:pos x="63" y="71"/>
                </a:cxn>
                <a:cxn ang="0">
                  <a:pos x="64" y="78"/>
                </a:cxn>
                <a:cxn ang="0">
                  <a:pos x="69" y="84"/>
                </a:cxn>
                <a:cxn ang="0">
                  <a:pos x="55" y="84"/>
                </a:cxn>
                <a:cxn ang="0">
                  <a:pos x="41" y="84"/>
                </a:cxn>
                <a:cxn ang="0">
                  <a:pos x="46" y="78"/>
                </a:cxn>
                <a:cxn ang="0">
                  <a:pos x="48" y="71"/>
                </a:cxn>
                <a:cxn ang="0">
                  <a:pos x="34" y="55"/>
                </a:cxn>
                <a:cxn ang="0">
                  <a:pos x="0" y="23"/>
                </a:cxn>
                <a:cxn ang="0">
                  <a:pos x="20" y="10"/>
                </a:cxn>
                <a:cxn ang="0">
                  <a:pos x="20" y="0"/>
                </a:cxn>
                <a:cxn ang="0">
                  <a:pos x="55" y="0"/>
                </a:cxn>
                <a:cxn ang="0">
                  <a:pos x="90" y="0"/>
                </a:cxn>
                <a:cxn ang="0">
                  <a:pos x="90" y="10"/>
                </a:cxn>
                <a:cxn ang="0">
                  <a:pos x="110" y="23"/>
                </a:cxn>
                <a:cxn ang="0">
                  <a:pos x="77" y="55"/>
                </a:cxn>
                <a:cxn ang="0">
                  <a:pos x="46" y="65"/>
                </a:cxn>
                <a:cxn ang="0">
                  <a:pos x="29" y="8"/>
                </a:cxn>
                <a:cxn ang="0">
                  <a:pos x="26" y="6"/>
                </a:cxn>
                <a:cxn ang="0">
                  <a:pos x="46" y="65"/>
                </a:cxn>
                <a:cxn ang="0">
                  <a:pos x="6" y="23"/>
                </a:cxn>
                <a:cxn ang="0">
                  <a:pos x="30" y="48"/>
                </a:cxn>
                <a:cxn ang="0">
                  <a:pos x="21" y="16"/>
                </a:cxn>
                <a:cxn ang="0">
                  <a:pos x="6" y="23"/>
                </a:cxn>
                <a:cxn ang="0">
                  <a:pos x="90" y="16"/>
                </a:cxn>
                <a:cxn ang="0">
                  <a:pos x="80" y="48"/>
                </a:cxn>
                <a:cxn ang="0">
                  <a:pos x="104" y="23"/>
                </a:cxn>
                <a:cxn ang="0">
                  <a:pos x="90" y="16"/>
                </a:cxn>
              </a:cxnLst>
              <a:rect l="0" t="0" r="r" b="b"/>
              <a:pathLst>
                <a:path w="111" h="99">
                  <a:moveTo>
                    <a:pt x="81" y="89"/>
                  </a:moveTo>
                  <a:cubicBezTo>
                    <a:pt x="81" y="99"/>
                    <a:pt x="81" y="99"/>
                    <a:pt x="81" y="99"/>
                  </a:cubicBezTo>
                  <a:cubicBezTo>
                    <a:pt x="55" y="99"/>
                    <a:pt x="55" y="99"/>
                    <a:pt x="55" y="99"/>
                  </a:cubicBezTo>
                  <a:cubicBezTo>
                    <a:pt x="29" y="99"/>
                    <a:pt x="29" y="99"/>
                    <a:pt x="29" y="99"/>
                  </a:cubicBezTo>
                  <a:cubicBezTo>
                    <a:pt x="29" y="89"/>
                    <a:pt x="29" y="89"/>
                    <a:pt x="29" y="89"/>
                  </a:cubicBezTo>
                  <a:cubicBezTo>
                    <a:pt x="29" y="89"/>
                    <a:pt x="29" y="86"/>
                    <a:pt x="34" y="86"/>
                  </a:cubicBezTo>
                  <a:cubicBezTo>
                    <a:pt x="38" y="86"/>
                    <a:pt x="55" y="86"/>
                    <a:pt x="55" y="86"/>
                  </a:cubicBezTo>
                  <a:cubicBezTo>
                    <a:pt x="55" y="86"/>
                    <a:pt x="72" y="86"/>
                    <a:pt x="77" y="86"/>
                  </a:cubicBezTo>
                  <a:cubicBezTo>
                    <a:pt x="81" y="86"/>
                    <a:pt x="81" y="89"/>
                    <a:pt x="81" y="89"/>
                  </a:cubicBezTo>
                  <a:close/>
                  <a:moveTo>
                    <a:pt x="77" y="55"/>
                  </a:moveTo>
                  <a:cubicBezTo>
                    <a:pt x="70" y="66"/>
                    <a:pt x="63" y="71"/>
                    <a:pt x="63" y="71"/>
                  </a:cubicBezTo>
                  <a:cubicBezTo>
                    <a:pt x="63" y="71"/>
                    <a:pt x="58" y="75"/>
                    <a:pt x="64" y="78"/>
                  </a:cubicBezTo>
                  <a:cubicBezTo>
                    <a:pt x="71" y="82"/>
                    <a:pt x="69" y="84"/>
                    <a:pt x="69" y="84"/>
                  </a:cubicBezTo>
                  <a:cubicBezTo>
                    <a:pt x="55" y="84"/>
                    <a:pt x="55" y="84"/>
                    <a:pt x="55" y="84"/>
                  </a:cubicBezTo>
                  <a:cubicBezTo>
                    <a:pt x="41" y="84"/>
                    <a:pt x="41" y="84"/>
                    <a:pt x="41" y="84"/>
                  </a:cubicBezTo>
                  <a:cubicBezTo>
                    <a:pt x="41" y="84"/>
                    <a:pt x="39" y="82"/>
                    <a:pt x="46" y="78"/>
                  </a:cubicBezTo>
                  <a:cubicBezTo>
                    <a:pt x="53" y="75"/>
                    <a:pt x="48" y="71"/>
                    <a:pt x="48" y="71"/>
                  </a:cubicBezTo>
                  <a:cubicBezTo>
                    <a:pt x="48" y="71"/>
                    <a:pt x="41" y="66"/>
                    <a:pt x="34" y="55"/>
                  </a:cubicBezTo>
                  <a:cubicBezTo>
                    <a:pt x="16" y="53"/>
                    <a:pt x="0" y="35"/>
                    <a:pt x="0" y="23"/>
                  </a:cubicBezTo>
                  <a:cubicBezTo>
                    <a:pt x="1" y="19"/>
                    <a:pt x="3" y="9"/>
                    <a:pt x="20" y="10"/>
                  </a:cubicBezTo>
                  <a:cubicBezTo>
                    <a:pt x="20" y="7"/>
                    <a:pt x="20" y="3"/>
                    <a:pt x="20" y="0"/>
                  </a:cubicBezTo>
                  <a:cubicBezTo>
                    <a:pt x="55" y="0"/>
                    <a:pt x="55" y="0"/>
                    <a:pt x="55" y="0"/>
                  </a:cubicBezTo>
                  <a:cubicBezTo>
                    <a:pt x="90" y="0"/>
                    <a:pt x="90" y="0"/>
                    <a:pt x="90" y="0"/>
                  </a:cubicBezTo>
                  <a:cubicBezTo>
                    <a:pt x="90" y="3"/>
                    <a:pt x="90" y="7"/>
                    <a:pt x="90" y="10"/>
                  </a:cubicBezTo>
                  <a:cubicBezTo>
                    <a:pt x="107" y="9"/>
                    <a:pt x="110" y="19"/>
                    <a:pt x="110" y="23"/>
                  </a:cubicBezTo>
                  <a:cubicBezTo>
                    <a:pt x="111" y="35"/>
                    <a:pt x="95" y="53"/>
                    <a:pt x="77" y="55"/>
                  </a:cubicBezTo>
                  <a:close/>
                  <a:moveTo>
                    <a:pt x="46" y="65"/>
                  </a:moveTo>
                  <a:cubicBezTo>
                    <a:pt x="26" y="33"/>
                    <a:pt x="29" y="12"/>
                    <a:pt x="29" y="8"/>
                  </a:cubicBezTo>
                  <a:cubicBezTo>
                    <a:pt x="30" y="4"/>
                    <a:pt x="27" y="4"/>
                    <a:pt x="26" y="6"/>
                  </a:cubicBezTo>
                  <a:cubicBezTo>
                    <a:pt x="19" y="30"/>
                    <a:pt x="46" y="65"/>
                    <a:pt x="46" y="65"/>
                  </a:cubicBezTo>
                  <a:close/>
                  <a:moveTo>
                    <a:pt x="6" y="23"/>
                  </a:moveTo>
                  <a:cubicBezTo>
                    <a:pt x="6" y="31"/>
                    <a:pt x="16" y="44"/>
                    <a:pt x="30" y="48"/>
                  </a:cubicBezTo>
                  <a:cubicBezTo>
                    <a:pt x="25" y="40"/>
                    <a:pt x="22" y="29"/>
                    <a:pt x="21" y="16"/>
                  </a:cubicBezTo>
                  <a:cubicBezTo>
                    <a:pt x="14" y="15"/>
                    <a:pt x="7" y="17"/>
                    <a:pt x="6" y="23"/>
                  </a:cubicBezTo>
                  <a:close/>
                  <a:moveTo>
                    <a:pt x="90" y="16"/>
                  </a:moveTo>
                  <a:cubicBezTo>
                    <a:pt x="88" y="29"/>
                    <a:pt x="85" y="40"/>
                    <a:pt x="80" y="48"/>
                  </a:cubicBezTo>
                  <a:cubicBezTo>
                    <a:pt x="94" y="44"/>
                    <a:pt x="104" y="31"/>
                    <a:pt x="104" y="23"/>
                  </a:cubicBezTo>
                  <a:cubicBezTo>
                    <a:pt x="104" y="17"/>
                    <a:pt x="96" y="15"/>
                    <a:pt x="90" y="16"/>
                  </a:cubicBezTo>
                  <a:close/>
                </a:path>
              </a:pathLst>
            </a:custGeom>
            <a:solidFill>
              <a:schemeClr val="bg1"/>
            </a:solidFill>
            <a:ln w="9525">
              <a:noFill/>
              <a:round/>
              <a:headEnd/>
              <a:tailEnd/>
            </a:ln>
          </p:spPr>
          <p:txBody>
            <a:bodyPr vert="horz" wrap="square" lIns="121875" tIns="60937" rIns="121875" bIns="60937" numCol="1" anchor="t" anchorCtr="0" compatLnSpc="1">
              <a:prstTxWarp prst="textNoShape">
                <a:avLst/>
              </a:prstTxWarp>
            </a:bodyPr>
            <a:lstStyle/>
            <a:p>
              <a:endParaRPr lang="en-GB"/>
            </a:p>
          </p:txBody>
        </p:sp>
        <p:sp>
          <p:nvSpPr>
            <p:cNvPr id="25" name="Freeform 17"/>
            <p:cNvSpPr>
              <a:spLocks noChangeAspect="1" noEditPoints="1"/>
            </p:cNvSpPr>
            <p:nvPr/>
          </p:nvSpPr>
          <p:spPr bwMode="auto">
            <a:xfrm>
              <a:off x="1457226" y="4028809"/>
              <a:ext cx="399291" cy="360582"/>
            </a:xfrm>
            <a:custGeom>
              <a:avLst/>
              <a:gdLst/>
              <a:ahLst/>
              <a:cxnLst>
                <a:cxn ang="0">
                  <a:pos x="51" y="55"/>
                </a:cxn>
                <a:cxn ang="0">
                  <a:pos x="37" y="42"/>
                </a:cxn>
                <a:cxn ang="0">
                  <a:pos x="42" y="32"/>
                </a:cxn>
                <a:cxn ang="0">
                  <a:pos x="46" y="25"/>
                </a:cxn>
                <a:cxn ang="0">
                  <a:pos x="44" y="21"/>
                </a:cxn>
                <a:cxn ang="0">
                  <a:pos x="45" y="14"/>
                </a:cxn>
                <a:cxn ang="0">
                  <a:pos x="29" y="0"/>
                </a:cxn>
                <a:cxn ang="0">
                  <a:pos x="12" y="14"/>
                </a:cxn>
                <a:cxn ang="0">
                  <a:pos x="13" y="21"/>
                </a:cxn>
                <a:cxn ang="0">
                  <a:pos x="12" y="25"/>
                </a:cxn>
                <a:cxn ang="0">
                  <a:pos x="16" y="32"/>
                </a:cxn>
                <a:cxn ang="0">
                  <a:pos x="20" y="42"/>
                </a:cxn>
                <a:cxn ang="0">
                  <a:pos x="7" y="55"/>
                </a:cxn>
                <a:cxn ang="0">
                  <a:pos x="0" y="57"/>
                </a:cxn>
                <a:cxn ang="0">
                  <a:pos x="0" y="74"/>
                </a:cxn>
                <a:cxn ang="0">
                  <a:pos x="66" y="74"/>
                </a:cxn>
                <a:cxn ang="0">
                  <a:pos x="66" y="65"/>
                </a:cxn>
                <a:cxn ang="0">
                  <a:pos x="51" y="55"/>
                </a:cxn>
                <a:cxn ang="0">
                  <a:pos x="70" y="33"/>
                </a:cxn>
                <a:cxn ang="0">
                  <a:pos x="70" y="20"/>
                </a:cxn>
                <a:cxn ang="0">
                  <a:pos x="61" y="20"/>
                </a:cxn>
                <a:cxn ang="0">
                  <a:pos x="61" y="33"/>
                </a:cxn>
                <a:cxn ang="0">
                  <a:pos x="49" y="33"/>
                </a:cxn>
                <a:cxn ang="0">
                  <a:pos x="49" y="41"/>
                </a:cxn>
                <a:cxn ang="0">
                  <a:pos x="61" y="41"/>
                </a:cxn>
                <a:cxn ang="0">
                  <a:pos x="61" y="53"/>
                </a:cxn>
                <a:cxn ang="0">
                  <a:pos x="70" y="53"/>
                </a:cxn>
                <a:cxn ang="0">
                  <a:pos x="70" y="41"/>
                </a:cxn>
                <a:cxn ang="0">
                  <a:pos x="82" y="41"/>
                </a:cxn>
                <a:cxn ang="0">
                  <a:pos x="82" y="33"/>
                </a:cxn>
                <a:cxn ang="0">
                  <a:pos x="70" y="33"/>
                </a:cxn>
              </a:cxnLst>
              <a:rect l="0" t="0" r="r" b="b"/>
              <a:pathLst>
                <a:path w="82" h="74">
                  <a:moveTo>
                    <a:pt x="51" y="55"/>
                  </a:moveTo>
                  <a:cubicBezTo>
                    <a:pt x="40" y="51"/>
                    <a:pt x="37" y="48"/>
                    <a:pt x="37" y="42"/>
                  </a:cubicBezTo>
                  <a:cubicBezTo>
                    <a:pt x="37" y="38"/>
                    <a:pt x="40" y="39"/>
                    <a:pt x="42" y="32"/>
                  </a:cubicBezTo>
                  <a:cubicBezTo>
                    <a:pt x="42" y="29"/>
                    <a:pt x="45" y="31"/>
                    <a:pt x="46" y="25"/>
                  </a:cubicBezTo>
                  <a:cubicBezTo>
                    <a:pt x="46" y="22"/>
                    <a:pt x="44" y="21"/>
                    <a:pt x="44" y="21"/>
                  </a:cubicBezTo>
                  <a:cubicBezTo>
                    <a:pt x="44" y="21"/>
                    <a:pt x="45" y="17"/>
                    <a:pt x="45" y="14"/>
                  </a:cubicBezTo>
                  <a:cubicBezTo>
                    <a:pt x="45" y="10"/>
                    <a:pt x="43" y="0"/>
                    <a:pt x="29" y="0"/>
                  </a:cubicBezTo>
                  <a:cubicBezTo>
                    <a:pt x="15" y="0"/>
                    <a:pt x="12" y="10"/>
                    <a:pt x="12" y="14"/>
                  </a:cubicBezTo>
                  <a:cubicBezTo>
                    <a:pt x="13" y="17"/>
                    <a:pt x="13" y="21"/>
                    <a:pt x="13" y="21"/>
                  </a:cubicBezTo>
                  <a:cubicBezTo>
                    <a:pt x="13" y="21"/>
                    <a:pt x="12" y="22"/>
                    <a:pt x="12" y="25"/>
                  </a:cubicBezTo>
                  <a:cubicBezTo>
                    <a:pt x="12" y="31"/>
                    <a:pt x="15" y="29"/>
                    <a:pt x="16" y="32"/>
                  </a:cubicBezTo>
                  <a:cubicBezTo>
                    <a:pt x="17" y="39"/>
                    <a:pt x="20" y="38"/>
                    <a:pt x="20" y="42"/>
                  </a:cubicBezTo>
                  <a:cubicBezTo>
                    <a:pt x="20" y="48"/>
                    <a:pt x="17" y="51"/>
                    <a:pt x="7" y="55"/>
                  </a:cubicBezTo>
                  <a:cubicBezTo>
                    <a:pt x="5" y="55"/>
                    <a:pt x="3" y="56"/>
                    <a:pt x="0" y="57"/>
                  </a:cubicBezTo>
                  <a:cubicBezTo>
                    <a:pt x="0" y="74"/>
                    <a:pt x="0" y="74"/>
                    <a:pt x="0" y="74"/>
                  </a:cubicBezTo>
                  <a:cubicBezTo>
                    <a:pt x="66" y="74"/>
                    <a:pt x="66" y="74"/>
                    <a:pt x="66" y="74"/>
                  </a:cubicBezTo>
                  <a:cubicBezTo>
                    <a:pt x="66" y="74"/>
                    <a:pt x="66" y="68"/>
                    <a:pt x="66" y="65"/>
                  </a:cubicBezTo>
                  <a:cubicBezTo>
                    <a:pt x="66" y="62"/>
                    <a:pt x="61" y="59"/>
                    <a:pt x="51" y="55"/>
                  </a:cubicBezTo>
                  <a:close/>
                  <a:moveTo>
                    <a:pt x="70" y="33"/>
                  </a:moveTo>
                  <a:cubicBezTo>
                    <a:pt x="70" y="20"/>
                    <a:pt x="70" y="20"/>
                    <a:pt x="70" y="20"/>
                  </a:cubicBezTo>
                  <a:cubicBezTo>
                    <a:pt x="61" y="20"/>
                    <a:pt x="61" y="20"/>
                    <a:pt x="61" y="20"/>
                  </a:cubicBezTo>
                  <a:cubicBezTo>
                    <a:pt x="61" y="33"/>
                    <a:pt x="61" y="33"/>
                    <a:pt x="61" y="33"/>
                  </a:cubicBezTo>
                  <a:cubicBezTo>
                    <a:pt x="49" y="33"/>
                    <a:pt x="49" y="33"/>
                    <a:pt x="49" y="33"/>
                  </a:cubicBezTo>
                  <a:cubicBezTo>
                    <a:pt x="49" y="41"/>
                    <a:pt x="49" y="41"/>
                    <a:pt x="49" y="41"/>
                  </a:cubicBezTo>
                  <a:cubicBezTo>
                    <a:pt x="61" y="41"/>
                    <a:pt x="61" y="41"/>
                    <a:pt x="61" y="41"/>
                  </a:cubicBezTo>
                  <a:cubicBezTo>
                    <a:pt x="61" y="53"/>
                    <a:pt x="61" y="53"/>
                    <a:pt x="61" y="53"/>
                  </a:cubicBezTo>
                  <a:cubicBezTo>
                    <a:pt x="70" y="53"/>
                    <a:pt x="70" y="53"/>
                    <a:pt x="70" y="53"/>
                  </a:cubicBezTo>
                  <a:cubicBezTo>
                    <a:pt x="70" y="41"/>
                    <a:pt x="70" y="41"/>
                    <a:pt x="70" y="41"/>
                  </a:cubicBezTo>
                  <a:cubicBezTo>
                    <a:pt x="82" y="41"/>
                    <a:pt x="82" y="41"/>
                    <a:pt x="82" y="41"/>
                  </a:cubicBezTo>
                  <a:cubicBezTo>
                    <a:pt x="82" y="33"/>
                    <a:pt x="82" y="33"/>
                    <a:pt x="82" y="33"/>
                  </a:cubicBezTo>
                  <a:lnTo>
                    <a:pt x="70" y="33"/>
                  </a:lnTo>
                  <a:close/>
                </a:path>
              </a:pathLst>
            </a:custGeom>
            <a:solidFill>
              <a:schemeClr val="bg1"/>
            </a:solidFill>
            <a:ln w="9525">
              <a:noFill/>
              <a:round/>
              <a:headEnd/>
              <a:tailEnd/>
            </a:ln>
          </p:spPr>
          <p:txBody>
            <a:bodyPr vert="horz" wrap="square" lIns="121875" tIns="60937" rIns="121875" bIns="60937" numCol="1" anchor="t" anchorCtr="0" compatLnSpc="1">
              <a:prstTxWarp prst="textNoShape">
                <a:avLst/>
              </a:prstTxWarp>
            </a:bodyPr>
            <a:lstStyle/>
            <a:p>
              <a:endParaRPr lang="en-GB"/>
            </a:p>
          </p:txBody>
        </p:sp>
        <p:sp>
          <p:nvSpPr>
            <p:cNvPr id="27" name="文档 26"/>
            <p:cNvSpPr/>
            <p:nvPr/>
          </p:nvSpPr>
          <p:spPr>
            <a:xfrm>
              <a:off x="9136661" y="2229969"/>
              <a:ext cx="994772" cy="435852"/>
            </a:xfrm>
            <a:prstGeom prst="flowChartDocument">
              <a:avLst/>
            </a:prstGeom>
            <a:solidFill>
              <a:srgbClr val="FF3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28" name="文本框 27"/>
            <p:cNvSpPr txBox="1"/>
            <p:nvPr/>
          </p:nvSpPr>
          <p:spPr>
            <a:xfrm>
              <a:off x="9189668" y="2287450"/>
              <a:ext cx="1011328" cy="242179"/>
            </a:xfrm>
            <a:prstGeom prst="rect">
              <a:avLst/>
            </a:prstGeom>
            <a:noFill/>
          </p:spPr>
          <p:txBody>
            <a:bodyPr wrap="square" rtlCol="0">
              <a:spAutoFit/>
            </a:bodyPr>
            <a:lstStyle/>
            <a:p>
              <a:r>
                <a:rPr kumimoji="1" lang="zh-CN" altLang="en-US" sz="1200" dirty="0">
                  <a:solidFill>
                    <a:schemeClr val="bg1"/>
                  </a:solidFill>
                  <a:latin typeface="Microsoft YaHei" charset="0"/>
                  <a:ea typeface="Microsoft YaHei" charset="0"/>
                  <a:cs typeface="Microsoft YaHei" charset="0"/>
                </a:rPr>
                <a:t>思创客原创</a:t>
              </a:r>
            </a:p>
          </p:txBody>
        </p:sp>
      </p:grpSp>
    </p:spTree>
    <p:extLst>
      <p:ext uri="{BB962C8B-B14F-4D97-AF65-F5344CB8AC3E}">
        <p14:creationId xmlns:p14="http://schemas.microsoft.com/office/powerpoint/2010/main" val="6326155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8"/>
            <a:ext cx="5110829" cy="370428"/>
          </a:xfrm>
          <a:noFill/>
          <a:ln>
            <a:noFill/>
          </a:ln>
        </p:spPr>
        <p:txBody>
          <a:bodyPr wrap="none" lIns="46263" tIns="46263" rIns="46263" bIns="46263" anchor="ctr">
            <a:spAutoFit/>
          </a:bodyPr>
          <a:lstStyle/>
          <a:p>
            <a:r>
              <a:rPr lang="zh-CN" altLang="en-US" sz="2000" b="1" dirty="0" smtClean="0">
                <a:solidFill>
                  <a:schemeClr val="tx1">
                    <a:lumMod val="65000"/>
                    <a:lumOff val="35000"/>
                  </a:schemeClr>
                </a:solidFill>
                <a:latin typeface="微软雅黑" pitchFamily="34" charset="-122"/>
                <a:ea typeface="微软雅黑" pitchFamily="34" charset="-122"/>
                <a:cs typeface="Helvetica Light" charset="0"/>
              </a:rPr>
              <a:t>为什么传播</a:t>
            </a:r>
            <a:r>
              <a:rPr lang="zh-CN" altLang="en-US" sz="2000" b="1" dirty="0">
                <a:solidFill>
                  <a:schemeClr val="tx1">
                    <a:lumMod val="65000"/>
                    <a:lumOff val="35000"/>
                  </a:schemeClr>
                </a:solidFill>
                <a:latin typeface="微软雅黑" pitchFamily="34" charset="-122"/>
                <a:ea typeface="微软雅黑" pitchFamily="34" charset="-122"/>
                <a:cs typeface="Helvetica Light" charset="0"/>
              </a:rPr>
              <a:t>成本越来越高，效果却越来越差</a:t>
            </a:r>
          </a:p>
        </p:txBody>
      </p:sp>
      <p:grpSp>
        <p:nvGrpSpPr>
          <p:cNvPr id="10" name="组合 9"/>
          <p:cNvGrpSpPr/>
          <p:nvPr/>
        </p:nvGrpSpPr>
        <p:grpSpPr>
          <a:xfrm>
            <a:off x="1058129" y="2448447"/>
            <a:ext cx="10020366" cy="2991457"/>
            <a:chOff x="1383593" y="2820407"/>
            <a:chExt cx="8562610" cy="2556262"/>
          </a:xfrm>
        </p:grpSpPr>
        <p:sp>
          <p:nvSpPr>
            <p:cNvPr id="4" name="矩形 3"/>
            <p:cNvSpPr/>
            <p:nvPr/>
          </p:nvSpPr>
          <p:spPr>
            <a:xfrm>
              <a:off x="1896481" y="2820407"/>
              <a:ext cx="1766747" cy="464225"/>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0"/>
                  <a:ea typeface="Microsoft YaHei" charset="0"/>
                  <a:cs typeface="Microsoft YaHei" charset="0"/>
                </a:rPr>
                <a:t>名人代言多 </a:t>
              </a:r>
              <a:endParaRPr lang="zh-CN" altLang="en-US" sz="1600" dirty="0">
                <a:latin typeface="Microsoft YaHei" charset="0"/>
                <a:ea typeface="Microsoft YaHei" charset="0"/>
                <a:cs typeface="Microsoft YaHei" charset="0"/>
              </a:endParaRPr>
            </a:p>
          </p:txBody>
        </p:sp>
        <p:sp>
          <p:nvSpPr>
            <p:cNvPr id="5" name="矩形 4"/>
            <p:cNvSpPr/>
            <p:nvPr/>
          </p:nvSpPr>
          <p:spPr>
            <a:xfrm>
              <a:off x="4781524" y="2820407"/>
              <a:ext cx="1766747" cy="464225"/>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0"/>
                  <a:ea typeface="Microsoft YaHei" charset="0"/>
                  <a:cs typeface="Microsoft YaHei" charset="0"/>
                </a:rPr>
                <a:t>广告费用高 </a:t>
              </a:r>
              <a:endParaRPr lang="zh-CN" altLang="en-US" sz="1600" dirty="0">
                <a:latin typeface="Microsoft YaHei" charset="0"/>
                <a:ea typeface="Microsoft YaHei" charset="0"/>
                <a:cs typeface="Microsoft YaHei" charset="0"/>
              </a:endParaRPr>
            </a:p>
          </p:txBody>
        </p:sp>
        <p:sp>
          <p:nvSpPr>
            <p:cNvPr id="6" name="矩形 5"/>
            <p:cNvSpPr/>
            <p:nvPr/>
          </p:nvSpPr>
          <p:spPr>
            <a:xfrm>
              <a:off x="7666567" y="2820407"/>
              <a:ext cx="1766747" cy="464225"/>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0"/>
                  <a:ea typeface="Microsoft YaHei" charset="0"/>
                  <a:cs typeface="Microsoft YaHei" charset="0"/>
                </a:rPr>
                <a:t>社群维护难</a:t>
              </a:r>
              <a:endParaRPr lang="zh-CN" altLang="en-US" sz="1600" dirty="0">
                <a:latin typeface="Microsoft YaHei" charset="0"/>
                <a:ea typeface="Microsoft YaHei" charset="0"/>
                <a:cs typeface="Microsoft YaHei" charset="0"/>
              </a:endParaRPr>
            </a:p>
          </p:txBody>
        </p:sp>
        <p:pic>
          <p:nvPicPr>
            <p:cNvPr id="7" name="图片 6"/>
            <p:cNvPicPr>
              <a:picLocks noChangeAspect="1"/>
            </p:cNvPicPr>
            <p:nvPr/>
          </p:nvPicPr>
          <p:blipFill>
            <a:blip r:embed="rId2"/>
            <a:stretch>
              <a:fillRect/>
            </a:stretch>
          </p:blipFill>
          <p:spPr>
            <a:xfrm>
              <a:off x="1383593" y="3589432"/>
              <a:ext cx="2792524" cy="1775593"/>
            </a:xfrm>
            <a:prstGeom prst="rect">
              <a:avLst/>
            </a:prstGeom>
          </p:spPr>
        </p:pic>
        <p:pic>
          <p:nvPicPr>
            <p:cNvPr id="8" name="图片 7"/>
            <p:cNvPicPr>
              <a:picLocks noChangeAspect="1"/>
            </p:cNvPicPr>
            <p:nvPr/>
          </p:nvPicPr>
          <p:blipFill>
            <a:blip r:embed="rId3"/>
            <a:stretch>
              <a:fillRect/>
            </a:stretch>
          </p:blipFill>
          <p:spPr>
            <a:xfrm>
              <a:off x="4268636" y="3601076"/>
              <a:ext cx="2792524" cy="1775593"/>
            </a:xfrm>
            <a:prstGeom prst="rect">
              <a:avLst/>
            </a:prstGeom>
          </p:spPr>
        </p:pic>
        <p:pic>
          <p:nvPicPr>
            <p:cNvPr id="9" name="图片 8"/>
            <p:cNvPicPr>
              <a:picLocks noChangeAspect="1"/>
            </p:cNvPicPr>
            <p:nvPr/>
          </p:nvPicPr>
          <p:blipFill rotWithShape="1">
            <a:blip r:embed="rId4"/>
            <a:srcRect t="7455" b="-243"/>
            <a:stretch/>
          </p:blipFill>
          <p:spPr>
            <a:xfrm>
              <a:off x="7153679" y="3589432"/>
              <a:ext cx="2792524" cy="1785241"/>
            </a:xfrm>
            <a:prstGeom prst="rect">
              <a:avLst/>
            </a:prstGeom>
          </p:spPr>
        </p:pic>
      </p:grpSp>
    </p:spTree>
    <p:extLst>
      <p:ext uri="{BB962C8B-B14F-4D97-AF65-F5344CB8AC3E}">
        <p14:creationId xmlns:p14="http://schemas.microsoft.com/office/powerpoint/2010/main" val="40045489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 9"/>
          <p:cNvGrpSpPr/>
          <p:nvPr/>
        </p:nvGrpSpPr>
        <p:grpSpPr>
          <a:xfrm>
            <a:off x="5559552" y="1975103"/>
            <a:ext cx="6006891" cy="3893319"/>
            <a:chOff x="591051" y="727674"/>
            <a:chExt cx="7032845" cy="4148547"/>
          </a:xfrm>
        </p:grpSpPr>
        <p:grpSp>
          <p:nvGrpSpPr>
            <p:cNvPr id="25" name="组 1"/>
            <p:cNvGrpSpPr/>
            <p:nvPr/>
          </p:nvGrpSpPr>
          <p:grpSpPr>
            <a:xfrm>
              <a:off x="591051" y="727674"/>
              <a:ext cx="7032845" cy="4063403"/>
              <a:chOff x="1070631" y="1245478"/>
              <a:chExt cx="5764543" cy="3330610"/>
            </a:xfrm>
          </p:grpSpPr>
          <p:pic>
            <p:nvPicPr>
              <p:cNvPr id="38" name="图片 3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70631" y="1245478"/>
                <a:ext cx="4147756" cy="1655378"/>
              </a:xfrm>
              <a:prstGeom prst="rect">
                <a:avLst/>
              </a:prstGeom>
            </p:spPr>
          </p:pic>
          <p:pic>
            <p:nvPicPr>
              <p:cNvPr id="39" name="图片 3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29200" y="1296862"/>
                <a:ext cx="1702676" cy="1639613"/>
              </a:xfrm>
              <a:prstGeom prst="rect">
                <a:avLst/>
              </a:prstGeom>
            </p:spPr>
          </p:pic>
          <p:pic>
            <p:nvPicPr>
              <p:cNvPr id="40" name="图片 3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44676" y="2936475"/>
                <a:ext cx="1702676" cy="1639613"/>
              </a:xfrm>
              <a:prstGeom prst="rect">
                <a:avLst/>
              </a:prstGeom>
            </p:spPr>
          </p:pic>
          <p:pic>
            <p:nvPicPr>
              <p:cNvPr id="41" name="图片 4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24415" y="2936475"/>
                <a:ext cx="3310759" cy="1608083"/>
              </a:xfrm>
              <a:prstGeom prst="rect">
                <a:avLst/>
              </a:prstGeom>
            </p:spPr>
          </p:pic>
        </p:grpSp>
        <p:sp>
          <p:nvSpPr>
            <p:cNvPr id="26" name="文本框 2"/>
            <p:cNvSpPr txBox="1"/>
            <p:nvPr/>
          </p:nvSpPr>
          <p:spPr>
            <a:xfrm>
              <a:off x="1707013" y="2635165"/>
              <a:ext cx="604572" cy="261470"/>
            </a:xfrm>
            <a:prstGeom prst="rect">
              <a:avLst/>
            </a:prstGeom>
            <a:noFill/>
          </p:spPr>
          <p:txBody>
            <a:bodyPr wrap="none" rtlCol="0">
              <a:spAutoFit/>
            </a:bodyPr>
            <a:lstStyle/>
            <a:p>
              <a:pPr defTabSz="456520"/>
              <a:r>
                <a:rPr kumimoji="1" lang="zh-CN" altLang="en-US" sz="1200">
                  <a:solidFill>
                    <a:prstClr val="black">
                      <a:lumMod val="65000"/>
                      <a:lumOff val="35000"/>
                    </a:prstClr>
                  </a:solidFill>
                  <a:latin typeface="Microsoft YaHei" charset="0"/>
                  <a:ea typeface="Microsoft YaHei" charset="0"/>
                  <a:cs typeface="Microsoft YaHei" charset="0"/>
                </a:rPr>
                <a:t>关怀者</a:t>
              </a:r>
            </a:p>
          </p:txBody>
        </p:sp>
        <p:sp>
          <p:nvSpPr>
            <p:cNvPr id="27" name="文本框 10"/>
            <p:cNvSpPr txBox="1"/>
            <p:nvPr/>
          </p:nvSpPr>
          <p:spPr>
            <a:xfrm>
              <a:off x="2696432" y="2635165"/>
              <a:ext cx="604572" cy="261470"/>
            </a:xfrm>
            <a:prstGeom prst="rect">
              <a:avLst/>
            </a:prstGeom>
            <a:noFill/>
          </p:spPr>
          <p:txBody>
            <a:bodyPr wrap="none" rtlCol="0">
              <a:spAutoFit/>
            </a:bodyPr>
            <a:lstStyle/>
            <a:p>
              <a:pPr defTabSz="456520"/>
              <a:r>
                <a:rPr kumimoji="1" lang="zh-CN" altLang="en-US" sz="1200" dirty="0">
                  <a:solidFill>
                    <a:prstClr val="black">
                      <a:lumMod val="65000"/>
                      <a:lumOff val="35000"/>
                    </a:prstClr>
                  </a:solidFill>
                  <a:latin typeface="Microsoft YaHei" charset="0"/>
                  <a:ea typeface="Microsoft YaHei" charset="0"/>
                  <a:cs typeface="Microsoft YaHei" charset="0"/>
                </a:rPr>
                <a:t>寻常人</a:t>
              </a:r>
            </a:p>
          </p:txBody>
        </p:sp>
        <p:sp>
          <p:nvSpPr>
            <p:cNvPr id="28" name="文本框 11"/>
            <p:cNvSpPr txBox="1"/>
            <p:nvPr/>
          </p:nvSpPr>
          <p:spPr>
            <a:xfrm>
              <a:off x="3721075" y="2635165"/>
              <a:ext cx="460626" cy="261470"/>
            </a:xfrm>
            <a:prstGeom prst="rect">
              <a:avLst/>
            </a:prstGeom>
            <a:noFill/>
          </p:spPr>
          <p:txBody>
            <a:bodyPr wrap="none" rtlCol="0">
              <a:spAutoFit/>
            </a:bodyPr>
            <a:lstStyle/>
            <a:p>
              <a:pPr defTabSz="456520"/>
              <a:r>
                <a:rPr kumimoji="1" lang="zh-CN" altLang="en-US" sz="1200" dirty="0">
                  <a:solidFill>
                    <a:prstClr val="black">
                      <a:lumMod val="65000"/>
                      <a:lumOff val="35000"/>
                    </a:prstClr>
                  </a:solidFill>
                  <a:latin typeface="Microsoft YaHei" charset="0"/>
                  <a:ea typeface="Microsoft YaHei" charset="0"/>
                  <a:cs typeface="Microsoft YaHei" charset="0"/>
                </a:rPr>
                <a:t>英雄</a:t>
              </a:r>
            </a:p>
          </p:txBody>
        </p:sp>
        <p:sp>
          <p:nvSpPr>
            <p:cNvPr id="29" name="文本框 12"/>
            <p:cNvSpPr txBox="1"/>
            <p:nvPr/>
          </p:nvSpPr>
          <p:spPr>
            <a:xfrm>
              <a:off x="4709611" y="2635165"/>
              <a:ext cx="604572" cy="261470"/>
            </a:xfrm>
            <a:prstGeom prst="rect">
              <a:avLst/>
            </a:prstGeom>
            <a:noFill/>
          </p:spPr>
          <p:txBody>
            <a:bodyPr wrap="none" rtlCol="0">
              <a:spAutoFit/>
            </a:bodyPr>
            <a:lstStyle/>
            <a:p>
              <a:pPr defTabSz="456520"/>
              <a:r>
                <a:rPr kumimoji="1" lang="zh-CN" altLang="en-US" sz="1200">
                  <a:solidFill>
                    <a:prstClr val="black">
                      <a:lumMod val="65000"/>
                      <a:lumOff val="35000"/>
                    </a:prstClr>
                  </a:solidFill>
                  <a:latin typeface="Microsoft YaHei" charset="0"/>
                  <a:ea typeface="Microsoft YaHei" charset="0"/>
                  <a:cs typeface="Microsoft YaHei" charset="0"/>
                </a:rPr>
                <a:t>纯真者</a:t>
              </a:r>
              <a:endParaRPr kumimoji="1" lang="zh-CN" altLang="en-US" sz="1200" dirty="0">
                <a:solidFill>
                  <a:prstClr val="black">
                    <a:lumMod val="65000"/>
                    <a:lumOff val="35000"/>
                  </a:prstClr>
                </a:solidFill>
                <a:latin typeface="Microsoft YaHei" charset="0"/>
                <a:ea typeface="Microsoft YaHei" charset="0"/>
                <a:cs typeface="Microsoft YaHei" charset="0"/>
              </a:endParaRPr>
            </a:p>
          </p:txBody>
        </p:sp>
        <p:sp>
          <p:nvSpPr>
            <p:cNvPr id="30" name="文本框 13"/>
            <p:cNvSpPr txBox="1"/>
            <p:nvPr/>
          </p:nvSpPr>
          <p:spPr>
            <a:xfrm>
              <a:off x="5705409" y="2635165"/>
              <a:ext cx="604572" cy="261470"/>
            </a:xfrm>
            <a:prstGeom prst="rect">
              <a:avLst/>
            </a:prstGeom>
            <a:noFill/>
          </p:spPr>
          <p:txBody>
            <a:bodyPr wrap="none" rtlCol="0">
              <a:spAutoFit/>
            </a:bodyPr>
            <a:lstStyle/>
            <a:p>
              <a:pPr defTabSz="456520"/>
              <a:r>
                <a:rPr kumimoji="1" lang="zh-CN" altLang="en-US" sz="1200">
                  <a:solidFill>
                    <a:prstClr val="black">
                      <a:lumMod val="65000"/>
                      <a:lumOff val="35000"/>
                    </a:prstClr>
                  </a:solidFill>
                  <a:latin typeface="Microsoft YaHei" charset="0"/>
                  <a:ea typeface="Microsoft YaHei" charset="0"/>
                  <a:cs typeface="Microsoft YaHei" charset="0"/>
                </a:rPr>
                <a:t>创造者</a:t>
              </a:r>
              <a:endParaRPr kumimoji="1" lang="zh-CN" altLang="en-US" sz="1200" dirty="0">
                <a:solidFill>
                  <a:prstClr val="black">
                    <a:lumMod val="65000"/>
                    <a:lumOff val="35000"/>
                  </a:prstClr>
                </a:solidFill>
                <a:latin typeface="Microsoft YaHei" charset="0"/>
                <a:ea typeface="Microsoft YaHei" charset="0"/>
                <a:cs typeface="Microsoft YaHei" charset="0"/>
              </a:endParaRPr>
            </a:p>
          </p:txBody>
        </p:sp>
        <p:sp>
          <p:nvSpPr>
            <p:cNvPr id="31" name="文本框 14"/>
            <p:cNvSpPr txBox="1"/>
            <p:nvPr/>
          </p:nvSpPr>
          <p:spPr>
            <a:xfrm>
              <a:off x="6779014" y="2635165"/>
              <a:ext cx="460626" cy="261470"/>
            </a:xfrm>
            <a:prstGeom prst="rect">
              <a:avLst/>
            </a:prstGeom>
            <a:noFill/>
          </p:spPr>
          <p:txBody>
            <a:bodyPr wrap="none" rtlCol="0">
              <a:spAutoFit/>
            </a:bodyPr>
            <a:lstStyle/>
            <a:p>
              <a:pPr defTabSz="456520"/>
              <a:r>
                <a:rPr kumimoji="1" lang="zh-CN" altLang="en-US" sz="1200">
                  <a:solidFill>
                    <a:prstClr val="black">
                      <a:lumMod val="65000"/>
                      <a:lumOff val="35000"/>
                    </a:prstClr>
                  </a:solidFill>
                  <a:latin typeface="Microsoft YaHei" charset="0"/>
                  <a:ea typeface="Microsoft YaHei" charset="0"/>
                  <a:cs typeface="Microsoft YaHei" charset="0"/>
                </a:rPr>
                <a:t>情人</a:t>
              </a:r>
              <a:endParaRPr kumimoji="1" lang="zh-CN" altLang="en-US" sz="1200" dirty="0">
                <a:solidFill>
                  <a:prstClr val="black">
                    <a:lumMod val="65000"/>
                    <a:lumOff val="35000"/>
                  </a:prstClr>
                </a:solidFill>
                <a:latin typeface="Microsoft YaHei" charset="0"/>
                <a:ea typeface="Microsoft YaHei" charset="0"/>
                <a:cs typeface="Microsoft YaHei" charset="0"/>
              </a:endParaRPr>
            </a:p>
          </p:txBody>
        </p:sp>
        <p:sp>
          <p:nvSpPr>
            <p:cNvPr id="32" name="文本框 15"/>
            <p:cNvSpPr txBox="1"/>
            <p:nvPr/>
          </p:nvSpPr>
          <p:spPr>
            <a:xfrm>
              <a:off x="1707013" y="4614751"/>
              <a:ext cx="604572" cy="261470"/>
            </a:xfrm>
            <a:prstGeom prst="rect">
              <a:avLst/>
            </a:prstGeom>
            <a:noFill/>
          </p:spPr>
          <p:txBody>
            <a:bodyPr wrap="none" rtlCol="0">
              <a:spAutoFit/>
            </a:bodyPr>
            <a:lstStyle/>
            <a:p>
              <a:pPr defTabSz="456520"/>
              <a:r>
                <a:rPr kumimoji="1" lang="zh-CN" altLang="en-US" sz="1200">
                  <a:solidFill>
                    <a:prstClr val="black">
                      <a:lumMod val="65000"/>
                      <a:lumOff val="35000"/>
                    </a:prstClr>
                  </a:solidFill>
                  <a:latin typeface="Microsoft YaHei" charset="0"/>
                  <a:ea typeface="Microsoft YaHei" charset="0"/>
                  <a:cs typeface="Microsoft YaHei" charset="0"/>
                </a:rPr>
                <a:t>颠覆者</a:t>
              </a:r>
              <a:endParaRPr kumimoji="1" lang="zh-CN" altLang="en-US" sz="1200" dirty="0">
                <a:solidFill>
                  <a:prstClr val="black">
                    <a:lumMod val="65000"/>
                    <a:lumOff val="35000"/>
                  </a:prstClr>
                </a:solidFill>
                <a:latin typeface="Microsoft YaHei" charset="0"/>
                <a:ea typeface="Microsoft YaHei" charset="0"/>
                <a:cs typeface="Microsoft YaHei" charset="0"/>
              </a:endParaRPr>
            </a:p>
          </p:txBody>
        </p:sp>
        <p:sp>
          <p:nvSpPr>
            <p:cNvPr id="33" name="文本框 16"/>
            <p:cNvSpPr txBox="1"/>
            <p:nvPr/>
          </p:nvSpPr>
          <p:spPr>
            <a:xfrm>
              <a:off x="2652755" y="4614751"/>
              <a:ext cx="604572" cy="261470"/>
            </a:xfrm>
            <a:prstGeom prst="rect">
              <a:avLst/>
            </a:prstGeom>
            <a:noFill/>
          </p:spPr>
          <p:txBody>
            <a:bodyPr wrap="none" rtlCol="0">
              <a:spAutoFit/>
            </a:bodyPr>
            <a:lstStyle/>
            <a:p>
              <a:pPr defTabSz="456520"/>
              <a:r>
                <a:rPr kumimoji="1" lang="zh-CN" altLang="en-US" sz="1200">
                  <a:solidFill>
                    <a:prstClr val="black">
                      <a:lumMod val="65000"/>
                      <a:lumOff val="35000"/>
                    </a:prstClr>
                  </a:solidFill>
                  <a:latin typeface="Microsoft YaHei" charset="0"/>
                  <a:ea typeface="Microsoft YaHei" charset="0"/>
                  <a:cs typeface="Microsoft YaHei" charset="0"/>
                </a:rPr>
                <a:t>探险家</a:t>
              </a:r>
              <a:endParaRPr kumimoji="1" lang="zh-CN" altLang="en-US" sz="1200" dirty="0">
                <a:solidFill>
                  <a:prstClr val="black">
                    <a:lumMod val="65000"/>
                    <a:lumOff val="35000"/>
                  </a:prstClr>
                </a:solidFill>
                <a:latin typeface="Microsoft YaHei" charset="0"/>
                <a:ea typeface="Microsoft YaHei" charset="0"/>
                <a:cs typeface="Microsoft YaHei" charset="0"/>
              </a:endParaRPr>
            </a:p>
          </p:txBody>
        </p:sp>
        <p:sp>
          <p:nvSpPr>
            <p:cNvPr id="34" name="文本框 17"/>
            <p:cNvSpPr txBox="1"/>
            <p:nvPr/>
          </p:nvSpPr>
          <p:spPr>
            <a:xfrm>
              <a:off x="3784310" y="4614751"/>
              <a:ext cx="604572" cy="261470"/>
            </a:xfrm>
            <a:prstGeom prst="rect">
              <a:avLst/>
            </a:prstGeom>
            <a:noFill/>
          </p:spPr>
          <p:txBody>
            <a:bodyPr wrap="none" rtlCol="0">
              <a:spAutoFit/>
            </a:bodyPr>
            <a:lstStyle/>
            <a:p>
              <a:pPr defTabSz="456520"/>
              <a:r>
                <a:rPr kumimoji="1" lang="zh-CN" altLang="en-US" sz="1200">
                  <a:solidFill>
                    <a:prstClr val="black">
                      <a:lumMod val="65000"/>
                      <a:lumOff val="35000"/>
                    </a:prstClr>
                  </a:solidFill>
                  <a:latin typeface="Microsoft YaHei" charset="0"/>
                  <a:ea typeface="Microsoft YaHei" charset="0"/>
                  <a:cs typeface="Microsoft YaHei" charset="0"/>
                </a:rPr>
                <a:t>统治者</a:t>
              </a:r>
              <a:endParaRPr kumimoji="1" lang="zh-CN" altLang="en-US" sz="1200" dirty="0">
                <a:solidFill>
                  <a:prstClr val="black">
                    <a:lumMod val="65000"/>
                    <a:lumOff val="35000"/>
                  </a:prstClr>
                </a:solidFill>
                <a:latin typeface="Microsoft YaHei" charset="0"/>
                <a:ea typeface="Microsoft YaHei" charset="0"/>
                <a:cs typeface="Microsoft YaHei" charset="0"/>
              </a:endParaRPr>
            </a:p>
          </p:txBody>
        </p:sp>
        <p:sp>
          <p:nvSpPr>
            <p:cNvPr id="35" name="文本框 18"/>
            <p:cNvSpPr txBox="1"/>
            <p:nvPr/>
          </p:nvSpPr>
          <p:spPr>
            <a:xfrm>
              <a:off x="4744857" y="4614751"/>
              <a:ext cx="604572" cy="261470"/>
            </a:xfrm>
            <a:prstGeom prst="rect">
              <a:avLst/>
            </a:prstGeom>
            <a:noFill/>
          </p:spPr>
          <p:txBody>
            <a:bodyPr wrap="none" rtlCol="0">
              <a:spAutoFit/>
            </a:bodyPr>
            <a:lstStyle/>
            <a:p>
              <a:pPr defTabSz="456520"/>
              <a:r>
                <a:rPr kumimoji="1" lang="zh-CN" altLang="en-US" sz="1200">
                  <a:solidFill>
                    <a:prstClr val="black">
                      <a:lumMod val="65000"/>
                      <a:lumOff val="35000"/>
                    </a:prstClr>
                  </a:solidFill>
                  <a:latin typeface="Microsoft YaHei" charset="0"/>
                  <a:ea typeface="Microsoft YaHei" charset="0"/>
                  <a:cs typeface="Microsoft YaHei" charset="0"/>
                </a:rPr>
                <a:t>娱乐者</a:t>
              </a:r>
              <a:endParaRPr kumimoji="1" lang="zh-CN" altLang="en-US" sz="1200" dirty="0">
                <a:solidFill>
                  <a:prstClr val="black">
                    <a:lumMod val="65000"/>
                    <a:lumOff val="35000"/>
                  </a:prstClr>
                </a:solidFill>
                <a:latin typeface="Microsoft YaHei" charset="0"/>
                <a:ea typeface="Microsoft YaHei" charset="0"/>
                <a:cs typeface="Microsoft YaHei" charset="0"/>
              </a:endParaRPr>
            </a:p>
          </p:txBody>
        </p:sp>
        <p:sp>
          <p:nvSpPr>
            <p:cNvPr id="36" name="文本框 19"/>
            <p:cNvSpPr txBox="1"/>
            <p:nvPr/>
          </p:nvSpPr>
          <p:spPr>
            <a:xfrm>
              <a:off x="5665171" y="4614751"/>
              <a:ext cx="604572" cy="261470"/>
            </a:xfrm>
            <a:prstGeom prst="rect">
              <a:avLst/>
            </a:prstGeom>
            <a:noFill/>
          </p:spPr>
          <p:txBody>
            <a:bodyPr wrap="none" rtlCol="0">
              <a:spAutoFit/>
            </a:bodyPr>
            <a:lstStyle/>
            <a:p>
              <a:pPr defTabSz="456520"/>
              <a:r>
                <a:rPr kumimoji="1" lang="zh-CN" altLang="en-US" sz="1200">
                  <a:solidFill>
                    <a:prstClr val="black">
                      <a:lumMod val="65000"/>
                      <a:lumOff val="35000"/>
                    </a:prstClr>
                  </a:solidFill>
                  <a:latin typeface="Microsoft YaHei" charset="0"/>
                  <a:ea typeface="Microsoft YaHei" charset="0"/>
                  <a:cs typeface="Microsoft YaHei" charset="0"/>
                </a:rPr>
                <a:t>魔术师</a:t>
              </a:r>
              <a:endParaRPr kumimoji="1" lang="zh-CN" altLang="en-US" sz="1200" dirty="0">
                <a:solidFill>
                  <a:prstClr val="black">
                    <a:lumMod val="65000"/>
                    <a:lumOff val="35000"/>
                  </a:prstClr>
                </a:solidFill>
                <a:latin typeface="Microsoft YaHei" charset="0"/>
                <a:ea typeface="Microsoft YaHei" charset="0"/>
                <a:cs typeface="Microsoft YaHei" charset="0"/>
              </a:endParaRPr>
            </a:p>
          </p:txBody>
        </p:sp>
        <p:sp>
          <p:nvSpPr>
            <p:cNvPr id="37" name="文本框 20"/>
            <p:cNvSpPr txBox="1"/>
            <p:nvPr/>
          </p:nvSpPr>
          <p:spPr>
            <a:xfrm>
              <a:off x="6714240" y="4614751"/>
              <a:ext cx="460626" cy="261470"/>
            </a:xfrm>
            <a:prstGeom prst="rect">
              <a:avLst/>
            </a:prstGeom>
            <a:noFill/>
          </p:spPr>
          <p:txBody>
            <a:bodyPr wrap="none" rtlCol="0">
              <a:spAutoFit/>
            </a:bodyPr>
            <a:lstStyle/>
            <a:p>
              <a:pPr defTabSz="456520"/>
              <a:r>
                <a:rPr kumimoji="1" lang="zh-CN" altLang="en-US" sz="1200" dirty="0">
                  <a:solidFill>
                    <a:prstClr val="black">
                      <a:lumMod val="65000"/>
                      <a:lumOff val="35000"/>
                    </a:prstClr>
                  </a:solidFill>
                  <a:latin typeface="Microsoft YaHei" charset="0"/>
                  <a:ea typeface="Microsoft YaHei" charset="0"/>
                  <a:cs typeface="Microsoft YaHei" charset="0"/>
                </a:rPr>
                <a:t>智者</a:t>
              </a:r>
            </a:p>
          </p:txBody>
        </p:sp>
      </p:grpSp>
      <p:sp>
        <p:nvSpPr>
          <p:cNvPr id="42" name="标题 2"/>
          <p:cNvSpPr>
            <a:spLocks noGrp="1"/>
          </p:cNvSpPr>
          <p:nvPr>
            <p:ph type="title"/>
          </p:nvPr>
        </p:nvSpPr>
        <p:spPr>
          <a:xfrm>
            <a:off x="646357" y="939973"/>
            <a:ext cx="2206179" cy="370420"/>
          </a:xfrm>
          <a:noFill/>
          <a:ln>
            <a:noFill/>
          </a:ln>
        </p:spPr>
        <p:txBody>
          <a:bodyPr wrap="none" lIns="46259" tIns="46259" rIns="46259" bIns="46259" anchor="ctr">
            <a:spAutoFit/>
          </a:bodyPr>
          <a:lstStyle/>
          <a:p>
            <a:pPr defTabSz="913997"/>
            <a:r>
              <a:rPr lang="zh-CN" altLang="en-US" sz="2000" b="1" dirty="0" smtClean="0">
                <a:solidFill>
                  <a:prstClr val="black">
                    <a:lumMod val="65000"/>
                    <a:lumOff val="35000"/>
                  </a:prstClr>
                </a:solidFill>
                <a:latin typeface="微软雅黑" pitchFamily="34" charset="-122"/>
                <a:ea typeface="微软雅黑" pitchFamily="34" charset="-122"/>
                <a:cs typeface="Helvetica Light" charset="0"/>
              </a:rPr>
              <a:t>品牌</a:t>
            </a:r>
            <a:r>
              <a:rPr lang="en-US" altLang="zh-CN" sz="2000" b="1" dirty="0" smtClean="0">
                <a:solidFill>
                  <a:prstClr val="black">
                    <a:lumMod val="65000"/>
                    <a:lumOff val="35000"/>
                  </a:prstClr>
                </a:solidFill>
                <a:latin typeface="微软雅黑" pitchFamily="34" charset="-122"/>
                <a:ea typeface="微软雅黑" pitchFamily="34" charset="-122"/>
                <a:cs typeface="Helvetica Light" charset="0"/>
              </a:rPr>
              <a:t>12</a:t>
            </a:r>
            <a:r>
              <a:rPr lang="zh-CN" altLang="en-US" sz="2000" b="1" dirty="0">
                <a:solidFill>
                  <a:prstClr val="black">
                    <a:lumMod val="65000"/>
                    <a:lumOff val="35000"/>
                  </a:prstClr>
                </a:solidFill>
                <a:latin typeface="微软雅黑" pitchFamily="34" charset="-122"/>
                <a:ea typeface="微软雅黑" pitchFamily="34" charset="-122"/>
                <a:cs typeface="Helvetica Light" charset="0"/>
              </a:rPr>
              <a:t>种</a:t>
            </a:r>
            <a:r>
              <a:rPr lang="zh-CN" altLang="en-US" sz="2000" b="1" dirty="0" smtClean="0">
                <a:solidFill>
                  <a:prstClr val="black">
                    <a:lumMod val="65000"/>
                    <a:lumOff val="35000"/>
                  </a:prstClr>
                </a:solidFill>
                <a:latin typeface="微软雅黑" pitchFamily="34" charset="-122"/>
                <a:ea typeface="微软雅黑" pitchFamily="34" charset="-122"/>
                <a:cs typeface="Helvetica Light" charset="0"/>
              </a:rPr>
              <a:t>人格模型</a:t>
            </a:r>
            <a:endParaRPr lang="zh-CN" altLang="en-US" sz="2000" b="1" dirty="0">
              <a:solidFill>
                <a:prstClr val="black">
                  <a:lumMod val="65000"/>
                  <a:lumOff val="35000"/>
                </a:prstClr>
              </a:solidFill>
              <a:latin typeface="微软雅黑" pitchFamily="34" charset="-122"/>
              <a:ea typeface="微软雅黑" pitchFamily="34" charset="-122"/>
              <a:cs typeface="Helvetica Light" charset="0"/>
            </a:endParaRPr>
          </a:p>
        </p:txBody>
      </p:sp>
      <p:grpSp>
        <p:nvGrpSpPr>
          <p:cNvPr id="21" name="组 20"/>
          <p:cNvGrpSpPr/>
          <p:nvPr/>
        </p:nvGrpSpPr>
        <p:grpSpPr>
          <a:xfrm>
            <a:off x="219456" y="1700785"/>
            <a:ext cx="5979606" cy="4589998"/>
            <a:chOff x="1493672" y="1012552"/>
            <a:chExt cx="5558907" cy="4029356"/>
          </a:xfrm>
        </p:grpSpPr>
        <p:pic>
          <p:nvPicPr>
            <p:cNvPr id="22" name="Picture 6" descr="螢幕快照 2016-06-28 下午7.39.44.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493672" y="1012552"/>
              <a:ext cx="5558907" cy="4029356"/>
            </a:xfrm>
            <a:prstGeom prst="rect">
              <a:avLst/>
            </a:prstGeom>
          </p:spPr>
        </p:pic>
        <p:sp>
          <p:nvSpPr>
            <p:cNvPr id="23" name="文本框 5"/>
            <p:cNvSpPr txBox="1"/>
            <p:nvPr/>
          </p:nvSpPr>
          <p:spPr>
            <a:xfrm>
              <a:off x="3194150" y="2572626"/>
              <a:ext cx="678121" cy="231151"/>
            </a:xfrm>
            <a:prstGeom prst="rect">
              <a:avLst/>
            </a:prstGeom>
            <a:solidFill>
              <a:schemeClr val="bg1"/>
            </a:solidFill>
          </p:spPr>
          <p:txBody>
            <a:bodyPr wrap="square" rtlCol="0">
              <a:spAutoFit/>
            </a:bodyPr>
            <a:lstStyle/>
            <a:p>
              <a:r>
                <a:rPr kumimoji="1" lang="zh-CN" altLang="en-US" sz="1100" b="1" dirty="0">
                  <a:solidFill>
                    <a:schemeClr val="tx1">
                      <a:lumMod val="75000"/>
                      <a:lumOff val="25000"/>
                    </a:schemeClr>
                  </a:solidFill>
                  <a:latin typeface="Microsoft YaHei" charset="0"/>
                  <a:ea typeface="Microsoft YaHei" charset="0"/>
                  <a:cs typeface="Microsoft YaHei" charset="0"/>
                </a:rPr>
                <a:t>寻常人</a:t>
              </a:r>
            </a:p>
          </p:txBody>
        </p:sp>
        <p:sp>
          <p:nvSpPr>
            <p:cNvPr id="43" name="文本框 34"/>
            <p:cNvSpPr txBox="1"/>
            <p:nvPr/>
          </p:nvSpPr>
          <p:spPr>
            <a:xfrm>
              <a:off x="3045533" y="3027230"/>
              <a:ext cx="627666" cy="231151"/>
            </a:xfrm>
            <a:prstGeom prst="rect">
              <a:avLst/>
            </a:prstGeom>
            <a:solidFill>
              <a:schemeClr val="bg1"/>
            </a:solidFill>
          </p:spPr>
          <p:txBody>
            <a:bodyPr wrap="square" rtlCol="0">
              <a:spAutoFit/>
            </a:bodyPr>
            <a:lstStyle/>
            <a:p>
              <a:r>
                <a:rPr kumimoji="1" lang="zh-CN" altLang="en-US" sz="1100" b="1" dirty="0">
                  <a:solidFill>
                    <a:schemeClr val="tx1">
                      <a:lumMod val="75000"/>
                      <a:lumOff val="25000"/>
                    </a:schemeClr>
                  </a:solidFill>
                  <a:latin typeface="Microsoft YaHei" charset="0"/>
                  <a:ea typeface="Microsoft YaHei" charset="0"/>
                  <a:cs typeface="Microsoft YaHei" charset="0"/>
                </a:rPr>
                <a:t>娱乐者</a:t>
              </a:r>
            </a:p>
          </p:txBody>
        </p:sp>
        <p:sp>
          <p:nvSpPr>
            <p:cNvPr id="44" name="文本框 35"/>
            <p:cNvSpPr txBox="1"/>
            <p:nvPr/>
          </p:nvSpPr>
          <p:spPr>
            <a:xfrm>
              <a:off x="3147435" y="3441116"/>
              <a:ext cx="525765" cy="231151"/>
            </a:xfrm>
            <a:prstGeom prst="rect">
              <a:avLst/>
            </a:prstGeom>
            <a:solidFill>
              <a:schemeClr val="bg1"/>
            </a:solidFill>
          </p:spPr>
          <p:txBody>
            <a:bodyPr wrap="square" rtlCol="0">
              <a:spAutoFit/>
            </a:bodyPr>
            <a:lstStyle/>
            <a:p>
              <a:r>
                <a:rPr kumimoji="1" lang="zh-CN" altLang="en-US" sz="1100" b="1" dirty="0">
                  <a:solidFill>
                    <a:schemeClr val="tx1">
                      <a:lumMod val="75000"/>
                      <a:lumOff val="25000"/>
                    </a:schemeClr>
                  </a:solidFill>
                  <a:latin typeface="Microsoft YaHei" charset="0"/>
                  <a:ea typeface="Microsoft YaHei" charset="0"/>
                  <a:cs typeface="Microsoft YaHei" charset="0"/>
                </a:rPr>
                <a:t>情人</a:t>
              </a:r>
            </a:p>
          </p:txBody>
        </p:sp>
      </p:grpSp>
    </p:spTree>
    <p:extLst>
      <p:ext uri="{BB962C8B-B14F-4D97-AF65-F5344CB8AC3E}">
        <p14:creationId xmlns:p14="http://schemas.microsoft.com/office/powerpoint/2010/main" val="13805113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557" y="960734"/>
            <a:ext cx="2401754" cy="370428"/>
          </a:xfrm>
        </p:spPr>
        <p:txBody>
          <a:bodyPr/>
          <a:lstStyle/>
          <a:p>
            <a:pPr defTabSz="914309"/>
            <a:r>
              <a:rPr lang="zh-CN" altLang="en-US" sz="2000" b="1" smtClean="0">
                <a:solidFill>
                  <a:schemeClr val="tx1">
                    <a:lumMod val="65000"/>
                    <a:lumOff val="35000"/>
                  </a:schemeClr>
                </a:solidFill>
                <a:latin typeface="Microsoft YaHei" charset="-122"/>
                <a:ea typeface="Microsoft YaHei" charset="-122"/>
                <a:cs typeface="Microsoft YaHei" charset="-122"/>
              </a:rPr>
              <a:t>我们学习</a:t>
            </a:r>
            <a:r>
              <a:rPr lang="zh-CN" altLang="en-US" sz="2000" b="1" dirty="0" smtClean="0">
                <a:solidFill>
                  <a:schemeClr val="tx1">
                    <a:lumMod val="65000"/>
                    <a:lumOff val="35000"/>
                  </a:schemeClr>
                </a:solidFill>
                <a:latin typeface="Microsoft YaHei" charset="-122"/>
                <a:ea typeface="Microsoft YaHei" charset="-122"/>
                <a:cs typeface="Microsoft YaHei" charset="-122"/>
              </a:rPr>
              <a:t>的是什么</a:t>
            </a:r>
            <a:r>
              <a:rPr lang="zh-CN" altLang="en-US" sz="2000" b="1" dirty="0">
                <a:solidFill>
                  <a:schemeClr val="tx1">
                    <a:lumMod val="65000"/>
                    <a:lumOff val="35000"/>
                  </a:schemeClr>
                </a:solidFill>
                <a:latin typeface="Microsoft YaHei" charset="-122"/>
                <a:ea typeface="Microsoft YaHei" charset="-122"/>
                <a:cs typeface="Microsoft YaHei" charset="-122"/>
              </a:rPr>
              <a:t>？</a:t>
            </a:r>
          </a:p>
        </p:txBody>
      </p:sp>
      <p:sp>
        <p:nvSpPr>
          <p:cNvPr id="4" name="矩形 3"/>
          <p:cNvSpPr/>
          <p:nvPr/>
        </p:nvSpPr>
        <p:spPr>
          <a:xfrm>
            <a:off x="1091045" y="3801911"/>
            <a:ext cx="2965940" cy="57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E8314A"/>
                </a:solidFill>
                <a:latin typeface="Microsoft YaHei" charset="-122"/>
                <a:ea typeface="Microsoft YaHei" charset="-122"/>
                <a:cs typeface="Microsoft YaHei" charset="-122"/>
              </a:rPr>
              <a:t>重塑品牌营销的底层逻辑</a:t>
            </a:r>
            <a:endParaRPr kumimoji="1" lang="zh-CN" altLang="en-US" b="1" dirty="0">
              <a:solidFill>
                <a:srgbClr val="E8314A"/>
              </a:solidFill>
              <a:latin typeface="Microsoft YaHei" charset="-122"/>
              <a:ea typeface="Microsoft YaHei" charset="-122"/>
              <a:cs typeface="Microsoft YaHei" charset="-122"/>
            </a:endParaRPr>
          </a:p>
        </p:txBody>
      </p:sp>
      <p:sp>
        <p:nvSpPr>
          <p:cNvPr id="5" name="矩形 4"/>
          <p:cNvSpPr/>
          <p:nvPr/>
        </p:nvSpPr>
        <p:spPr>
          <a:xfrm>
            <a:off x="4526972" y="3801911"/>
            <a:ext cx="2965940" cy="57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E8314A"/>
                </a:solidFill>
                <a:latin typeface="Microsoft YaHei" charset="-122"/>
                <a:ea typeface="Microsoft YaHei" charset="-122"/>
                <a:cs typeface="Microsoft YaHei" charset="-122"/>
              </a:rPr>
              <a:t>品牌先行的思维训练</a:t>
            </a:r>
            <a:endParaRPr kumimoji="1" lang="zh-CN" altLang="en-US" b="1" dirty="0">
              <a:solidFill>
                <a:srgbClr val="E8314A"/>
              </a:solidFill>
              <a:latin typeface="Microsoft YaHei" charset="-122"/>
              <a:ea typeface="Microsoft YaHei" charset="-122"/>
              <a:cs typeface="Microsoft YaHei" charset="-122"/>
            </a:endParaRPr>
          </a:p>
        </p:txBody>
      </p:sp>
      <p:sp>
        <p:nvSpPr>
          <p:cNvPr id="6" name="矩形 5"/>
          <p:cNvSpPr/>
          <p:nvPr/>
        </p:nvSpPr>
        <p:spPr>
          <a:xfrm>
            <a:off x="7962898" y="3801911"/>
            <a:ext cx="3302510" cy="57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E8314A"/>
                </a:solidFill>
                <a:latin typeface="Microsoft YaHei" charset="-122"/>
                <a:ea typeface="Microsoft YaHei" charset="-122"/>
                <a:cs typeface="Microsoft YaHei" charset="-122"/>
              </a:rPr>
              <a:t>系统化建设和输出的方法论</a:t>
            </a:r>
            <a:endParaRPr kumimoji="1" lang="zh-CN" altLang="en-US" b="1" dirty="0">
              <a:solidFill>
                <a:srgbClr val="E8314A"/>
              </a:solidFill>
              <a:latin typeface="Microsoft YaHei" charset="-122"/>
              <a:ea typeface="Microsoft YaHei" charset="-122"/>
              <a:cs typeface="Microsoft YaHei" charset="-122"/>
            </a:endParaRPr>
          </a:p>
        </p:txBody>
      </p:sp>
      <p:sp>
        <p:nvSpPr>
          <p:cNvPr id="3" name="矩形 2"/>
          <p:cNvSpPr/>
          <p:nvPr/>
        </p:nvSpPr>
        <p:spPr>
          <a:xfrm>
            <a:off x="1536208" y="4374743"/>
            <a:ext cx="2140927" cy="746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4980406" y="4374743"/>
            <a:ext cx="2140927" cy="746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424604" y="4374743"/>
            <a:ext cx="2140927" cy="746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rot="2706739">
            <a:off x="2314107" y="3019385"/>
            <a:ext cx="586424" cy="58642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p:cNvSpPr/>
          <p:nvPr/>
        </p:nvSpPr>
        <p:spPr>
          <a:xfrm rot="2706739">
            <a:off x="5790963" y="3019385"/>
            <a:ext cx="586424" cy="58642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rot="2706739">
            <a:off x="9185960" y="3019385"/>
            <a:ext cx="586424" cy="586424"/>
          </a:xfrm>
          <a:prstGeom prst="rect">
            <a:avLst/>
          </a:prstGeom>
          <a:solidFill>
            <a:srgbClr val="E83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2387701" y="3020209"/>
            <a:ext cx="437940" cy="584775"/>
          </a:xfrm>
          <a:prstGeom prst="rect">
            <a:avLst/>
          </a:prstGeom>
          <a:noFill/>
        </p:spPr>
        <p:txBody>
          <a:bodyPr wrap="none" rtlCol="0">
            <a:spAutoFit/>
          </a:bodyPr>
          <a:lstStyle/>
          <a:p>
            <a:r>
              <a:rPr kumimoji="1" lang="en-US" altLang="zh-CN" sz="3200" b="1" smtClean="0">
                <a:solidFill>
                  <a:schemeClr val="bg1"/>
                </a:solidFill>
                <a:latin typeface="Microsoft YaHei" charset="-122"/>
                <a:ea typeface="Microsoft YaHei" charset="-122"/>
                <a:cs typeface="Microsoft YaHei" charset="-122"/>
              </a:rPr>
              <a:t>1</a:t>
            </a:r>
            <a:endParaRPr kumimoji="1" lang="zh-CN" altLang="en-US" sz="3200" b="1" dirty="0">
              <a:solidFill>
                <a:schemeClr val="bg1"/>
              </a:solidFill>
              <a:latin typeface="Microsoft YaHei" charset="-122"/>
              <a:ea typeface="Microsoft YaHei" charset="-122"/>
              <a:cs typeface="Microsoft YaHei" charset="-122"/>
            </a:endParaRPr>
          </a:p>
        </p:txBody>
      </p:sp>
      <p:sp>
        <p:nvSpPr>
          <p:cNvPr id="17" name="文本框 16"/>
          <p:cNvSpPr txBox="1"/>
          <p:nvPr/>
        </p:nvSpPr>
        <p:spPr>
          <a:xfrm>
            <a:off x="5865205" y="3020209"/>
            <a:ext cx="437940" cy="584775"/>
          </a:xfrm>
          <a:prstGeom prst="rect">
            <a:avLst/>
          </a:prstGeom>
          <a:noFill/>
        </p:spPr>
        <p:txBody>
          <a:bodyPr wrap="none" rtlCol="0">
            <a:spAutoFit/>
          </a:bodyPr>
          <a:lstStyle/>
          <a:p>
            <a:r>
              <a:rPr kumimoji="1" lang="en-US" altLang="zh-CN" sz="3200" b="1">
                <a:solidFill>
                  <a:schemeClr val="bg1"/>
                </a:solidFill>
                <a:latin typeface="Microsoft YaHei" charset="-122"/>
                <a:ea typeface="Microsoft YaHei" charset="-122"/>
                <a:cs typeface="Microsoft YaHei" charset="-122"/>
              </a:rPr>
              <a:t>2</a:t>
            </a:r>
            <a:endParaRPr kumimoji="1" lang="zh-CN" altLang="en-US" sz="3200" b="1" dirty="0">
              <a:solidFill>
                <a:schemeClr val="bg1"/>
              </a:solidFill>
              <a:latin typeface="Microsoft YaHei" charset="-122"/>
              <a:ea typeface="Microsoft YaHei" charset="-122"/>
              <a:cs typeface="Microsoft YaHei" charset="-122"/>
            </a:endParaRPr>
          </a:p>
        </p:txBody>
      </p:sp>
      <p:sp>
        <p:nvSpPr>
          <p:cNvPr id="18" name="文本框 17"/>
          <p:cNvSpPr txBox="1"/>
          <p:nvPr/>
        </p:nvSpPr>
        <p:spPr>
          <a:xfrm>
            <a:off x="9260202" y="3020209"/>
            <a:ext cx="437940" cy="584775"/>
          </a:xfrm>
          <a:prstGeom prst="rect">
            <a:avLst/>
          </a:prstGeom>
          <a:noFill/>
        </p:spPr>
        <p:txBody>
          <a:bodyPr wrap="none" rtlCol="0">
            <a:spAutoFit/>
          </a:bodyPr>
          <a:lstStyle/>
          <a:p>
            <a:r>
              <a:rPr kumimoji="1" lang="en-US" altLang="zh-CN" sz="3200" b="1" dirty="0" smtClean="0">
                <a:solidFill>
                  <a:schemeClr val="bg1"/>
                </a:solidFill>
                <a:latin typeface="Microsoft YaHei" charset="-122"/>
                <a:ea typeface="Microsoft YaHei" charset="-122"/>
                <a:cs typeface="Microsoft YaHei" charset="-122"/>
              </a:rPr>
              <a:t>3</a:t>
            </a:r>
            <a:endParaRPr kumimoji="1" lang="zh-CN" altLang="en-US" sz="3200"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514591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52681" y="1827192"/>
            <a:ext cx="4284143" cy="1354195"/>
          </a:xfrm>
          <a:prstGeom prst="rect">
            <a:avLst/>
          </a:prstGeom>
        </p:spPr>
        <p:txBody>
          <a:bodyPr wrap="none" lIns="121870" tIns="60935" rIns="121870" bIns="60935">
            <a:spAutoFit/>
          </a:bodyPr>
          <a:lstStyle/>
          <a:p>
            <a:pPr>
              <a:defRPr/>
            </a:pPr>
            <a:r>
              <a:rPr lang="en-US" altLang="zh-CN" sz="8000" b="1">
                <a:solidFill>
                  <a:srgbClr val="E8314A"/>
                </a:solidFill>
                <a:latin typeface="微软雅黑"/>
                <a:ea typeface="微软雅黑"/>
              </a:rPr>
              <a:t>Thanks!</a:t>
            </a:r>
            <a:endParaRPr lang="en-US" altLang="zh-CN" sz="8000" b="1" dirty="0">
              <a:solidFill>
                <a:srgbClr val="E8314A"/>
              </a:solidFill>
              <a:latin typeface="微软雅黑"/>
              <a:ea typeface="微软雅黑"/>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6947" y="6265625"/>
            <a:ext cx="10009716" cy="6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38223" y="3946197"/>
            <a:ext cx="1554853" cy="1554855"/>
          </a:xfrm>
          <a:prstGeom prst="rect">
            <a:avLst/>
          </a:prstGeom>
        </p:spPr>
      </p:pic>
      <p:sp>
        <p:nvSpPr>
          <p:cNvPr id="13" name="Rectangle 1"/>
          <p:cNvSpPr/>
          <p:nvPr/>
        </p:nvSpPr>
        <p:spPr>
          <a:xfrm>
            <a:off x="4679867" y="3629957"/>
            <a:ext cx="1680787" cy="323145"/>
          </a:xfrm>
          <a:prstGeom prst="rect">
            <a:avLst/>
          </a:prstGeom>
          <a:noFill/>
          <a:ln w="9525">
            <a:noFill/>
            <a:miter/>
          </a:ln>
        </p:spPr>
        <p:txBody>
          <a:bodyPr wrap="square" lIns="91418" tIns="45710" rIns="91418" bIns="45710">
            <a:spAutoFit/>
          </a:bodyPr>
          <a:lstStyle/>
          <a:p>
            <a:pPr lvl="0" eaLnBrk="1" hangingPunct="1"/>
            <a:r>
              <a:rPr lang="zh-CN" altLang="en-US" sz="1500" dirty="0">
                <a:latin typeface="Microsoft YaHei" charset="0"/>
                <a:ea typeface="Microsoft YaHei" charset="0"/>
                <a:cs typeface="Microsoft YaHei" charset="0"/>
              </a:rPr>
              <a:t>思创客公众号</a:t>
            </a:r>
          </a:p>
        </p:txBody>
      </p:sp>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l="26633" t="30579" r="22225" b="21421"/>
          <a:stretch/>
        </p:blipFill>
        <p:spPr>
          <a:xfrm>
            <a:off x="6360654" y="3902133"/>
            <a:ext cx="1979866" cy="1642982"/>
          </a:xfrm>
          <a:prstGeom prst="rect">
            <a:avLst/>
          </a:prstGeom>
        </p:spPr>
      </p:pic>
      <p:sp>
        <p:nvSpPr>
          <p:cNvPr id="15" name="Rectangle 1"/>
          <p:cNvSpPr/>
          <p:nvPr/>
        </p:nvSpPr>
        <p:spPr>
          <a:xfrm>
            <a:off x="6733090" y="3629958"/>
            <a:ext cx="1607429" cy="323145"/>
          </a:xfrm>
          <a:prstGeom prst="rect">
            <a:avLst/>
          </a:prstGeom>
          <a:noFill/>
          <a:ln w="9525">
            <a:noFill/>
            <a:miter/>
          </a:ln>
        </p:spPr>
        <p:txBody>
          <a:bodyPr wrap="square" lIns="91418" tIns="45710" rIns="91418" bIns="45710">
            <a:spAutoFit/>
          </a:bodyPr>
          <a:lstStyle/>
          <a:p>
            <a:pPr lvl="0" eaLnBrk="1" hangingPunct="1"/>
            <a:r>
              <a:rPr lang="en-US" altLang="zh-CN" sz="1500" dirty="0">
                <a:latin typeface="Microsoft YaHei" charset="0"/>
                <a:ea typeface="Microsoft YaHei" charset="0"/>
                <a:cs typeface="Microsoft YaHei" charset="0"/>
              </a:rPr>
              <a:t>Kris</a:t>
            </a:r>
            <a:r>
              <a:rPr lang="zh-CN" altLang="en-US" sz="1500" dirty="0">
                <a:latin typeface="Microsoft YaHei" charset="0"/>
                <a:ea typeface="Microsoft YaHei" charset="0"/>
                <a:cs typeface="Microsoft YaHei" charset="0"/>
              </a:rPr>
              <a:t>微信号 </a:t>
            </a:r>
          </a:p>
        </p:txBody>
      </p:sp>
    </p:spTree>
    <p:extLst>
      <p:ext uri="{BB962C8B-B14F-4D97-AF65-F5344CB8AC3E}">
        <p14:creationId xmlns:p14="http://schemas.microsoft.com/office/powerpoint/2010/main" val="944497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8"/>
            <a:ext cx="4453598" cy="370428"/>
          </a:xfrm>
          <a:noFill/>
          <a:ln>
            <a:noFill/>
          </a:ln>
        </p:spPr>
        <p:txBody>
          <a:bodyPr wrap="none" lIns="46263" tIns="46263" rIns="46263" bIns="46263" anchor="ctr">
            <a:spAutoFit/>
          </a:bodyPr>
          <a:lstStyle/>
          <a:p>
            <a:r>
              <a:rPr lang="zh-CN" altLang="en-US" sz="2000" b="1" dirty="0">
                <a:solidFill>
                  <a:schemeClr val="tx1">
                    <a:lumMod val="65000"/>
                    <a:lumOff val="35000"/>
                  </a:schemeClr>
                </a:solidFill>
                <a:latin typeface="微软雅黑" pitchFamily="34" charset="-122"/>
                <a:ea typeface="微软雅黑" pitchFamily="34" charset="-122"/>
                <a:cs typeface="Helvetica Light" charset="0"/>
              </a:rPr>
              <a:t>转瞬即逝的记忆，容不下不精准的信息</a:t>
            </a:r>
          </a:p>
        </p:txBody>
      </p:sp>
      <p:grpSp>
        <p:nvGrpSpPr>
          <p:cNvPr id="7" name="组合 6"/>
          <p:cNvGrpSpPr/>
          <p:nvPr/>
        </p:nvGrpSpPr>
        <p:grpSpPr>
          <a:xfrm>
            <a:off x="804922" y="2559256"/>
            <a:ext cx="10319743" cy="2834153"/>
            <a:chOff x="510454" y="2900220"/>
            <a:chExt cx="9147175" cy="2512126"/>
          </a:xfrm>
        </p:grpSpPr>
        <p:pic>
          <p:nvPicPr>
            <p:cNvPr id="5" name="图片 4" descr="timg (1).jpg"/>
            <p:cNvPicPr>
              <a:picLocks noChangeAspect="1"/>
            </p:cNvPicPr>
            <p:nvPr/>
          </p:nvPicPr>
          <p:blipFill>
            <a:blip r:embed="rId2"/>
            <a:stretch>
              <a:fillRect/>
            </a:stretch>
          </p:blipFill>
          <p:spPr>
            <a:xfrm>
              <a:off x="4623545" y="2900220"/>
              <a:ext cx="5034084" cy="2512126"/>
            </a:xfrm>
            <a:prstGeom prst="rect">
              <a:avLst/>
            </a:prstGeom>
          </p:spPr>
        </p:pic>
        <p:pic>
          <p:nvPicPr>
            <p:cNvPr id="6" name="图片 5" descr="timg.jpg"/>
            <p:cNvPicPr>
              <a:picLocks noChangeAspect="1"/>
            </p:cNvPicPr>
            <p:nvPr/>
          </p:nvPicPr>
          <p:blipFill>
            <a:blip r:embed="rId3"/>
            <a:stretch>
              <a:fillRect/>
            </a:stretch>
          </p:blipFill>
          <p:spPr>
            <a:xfrm>
              <a:off x="510454" y="2900220"/>
              <a:ext cx="4623545" cy="2512126"/>
            </a:xfrm>
            <a:prstGeom prst="rect">
              <a:avLst/>
            </a:prstGeom>
          </p:spPr>
        </p:pic>
      </p:grpSp>
    </p:spTree>
    <p:extLst>
      <p:ext uri="{BB962C8B-B14F-4D97-AF65-F5344CB8AC3E}">
        <p14:creationId xmlns:p14="http://schemas.microsoft.com/office/powerpoint/2010/main" val="1098938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907" y="962258"/>
            <a:ext cx="3171195" cy="370428"/>
          </a:xfrm>
          <a:noFill/>
          <a:ln>
            <a:noFill/>
          </a:ln>
        </p:spPr>
        <p:txBody>
          <a:bodyPr wrap="none" lIns="46263" tIns="46263" rIns="46263" bIns="46263" anchor="ctr">
            <a:spAutoFit/>
          </a:bodyPr>
          <a:lstStyle/>
          <a:p>
            <a:r>
              <a:rPr lang="zh-CN" altLang="en-US" sz="2000" b="1" dirty="0">
                <a:solidFill>
                  <a:prstClr val="black">
                    <a:lumMod val="65000"/>
                    <a:lumOff val="35000"/>
                  </a:prstClr>
                </a:solidFill>
                <a:latin typeface="微软雅黑" pitchFamily="34" charset="-122"/>
                <a:ea typeface="微软雅黑" pitchFamily="34" charset="-122"/>
              </a:rPr>
              <a:t>为什么他们</a:t>
            </a:r>
            <a:r>
              <a:rPr lang="zh-CN" altLang="en-US" sz="2000" b="1" dirty="0" smtClean="0">
                <a:solidFill>
                  <a:prstClr val="black">
                    <a:lumMod val="65000"/>
                    <a:lumOff val="35000"/>
                  </a:prstClr>
                </a:solidFill>
                <a:latin typeface="微软雅黑" pitchFamily="34" charset="-122"/>
                <a:ea typeface="微软雅黑" pitchFamily="34" charset="-122"/>
              </a:rPr>
              <a:t>却获得了成功</a:t>
            </a:r>
            <a:r>
              <a:rPr lang="zh-CN" altLang="en-US" sz="2000" b="1" dirty="0">
                <a:solidFill>
                  <a:prstClr val="black">
                    <a:lumMod val="65000"/>
                    <a:lumOff val="35000"/>
                  </a:prstClr>
                </a:solidFill>
                <a:latin typeface="微软雅黑" pitchFamily="34" charset="-122"/>
                <a:ea typeface="微软雅黑" pitchFamily="34" charset="-122"/>
              </a:rPr>
              <a:t>？</a:t>
            </a:r>
          </a:p>
        </p:txBody>
      </p:sp>
      <p:pic>
        <p:nvPicPr>
          <p:cNvPr id="9" name="Picture 2" descr="c:\users\cathy!\appdata\roaming\360se6\User Data\temp\U10330P2DT20140725163755.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8739" y="2614826"/>
            <a:ext cx="3549643" cy="239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4052730" y="2614826"/>
            <a:ext cx="3718268" cy="2392899"/>
          </a:xfrm>
          <a:prstGeom prst="rect">
            <a:avLst/>
          </a:prstGeom>
        </p:spPr>
      </p:pic>
      <p:sp>
        <p:nvSpPr>
          <p:cNvPr id="12" name="文本框 11"/>
          <p:cNvSpPr txBox="1"/>
          <p:nvPr/>
        </p:nvSpPr>
        <p:spPr>
          <a:xfrm>
            <a:off x="4308673" y="5514287"/>
            <a:ext cx="3685733" cy="830997"/>
          </a:xfrm>
          <a:prstGeom prst="rect">
            <a:avLst/>
          </a:prstGeom>
          <a:noFill/>
        </p:spPr>
        <p:txBody>
          <a:bodyPr wrap="square" rtlCol="0">
            <a:spAutoFit/>
          </a:bodyPr>
          <a:lstStyle/>
          <a:p>
            <a:r>
              <a:rPr kumimoji="1" lang="zh-CN" altLang="en-US" sz="2400" b="1" dirty="0" smtClean="0">
                <a:solidFill>
                  <a:srgbClr val="FF0000"/>
                </a:solidFill>
                <a:latin typeface="Microsoft YaHei" charset="-122"/>
                <a:ea typeface="Microsoft YaHei" charset="-122"/>
                <a:cs typeface="Microsoft YaHei" charset="-122"/>
              </a:rPr>
              <a:t>理念清晰 </a:t>
            </a:r>
            <a:r>
              <a:rPr kumimoji="1" lang="en-US" altLang="zh-CN" sz="2400" b="1" dirty="0" smtClean="0">
                <a:solidFill>
                  <a:srgbClr val="FF0000"/>
                </a:solidFill>
                <a:latin typeface="Microsoft YaHei" charset="-122"/>
                <a:ea typeface="Microsoft YaHei" charset="-122"/>
                <a:cs typeface="Microsoft YaHei" charset="-122"/>
              </a:rPr>
              <a:t>+</a:t>
            </a:r>
            <a:r>
              <a:rPr kumimoji="1" lang="zh-CN" altLang="en-US" sz="2400" b="1" dirty="0" smtClean="0">
                <a:solidFill>
                  <a:srgbClr val="FF0000"/>
                </a:solidFill>
                <a:latin typeface="Microsoft YaHei" charset="-122"/>
                <a:ea typeface="Microsoft YaHei" charset="-122"/>
                <a:cs typeface="Microsoft YaHei" charset="-122"/>
              </a:rPr>
              <a:t> 整合</a:t>
            </a:r>
            <a:r>
              <a:rPr kumimoji="1" lang="zh-CN" altLang="en-US" sz="2400" b="1" dirty="0">
                <a:solidFill>
                  <a:srgbClr val="FF0000"/>
                </a:solidFill>
                <a:latin typeface="Microsoft YaHei" charset="-122"/>
                <a:ea typeface="Microsoft YaHei" charset="-122"/>
                <a:cs typeface="Microsoft YaHei" charset="-122"/>
              </a:rPr>
              <a:t>一致</a:t>
            </a:r>
          </a:p>
          <a:p>
            <a:endParaRPr kumimoji="1" lang="zh-CN" altLang="en-US" sz="2400" b="1" dirty="0">
              <a:solidFill>
                <a:srgbClr val="FF0000"/>
              </a:solidFill>
              <a:latin typeface="Microsoft YaHei" charset="-122"/>
              <a:ea typeface="Microsoft YaHei" charset="-122"/>
              <a:cs typeface="Microsoft YaHei" charset="-122"/>
            </a:endParaRPr>
          </a:p>
        </p:txBody>
      </p:sp>
      <p:pic>
        <p:nvPicPr>
          <p:cNvPr id="15" name="图片 14"/>
          <p:cNvPicPr>
            <a:picLocks noChangeAspect="1"/>
          </p:cNvPicPr>
          <p:nvPr/>
        </p:nvPicPr>
        <p:blipFill>
          <a:blip r:embed="rId4"/>
          <a:stretch>
            <a:fillRect/>
          </a:stretch>
        </p:blipFill>
        <p:spPr>
          <a:xfrm>
            <a:off x="7994406" y="2614826"/>
            <a:ext cx="3943239" cy="2392899"/>
          </a:xfrm>
          <a:prstGeom prst="rect">
            <a:avLst/>
          </a:prstGeom>
        </p:spPr>
      </p:pic>
    </p:spTree>
    <p:extLst>
      <p:ext uri="{BB962C8B-B14F-4D97-AF65-F5344CB8AC3E}">
        <p14:creationId xmlns:p14="http://schemas.microsoft.com/office/powerpoint/2010/main" val="146854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5719</TotalTime>
  <Words>4030</Words>
  <Application>Microsoft Macintosh PowerPoint</Application>
  <PresentationFormat>自定义</PresentationFormat>
  <Paragraphs>761</Paragraphs>
  <Slides>72</Slides>
  <Notes>17</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72</vt:i4>
      </vt:variant>
    </vt:vector>
  </HeadingPairs>
  <TitlesOfParts>
    <vt:vector size="92" baseType="lpstr">
      <vt:lpstr>Arial Unicode MS</vt:lpstr>
      <vt:lpstr>Calibri</vt:lpstr>
      <vt:lpstr>Calibri Light</vt:lpstr>
      <vt:lpstr>Helvetica Light</vt:lpstr>
      <vt:lpstr>Microsoft YaHei</vt:lpstr>
      <vt:lpstr>Microsoft YaHei Regular</vt:lpstr>
      <vt:lpstr>TradeGothic LT</vt:lpstr>
      <vt:lpstr>Wingdings</vt:lpstr>
      <vt:lpstr>Yuppy SC</vt:lpstr>
      <vt:lpstr>等线</vt:lpstr>
      <vt:lpstr>方正兰亭黑简体</vt:lpstr>
      <vt:lpstr>方正姚体</vt:lpstr>
      <vt:lpstr>黑体</vt:lpstr>
      <vt:lpstr>华文中宋</vt:lpstr>
      <vt:lpstr>宋体</vt:lpstr>
      <vt:lpstr>微软雅黑</vt:lpstr>
      <vt:lpstr>新細明體</vt:lpstr>
      <vt:lpstr>Arial</vt:lpstr>
      <vt:lpstr>Office 主题</vt:lpstr>
      <vt:lpstr>1_Office 主题</vt:lpstr>
      <vt:lpstr>PowerPoint 演示文稿</vt:lpstr>
      <vt:lpstr>PowerPoint 演示文稿</vt:lpstr>
      <vt:lpstr>PowerPoint 演示文稿</vt:lpstr>
      <vt:lpstr>为什么传播会越来越无效</vt:lpstr>
      <vt:lpstr>从易到案例看盲目营销对资源的浪费</vt:lpstr>
      <vt:lpstr>从RIO的整合营销传播看“整而不合”的浪费</vt:lpstr>
      <vt:lpstr>为什么传播成本越来越高，效果却越来越差</vt:lpstr>
      <vt:lpstr>转瞬即逝的记忆，容不下不精准的信息</vt:lpstr>
      <vt:lpstr>为什么他们却获得了成功？</vt:lpstr>
      <vt:lpstr>信息大爆炸时代下的品牌传播本质</vt:lpstr>
      <vt:lpstr>PowerPoint 演示文稿</vt:lpstr>
      <vt:lpstr>传播环境的升级换代</vt:lpstr>
      <vt:lpstr>传播环境的升级换代</vt:lpstr>
      <vt:lpstr>传播环境的升级换代</vt:lpstr>
      <vt:lpstr>信息大爆炸下传播到底怎么做？</vt:lpstr>
      <vt:lpstr>无论时代怎么变，品牌传播的本质不会变</vt:lpstr>
      <vt:lpstr>从传播学本质看品牌传播这件事</vt:lpstr>
      <vt:lpstr>让组织拥有符合品牌战略的行为方式，传播出系统且一致的品牌声音，以加强品牌印象和影响力</vt:lpstr>
      <vt:lpstr>品牌传播是承载品牌战略，落实品牌管理的重要环节</vt:lpstr>
      <vt:lpstr>打通受众传播的每一环，是品牌传播的重点所在</vt:lpstr>
      <vt:lpstr>品牌传播成功公式</vt:lpstr>
      <vt:lpstr>重点三要素解析</vt:lpstr>
      <vt:lpstr>PowerPoint 演示文稿</vt:lpstr>
      <vt:lpstr>PowerPoint 演示文稿</vt:lpstr>
      <vt:lpstr>PowerPoint 演示文稿</vt:lpstr>
      <vt:lpstr>PowerPoint 演示文稿</vt:lpstr>
      <vt:lpstr>案例分析：都是出行品牌，你对哪一个品牌的传播最深刻？</vt:lpstr>
      <vt:lpstr>如何将品牌战略转化为品牌创意并体现在与之匹配的品牌表现向受众进行传播？</vt:lpstr>
      <vt:lpstr>用品牌信息屋（message house）串联起战略和传播的间隙 </vt:lpstr>
      <vt:lpstr>战略层面：明确品牌传播的根基和方向</vt:lpstr>
      <vt:lpstr>感受层面：明确要传递什么样的品牌感受</vt:lpstr>
      <vt:lpstr>内容层面：明确基于什么内容进行传播</vt:lpstr>
      <vt:lpstr>表达层面：明确用什么方式表达该内容</vt:lpstr>
      <vt:lpstr>PowerPoint 演示文稿</vt:lpstr>
      <vt:lpstr>PowerPoint 演示文稿</vt:lpstr>
      <vt:lpstr>品牌信息屋要如何使用？</vt:lpstr>
      <vt:lpstr>品牌信息屋能带来什么结果？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传播目标依据不同品牌生命周期而定</vt:lpstr>
      <vt:lpstr>传播预算分配比例</vt:lpstr>
      <vt:lpstr>PowerPoint 演示文稿</vt:lpstr>
      <vt:lpstr>PowerPoint 演示文稿</vt:lpstr>
      <vt:lpstr>口碑营销，关键在口碑，不在营销</vt:lpstr>
      <vt:lpstr>PowerPoint 演示文稿</vt:lpstr>
      <vt:lpstr>用户会为什么为你的传播买单？</vt:lpstr>
      <vt:lpstr>PowerPoint 演示文稿</vt:lpstr>
      <vt:lpstr>PowerPoint 演示文稿</vt:lpstr>
      <vt:lpstr>PowerPoint 演示文稿</vt:lpstr>
      <vt:lpstr>PowerPoint 演示文稿</vt:lpstr>
      <vt:lpstr>最后一个tip：传播的关键是找对人，说对话</vt:lpstr>
      <vt:lpstr>PowerPoint 演示文稿</vt:lpstr>
      <vt:lpstr>通过这节课，我们学到了—一个创建品牌传播的工具</vt:lpstr>
      <vt:lpstr>PowerPoint 演示文稿</vt:lpstr>
      <vt:lpstr>PowerPoint 演示文稿</vt:lpstr>
      <vt:lpstr>PowerPoint 演示文稿</vt:lpstr>
      <vt:lpstr>PowerPoint 演示文稿</vt:lpstr>
      <vt:lpstr>PowerPoint 演示文稿</vt:lpstr>
      <vt:lpstr>PowerPoint 演示文稿</vt:lpstr>
      <vt:lpstr>思创客原创工具：品牌主张四分法</vt:lpstr>
      <vt:lpstr>品牌12种人格模型</vt:lpstr>
      <vt:lpstr>我们学习的是什么？</vt:lpstr>
      <vt:lpstr>PowerPoint 演示文稿</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Elle</dc:creator>
  <cp:lastModifiedBy>Microsoft Office 用户</cp:lastModifiedBy>
  <cp:revision>217</cp:revision>
  <dcterms:modified xsi:type="dcterms:W3CDTF">2018-03-27T02:42:54Z</dcterms:modified>
</cp:coreProperties>
</file>